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6" r:id="rId3"/>
    <p:sldId id="322" r:id="rId4"/>
    <p:sldId id="257" r:id="rId5"/>
    <p:sldId id="258" r:id="rId6"/>
    <p:sldId id="259" r:id="rId7"/>
    <p:sldId id="286" r:id="rId8"/>
    <p:sldId id="287" r:id="rId9"/>
    <p:sldId id="290" r:id="rId10"/>
    <p:sldId id="304" r:id="rId11"/>
    <p:sldId id="291" r:id="rId12"/>
    <p:sldId id="292" r:id="rId13"/>
    <p:sldId id="303" r:id="rId14"/>
    <p:sldId id="309" r:id="rId15"/>
    <p:sldId id="310" r:id="rId16"/>
    <p:sldId id="311" r:id="rId17"/>
    <p:sldId id="320" r:id="rId18"/>
    <p:sldId id="312" r:id="rId19"/>
    <p:sldId id="321" r:id="rId20"/>
    <p:sldId id="276" r:id="rId21"/>
    <p:sldId id="305" r:id="rId22"/>
    <p:sldId id="280" r:id="rId23"/>
    <p:sldId id="279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912">
          <p15:clr>
            <a:srgbClr val="A4A3A4"/>
          </p15:clr>
        </p15:guide>
        <p15:guide id="5" pos="2685">
          <p15:clr>
            <a:srgbClr val="A4A3A4"/>
          </p15:clr>
        </p15:guide>
        <p15:guide id="6" orient="horz" pos="4761">
          <p15:clr>
            <a:srgbClr val="A4A3A4"/>
          </p15:clr>
        </p15:guide>
        <p15:guide id="7" pos="2794">
          <p15:clr>
            <a:srgbClr val="A4A3A4"/>
          </p15:clr>
        </p15:guide>
        <p15:guide id="8" pos="810">
          <p15:clr>
            <a:srgbClr val="A4A3A4"/>
          </p15:clr>
        </p15:guide>
        <p15:guide id="9" orient="horz" pos="4742">
          <p15:clr>
            <a:srgbClr val="A4A3A4"/>
          </p15:clr>
        </p15:guide>
        <p15:guide id="10" pos="270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h+MoCbiEm9n32HqDIcp9MtFNenJA==" r:id="rId4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0" clrIdx="0"/>
  <p:cmAuthor id="1" name="Gabriel Aique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84D"/>
    <a:srgbClr val="BB9BA5"/>
    <a:srgbClr val="592B43"/>
    <a:srgbClr val="442931"/>
    <a:srgbClr val="ED423D"/>
    <a:srgbClr val="E9E1E4"/>
    <a:srgbClr val="F1E9C7"/>
    <a:srgbClr val="CCB038"/>
    <a:srgbClr val="F9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8136" autoAdjust="0"/>
  </p:normalViewPr>
  <p:slideViewPr>
    <p:cSldViewPr snapToGrid="0">
      <p:cViewPr varScale="1">
        <p:scale>
          <a:sx n="102" d="100"/>
          <a:sy n="102" d="100"/>
        </p:scale>
        <p:origin x="1860" y="72"/>
      </p:cViewPr>
      <p:guideLst>
        <p:guide orient="horz" pos="2381"/>
        <p:guide pos="3061"/>
        <p:guide orient="horz"/>
        <p:guide orient="horz" pos="2912"/>
        <p:guide pos="2685"/>
        <p:guide orient="horz" pos="4761"/>
        <p:guide pos="2794"/>
        <p:guide pos="810"/>
        <p:guide orient="horz" pos="4742"/>
        <p:guide pos="27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22CE-C483-004A-89C9-CA62D7CD21A2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CB3B-19D6-A944-AD13-EC097F169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4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;p2"/>
          <p:cNvSpPr/>
          <p:nvPr userDrawn="1"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62;p13"/>
          <p:cNvSpPr txBox="1"/>
          <p:nvPr userDrawn="1"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ES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AJUSTES DE </a:t>
            </a:r>
            <a:r>
              <a:rPr lang="es-ES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MOTORES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;p23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7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</a:t>
            </a:r>
            <a:r>
              <a:rPr lang="es-ES_tradnl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12|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12|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12|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34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0" r:id="rId4"/>
    <p:sldLayoutId id="2147483651" r:id="rId5"/>
    <p:sldLayoutId id="2147483652" r:id="rId6"/>
    <p:sldLayoutId id="2147483660" r:id="rId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sDKgVt2tJd8&amp;t=107s&amp;ab_channel=ElPro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61;p13"/>
          <p:cNvSpPr txBox="1">
            <a:spLocks/>
          </p:cNvSpPr>
          <p:nvPr/>
        </p:nvSpPr>
        <p:spPr>
          <a:xfrm>
            <a:off x="365424" y="2395842"/>
            <a:ext cx="4749501" cy="3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AJUSTES 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4" y="2025948"/>
            <a:ext cx="7722524" cy="4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47778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5" name="Google Shape;159;p18"/>
          <p:cNvSpPr/>
          <p:nvPr/>
        </p:nvSpPr>
        <p:spPr>
          <a:xfrm>
            <a:off x="680599" y="2232087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32" name="Google Shape;160;p18"/>
          <p:cNvSpPr txBox="1"/>
          <p:nvPr/>
        </p:nvSpPr>
        <p:spPr>
          <a:xfrm>
            <a:off x="2631812" y="2351076"/>
            <a:ext cx="5368747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Los puños que se vayan a medir deben estar completamente limpios sin restos de aceite al igual que el metal del puño a medir.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33" name="Google Shape;161;p18"/>
          <p:cNvSpPr/>
          <p:nvPr/>
        </p:nvSpPr>
        <p:spPr>
          <a:xfrm>
            <a:off x="1252049" y="4469895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34" name="Google Shape;162;p18"/>
          <p:cNvSpPr txBox="1"/>
          <p:nvPr/>
        </p:nvSpPr>
        <p:spPr>
          <a:xfrm>
            <a:off x="1624021" y="4751558"/>
            <a:ext cx="5685133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Instalar en forma transversal un trozo de </a:t>
            </a:r>
            <a:r>
              <a:rPr lang="es-ES_tradnl" sz="1600" dirty="0" err="1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plastigage</a:t>
            </a: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sobre el puño a medir como se observa en la imagen</a:t>
            </a:r>
            <a:r>
              <a:rPr lang="es-ES_tradnl" sz="16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.</a:t>
            </a:r>
            <a:endParaRPr lang="es-ES_tradnl"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11" y="2044059"/>
            <a:ext cx="500373" cy="4771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81" y="4312233"/>
            <a:ext cx="500373" cy="477100"/>
          </a:xfrm>
          <a:prstGeom prst="rect">
            <a:avLst/>
          </a:prstGeom>
        </p:spPr>
      </p:pic>
      <p:sp>
        <p:nvSpPr>
          <p:cNvPr id="37" name="Elipse 36"/>
          <p:cNvSpPr/>
          <p:nvPr/>
        </p:nvSpPr>
        <p:spPr>
          <a:xfrm>
            <a:off x="7367895" y="5004945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/>
          <p:cNvSpPr/>
          <p:nvPr/>
        </p:nvSpPr>
        <p:spPr>
          <a:xfrm>
            <a:off x="305162" y="2294688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9629" y="1749260"/>
            <a:ext cx="972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MEDICIÓN</a:t>
            </a:r>
            <a:endParaRPr lang="es-ES" b="1" dirty="0"/>
          </a:p>
        </p:txBody>
      </p:sp>
      <p:pic>
        <p:nvPicPr>
          <p:cNvPr id="4" name="Imagen 3" descr="plasti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497017"/>
            <a:ext cx="1778380" cy="1778380"/>
          </a:xfrm>
          <a:prstGeom prst="rect">
            <a:avLst/>
          </a:prstGeom>
        </p:spPr>
      </p:pic>
      <p:pic>
        <p:nvPicPr>
          <p:cNvPr id="5" name="Imagen 4" descr="plasti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42" y="5204592"/>
            <a:ext cx="1783745" cy="17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159;p18"/>
          <p:cNvSpPr/>
          <p:nvPr/>
        </p:nvSpPr>
        <p:spPr>
          <a:xfrm>
            <a:off x="1386120" y="2232087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5" name="Google Shape;160;p18"/>
          <p:cNvSpPr txBox="1"/>
          <p:nvPr/>
        </p:nvSpPr>
        <p:spPr>
          <a:xfrm>
            <a:off x="1728754" y="2351076"/>
            <a:ext cx="5368747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Después de realizado el torque, soltar la tapa de bancada con cuidado y desmontarla.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26" name="Google Shape;161;p18"/>
          <p:cNvSpPr/>
          <p:nvPr/>
        </p:nvSpPr>
        <p:spPr>
          <a:xfrm>
            <a:off x="1128828" y="4512226"/>
            <a:ext cx="6080254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7" name="Google Shape;162;p18"/>
          <p:cNvSpPr txBox="1"/>
          <p:nvPr/>
        </p:nvSpPr>
        <p:spPr>
          <a:xfrm>
            <a:off x="1398948" y="4793889"/>
            <a:ext cx="5685133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Una vez desmontada la tapa, enfrentar la escala del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incluida en el envase, hasta dar con el ancho adecuado de la escala.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32" y="2044059"/>
            <a:ext cx="500373" cy="4771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5" y="4354564"/>
            <a:ext cx="500373" cy="477100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7346227" y="2576897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5" name="Imagen 4" descr="plasti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48" y="2737118"/>
            <a:ext cx="1862596" cy="1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6" name="Google Shape;159;p18"/>
          <p:cNvSpPr/>
          <p:nvPr/>
        </p:nvSpPr>
        <p:spPr>
          <a:xfrm>
            <a:off x="1538027" y="2232087"/>
            <a:ext cx="5321602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7" name="Google Shape;160;p18"/>
          <p:cNvSpPr txBox="1"/>
          <p:nvPr/>
        </p:nvSpPr>
        <p:spPr>
          <a:xfrm>
            <a:off x="1728755" y="2351076"/>
            <a:ext cx="4691452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Una vez obtenido el resultado, comparar con lo que indica el Manual de Servicio, para saber si está dentro de los márgenes adecuados.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22" y="2044059"/>
            <a:ext cx="500373" cy="477100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5695317" y="3155426"/>
            <a:ext cx="2629785" cy="26297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lasti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47" y="3315956"/>
            <a:ext cx="2308724" cy="2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4"/>
          <p:cNvSpPr/>
          <p:nvPr/>
        </p:nvSpPr>
        <p:spPr>
          <a:xfrm>
            <a:off x="371783" y="2258676"/>
            <a:ext cx="5146719" cy="246832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pic>
        <p:nvPicPr>
          <p:cNvPr id="3" name="Google Shape;20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3984" y="1526056"/>
            <a:ext cx="2832082" cy="50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HAGAMOS UNA PAUSA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6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BF7A6C5-B3CF-D846-9F57-59C3D6D041A3}"/>
              </a:ext>
            </a:extLst>
          </p:cNvPr>
          <p:cNvSpPr/>
          <p:nvPr/>
        </p:nvSpPr>
        <p:spPr>
          <a:xfrm>
            <a:off x="591560" y="2411266"/>
            <a:ext cx="4671598" cy="20621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¿Qué precauciones debemos tener al realizar una medición, utilizando el </a:t>
            </a:r>
            <a:r>
              <a:rPr lang="es-ES_tradnl" sz="1600" dirty="0" err="1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plastigage</a:t>
            </a:r>
            <a:r>
              <a:rPr lang="es-ES_tradnl" sz="1600" dirty="0" smtClean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?</a:t>
            </a: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¿Qué partes del motor podemos medir utilizando este instrumento? </a:t>
            </a:r>
            <a:endParaRPr lang="es-ES_tradnl" sz="1600" dirty="0" smtClean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¿Crees que es fiable o es mejor ocupar otro instrumento?</a:t>
            </a:r>
            <a:endParaRPr lang="x-none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1" y="3942959"/>
            <a:ext cx="3817418" cy="3616716"/>
          </a:xfrm>
          <a:prstGeom prst="rect">
            <a:avLst/>
          </a:prstGeom>
        </p:spPr>
      </p:pic>
      <p:sp>
        <p:nvSpPr>
          <p:cNvPr id="9" name="Google Shape;99;p15">
            <a:extLst>
              <a:ext uri="{FF2B5EF4-FFF2-40B4-BE49-F238E27FC236}">
                <a16:creationId xmlns="" xmlns:a16="http://schemas.microsoft.com/office/drawing/2014/main" id="{D3BFC07A-B750-F14E-AC42-E28F3EFD4064}"/>
              </a:ext>
            </a:extLst>
          </p:cNvPr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sz="21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¡Investiga en </a:t>
            </a:r>
            <a:r>
              <a:rPr lang="x-none" sz="21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internet</a:t>
            </a:r>
          </a:p>
          <a:p>
            <a:pPr lvl="0"/>
            <a:r>
              <a:rPr lang="x-none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ocupando tu celular!</a:t>
            </a:r>
            <a:r>
              <a:rPr lang="es-ES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endParaRPr lang="x-none" sz="2100" dirty="0" smtClean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x-none" sz="21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x-none" sz="21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Comparte tus respuestas!</a:t>
            </a:r>
          </a:p>
        </p:txBody>
      </p:sp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10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877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4" y="1373699"/>
            <a:ext cx="9021513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INTERPRETACIÓN DE </a:t>
            </a:r>
            <a:r>
              <a:rPr lang="is-I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is-I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999963" y="1942821"/>
            <a:ext cx="7720337" cy="3489703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1322220" y="2236393"/>
            <a:ext cx="7075822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Los sobres o envases donde viene 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, proveen múltiples escalas de medición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espacios muy reducidos o de difícil acceso, se puede cortar un trozo que incluya una escala completa, y observar cual es la medida más exacta que tomó 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después de aplastado entre puño y metal al aplicar el torque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Si al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torquear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es muy aplastado, quedará más ancho, por lo tanto, eso significa que hay muy poco espacio entre el puño y el metal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Por el contrario, si al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torquear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, es levemente  aplastado, quedará muy angosto, por lo tanto, eso significa que hay mucho espacio entre el puño y el metal.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CA702F6-1D3C-114B-81F1-DB2FCD42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" y="5247726"/>
            <a:ext cx="2340868" cy="1564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04C3965-65A0-6440-A06B-29A7FAF3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967" y="5241178"/>
            <a:ext cx="2269310" cy="1631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5B28E6EF-539F-BC4C-A4B5-31BDE1FA2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80" y="5295783"/>
            <a:ext cx="2305089" cy="14607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4F5A96D7-79B8-1042-A04A-C95F11A32E6E}"/>
              </a:ext>
            </a:extLst>
          </p:cNvPr>
          <p:cNvCxnSpPr/>
          <p:nvPr/>
        </p:nvCxnSpPr>
        <p:spPr>
          <a:xfrm flipH="1" flipV="1">
            <a:off x="5833489" y="5686673"/>
            <a:ext cx="1135118" cy="733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="" xmlns:a16="http://schemas.microsoft.com/office/drawing/2014/main" id="{F9BCB875-8881-D249-A501-F35658F2D628}"/>
              </a:ext>
            </a:extLst>
          </p:cNvPr>
          <p:cNvCxnSpPr/>
          <p:nvPr/>
        </p:nvCxnSpPr>
        <p:spPr>
          <a:xfrm flipH="1" flipV="1">
            <a:off x="8847843" y="5708266"/>
            <a:ext cx="1135118" cy="733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5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159;p18"/>
          <p:cNvSpPr/>
          <p:nvPr/>
        </p:nvSpPr>
        <p:spPr>
          <a:xfrm>
            <a:off x="1032139" y="2232087"/>
            <a:ext cx="7533619" cy="109798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2" name="Google Shape;160;p18"/>
          <p:cNvSpPr txBox="1"/>
          <p:nvPr/>
        </p:nvSpPr>
        <p:spPr>
          <a:xfrm>
            <a:off x="2856359" y="2351076"/>
            <a:ext cx="5368747" cy="88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Si queda poco espacio, no existirá la suficiente  cantidad de aceite para lubricar esa zona y se producirá un desgaste excesivo y prematuro.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51" y="2044059"/>
            <a:ext cx="500373" cy="477100"/>
          </a:xfrm>
          <a:prstGeom prst="rect">
            <a:avLst/>
          </a:prstGeom>
        </p:spPr>
      </p:pic>
      <p:sp>
        <p:nvSpPr>
          <p:cNvPr id="18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INTERPRETACIÓN DE LECTURA DEL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5" name="Google Shape;159;p18"/>
          <p:cNvSpPr/>
          <p:nvPr/>
        </p:nvSpPr>
        <p:spPr>
          <a:xfrm>
            <a:off x="1032139" y="3826569"/>
            <a:ext cx="7533619" cy="109798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6" name="Google Shape;160;p18"/>
          <p:cNvSpPr txBox="1"/>
          <p:nvPr/>
        </p:nvSpPr>
        <p:spPr>
          <a:xfrm>
            <a:off x="2856359" y="3945558"/>
            <a:ext cx="5368747" cy="88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Si queda mucho espacio, se producirá una caída en la presión de aceite, ya que esos espacios son conductos de lubricación del sistema.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51" y="3638541"/>
            <a:ext cx="500373" cy="477100"/>
          </a:xfrm>
          <a:prstGeom prst="rect">
            <a:avLst/>
          </a:prstGeom>
        </p:spPr>
      </p:pic>
      <p:sp>
        <p:nvSpPr>
          <p:cNvPr id="28" name="Google Shape;159;p18"/>
          <p:cNvSpPr/>
          <p:nvPr/>
        </p:nvSpPr>
        <p:spPr>
          <a:xfrm>
            <a:off x="1032139" y="5421050"/>
            <a:ext cx="7533619" cy="109798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9" name="Google Shape;160;p18"/>
          <p:cNvSpPr txBox="1"/>
          <p:nvPr/>
        </p:nvSpPr>
        <p:spPr>
          <a:xfrm>
            <a:off x="3668689" y="5540039"/>
            <a:ext cx="4556417" cy="88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Por lo anteriormente explicado, es de suma importancia que el espacio entre puño y metal sea el adecuado.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51" y="5233022"/>
            <a:ext cx="500373" cy="477100"/>
          </a:xfrm>
          <a:prstGeom prst="rect">
            <a:avLst/>
          </a:prstGeom>
        </p:spPr>
      </p:pic>
      <p:pic>
        <p:nvPicPr>
          <p:cNvPr id="32" name="Imagen 31" descr="plasti-ver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13" y="2414280"/>
            <a:ext cx="1092200" cy="787400"/>
          </a:xfrm>
          <a:prstGeom prst="rect">
            <a:avLst/>
          </a:prstGeom>
        </p:spPr>
      </p:pic>
      <p:pic>
        <p:nvPicPr>
          <p:cNvPr id="33" name="Imagen 32" descr="plasti-roj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9" y="3966430"/>
            <a:ext cx="1498600" cy="787400"/>
          </a:xfrm>
          <a:prstGeom prst="rect">
            <a:avLst/>
          </a:prstGeom>
        </p:spPr>
      </p:pic>
      <p:pic>
        <p:nvPicPr>
          <p:cNvPr id="34" name="Imagen 33" descr="plasti-azu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9" y="5575022"/>
            <a:ext cx="2298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13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47778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680599" y="2232087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4" name="Google Shape;160;p18"/>
          <p:cNvSpPr txBox="1"/>
          <p:nvPr/>
        </p:nvSpPr>
        <p:spPr>
          <a:xfrm>
            <a:off x="2631812" y="2351076"/>
            <a:ext cx="5368747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Una vez terminada la medición, se deben limpiar completamente todos los puños medidos para sacar los restos de </a:t>
            </a:r>
            <a:r>
              <a:rPr lang="es-ES_tradnl" sz="1600" dirty="0" err="1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plastigage</a:t>
            </a: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15" name="Google Shape;161;p18"/>
          <p:cNvSpPr/>
          <p:nvPr/>
        </p:nvSpPr>
        <p:spPr>
          <a:xfrm>
            <a:off x="1252049" y="4469895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6" name="Google Shape;162;p18"/>
          <p:cNvSpPr txBox="1"/>
          <p:nvPr/>
        </p:nvSpPr>
        <p:spPr>
          <a:xfrm>
            <a:off x="1624021" y="4751558"/>
            <a:ext cx="5374709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Luego lubricar el puño y el metal con abundante aceite nuevo de motor.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11" y="2044059"/>
            <a:ext cx="500373" cy="4771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81" y="4312233"/>
            <a:ext cx="500373" cy="477100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305162" y="2294688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LASTI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" y="2454683"/>
            <a:ext cx="1863052" cy="18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47778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680599" y="2232087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4" name="Google Shape;160;p18"/>
          <p:cNvSpPr txBox="1"/>
          <p:nvPr/>
        </p:nvSpPr>
        <p:spPr>
          <a:xfrm>
            <a:off x="907708" y="2351076"/>
            <a:ext cx="5794705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Montar en forma correcta la tapa de bancada o de biela (depende donde se efectuó la medición), y dar el torque correcto respetando las indicaciones del Manual de Servicio.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15" name="Google Shape;161;p18"/>
          <p:cNvSpPr/>
          <p:nvPr/>
        </p:nvSpPr>
        <p:spPr>
          <a:xfrm>
            <a:off x="680599" y="4469895"/>
            <a:ext cx="583837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6" name="Google Shape;162;p18"/>
          <p:cNvSpPr txBox="1"/>
          <p:nvPr/>
        </p:nvSpPr>
        <p:spPr>
          <a:xfrm>
            <a:off x="907708" y="4751558"/>
            <a:ext cx="5374709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Recordar que, si el torque es angular, lo más aconsejable es cambiar pernos (o pernos y tuercas en caso de las bielas) nuevos.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11" y="2044059"/>
            <a:ext cx="500373" cy="4771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12" y="4312233"/>
            <a:ext cx="500373" cy="477100"/>
          </a:xfrm>
          <a:prstGeom prst="rect">
            <a:avLst/>
          </a:prstGeom>
        </p:spPr>
      </p:pic>
      <p:sp>
        <p:nvSpPr>
          <p:cNvPr id="2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640710" y="2591007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 descr="plasti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31" y="2751228"/>
            <a:ext cx="1862596" cy="1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15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879793" y="2044059"/>
            <a:ext cx="7960676" cy="3571902"/>
            <a:chOff x="1188572" y="2044059"/>
            <a:chExt cx="7960676" cy="3571902"/>
          </a:xfrm>
        </p:grpSpPr>
        <p:sp>
          <p:nvSpPr>
            <p:cNvPr id="13" name="Google Shape;159;p18"/>
            <p:cNvSpPr/>
            <p:nvPr/>
          </p:nvSpPr>
          <p:spPr>
            <a:xfrm>
              <a:off x="1188572" y="2232086"/>
              <a:ext cx="7533619" cy="2001049"/>
            </a:xfrm>
            <a:prstGeom prst="roundRect">
              <a:avLst>
                <a:gd name="adj" fmla="val 16667"/>
              </a:avLst>
            </a:prstGeom>
            <a:solidFill>
              <a:srgbClr val="E9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sp>
          <p:nvSpPr>
            <p:cNvPr id="14" name="Google Shape;160;p18"/>
            <p:cNvSpPr txBox="1"/>
            <p:nvPr/>
          </p:nvSpPr>
          <p:spPr>
            <a:xfrm>
              <a:off x="1415682" y="2520401"/>
              <a:ext cx="6556662" cy="13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1600" dirty="0">
                  <a:latin typeface="Calibri" panose="020F0502020204030204" pitchFamily="34" charset="0"/>
                  <a:ea typeface="Roboto Medium"/>
                  <a:cs typeface="Calibri" panose="020F0502020204030204" pitchFamily="34" charset="0"/>
                  <a:sym typeface="Roboto Medium"/>
                </a:rPr>
                <a:t>Para medir la tolerancia entre los puños del árbol de levas y sus descansos, la forma de hacerlo es siguiendo los mismos pasos que se realizaron para las mediciones de tolerancia entre puño de biela y sus metales o entre puños de bancadas y sus metales.</a:t>
              </a:r>
              <a:endParaRPr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184" y="2044059"/>
              <a:ext cx="500373" cy="477100"/>
            </a:xfrm>
            <a:prstGeom prst="rect">
              <a:avLst/>
            </a:prstGeom>
          </p:spPr>
        </p:pic>
        <p:pic>
          <p:nvPicPr>
            <p:cNvPr id="2" name="Imagen 1" descr="plasti-cuadr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16" y="3830226"/>
              <a:ext cx="3942532" cy="178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73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16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2" y="1815299"/>
            <a:ext cx="7016441" cy="4871642"/>
          </a:xfrm>
          <a:prstGeom prst="rect">
            <a:avLst/>
          </a:prstGeom>
        </p:spPr>
      </p:pic>
      <p:sp>
        <p:nvSpPr>
          <p:cNvPr id="12" name="Botón de acción: Hacia delante o Siguiente 11">
            <a:hlinkClick r:id="rId4" highlightClick="1"/>
          </p:cNvPr>
          <p:cNvSpPr/>
          <p:nvPr/>
        </p:nvSpPr>
        <p:spPr>
          <a:xfrm>
            <a:off x="2079500" y="3655179"/>
            <a:ext cx="491851" cy="491851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254" y="3959846"/>
            <a:ext cx="4636302" cy="384487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366450" y="1220100"/>
            <a:ext cx="8966551" cy="577341"/>
            <a:chOff x="366450" y="1220100"/>
            <a:chExt cx="8966551" cy="577341"/>
          </a:xfrm>
        </p:grpSpPr>
        <p:sp>
          <p:nvSpPr>
            <p:cNvPr id="16" name="Google Shape;206;p7"/>
            <p:cNvSpPr txBox="1"/>
            <p:nvPr/>
          </p:nvSpPr>
          <p:spPr>
            <a:xfrm>
              <a:off x="382499" y="1261272"/>
              <a:ext cx="8950502" cy="536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lvl="0">
                <a:lnSpc>
                  <a:spcPct val="80000"/>
                </a:lnSpc>
                <a:buClr>
                  <a:srgbClr val="741B47"/>
                </a:buClr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lang="en-US" sz="2800" dirty="0"/>
            </a:p>
          </p:txBody>
        </p:sp>
        <p:sp>
          <p:nvSpPr>
            <p:cNvPr id="17" name="Google Shape;443;p20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latin typeface="Calibri"/>
                  <a:ea typeface="Calibri"/>
                  <a:cs typeface="Calibri"/>
                  <a:sym typeface="Calibri"/>
                </a:rPr>
                <a:t>VEAMOS EL SIGUIENTE</a:t>
              </a:r>
              <a:endParaRPr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80;p14"/>
          <p:cNvSpPr txBox="1"/>
          <p:nvPr/>
        </p:nvSpPr>
        <p:spPr>
          <a:xfrm>
            <a:off x="2639958" y="3513838"/>
            <a:ext cx="2465688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L" sz="1600" b="1" dirty="0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</a:t>
            </a:r>
            <a:r>
              <a:rPr lang="es-CL" sz="1600" b="1" dirty="0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correcto del </a:t>
            </a:r>
            <a:r>
              <a:rPr lang="es-CL" sz="1600" b="1" dirty="0" err="1" smtClean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Plastigage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154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12</a:t>
            </a:r>
            <a:endParaRPr sz="1500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365424" y="2185350"/>
            <a:ext cx="6696818" cy="71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PLASTIGAGE EN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AJUSTE DEL MOTOR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platigages-t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2" y="2719455"/>
            <a:ext cx="9354567" cy="4691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498048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PRACTICANDO CON </a:t>
              </a:r>
              <a:r>
                <a:rPr lang="es-CL" sz="2000" b="1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USO DEL </a:t>
              </a:r>
              <a:r>
                <a:rPr lang="es-CL" sz="2000" b="1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PLASTIGAGE</a:t>
              </a:r>
            </a:p>
            <a:p>
              <a:pPr lvl="0">
                <a:lnSpc>
                  <a:spcPct val="115000"/>
                </a:lnSpc>
              </a:pPr>
              <a:r>
                <a:rPr lang="es-CL" sz="2000" b="1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EN EL AJUSTE DEL MOTOR.</a:t>
              </a:r>
              <a:endParaRPr lang="x-none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</a:t>
              </a: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Ahora realizaremos una actividad que resume todo lo que hemos visto</a:t>
              </a: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! </a:t>
              </a:r>
              <a:r>
                <a:rPr lang="x-none" sz="1600" b="1" dirty="0" smtClean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  <a:endParaRPr lang="x-none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17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149211" y="1205044"/>
            <a:ext cx="1353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12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 LA ACTIVIDAD: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23;p16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 smtClean="0">
                <a:solidFill>
                  <a:srgbClr val="ED4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¡ATENCIÓN!</a:t>
            </a:r>
            <a:endParaRPr sz="3100" b="1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8" name="CuadroTexto 7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MATERIALES INFLAMABLES: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Tener máxima precaución al momento de  manipular o extraer el combustible de los sistemas del vehículo (bomba combustible, mangueras de inyección,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 VISTA: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antiparras siempre que exista riesgo de proyección de partículas a los ojos. (aceites, líquidos refrigerantes y de freno, virutas del disco de freno, uso de circuitos eléctricos,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LOS </a:t>
              </a:r>
              <a:r>
                <a:rPr lang="es-CL" sz="1600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PIES: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obligatorio de zapatos de seguridad 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entrar al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en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casos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que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exista riesgo de caídas de objetos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pesados.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Manipular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herramientas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cuidadosamente.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Asegurar la integridad física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propia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y del grupo de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trabajo.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Circular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solo por las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de seguridad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demarcadas.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Toda actividad debe desarrollarse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bajo supervisión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 la persona 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cargo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44" name="Redondear rectángulo de esquina del mismo lado 43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LAS MANOS: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siempre guantes de protección cuando 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45" name="Redondear rectángulo de esquina del mismo lado 44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</p:spPr>
          </p:pic>
        </p:grpSp>
        <p:grpSp>
          <p:nvGrpSpPr>
            <p:cNvPr id="65" name="Grupo 64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46" name="Redondear rectángulo de esquina del mismo lado 45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47" name="Redondear rectángulo de esquina del mismo lado 46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</p:spPr>
          </p:pic>
        </p:grpSp>
        <p:grpSp>
          <p:nvGrpSpPr>
            <p:cNvPr id="68" name="Grupo 67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9" name="Redondear rectángulo de esquina del mismo lado 48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</p:spPr>
          </p:pic>
        </p:grpSp>
        <p:grpSp>
          <p:nvGrpSpPr>
            <p:cNvPr id="67" name="Grupo 66"/>
            <p:cNvGrpSpPr/>
            <p:nvPr/>
          </p:nvGrpSpPr>
          <p:grpSpPr>
            <a:xfrm>
              <a:off x="-4655" y="5280123"/>
              <a:ext cx="1135367" cy="798022"/>
              <a:chOff x="-4655" y="5309835"/>
              <a:chExt cx="1135367" cy="798022"/>
            </a:xfrm>
          </p:grpSpPr>
          <p:sp>
            <p:nvSpPr>
              <p:cNvPr id="48" name="Redondear rectángulo de esquina del mismo lado 47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6134">
                <a:off x="141403" y="5342117"/>
                <a:ext cx="908505" cy="765740"/>
              </a:xfrm>
              <a:prstGeom prst="rect">
                <a:avLst/>
              </a:prstGeom>
            </p:spPr>
          </p:pic>
        </p:grpSp>
      </p:grpSp>
      <p:pic>
        <p:nvPicPr>
          <p:cNvPr id="37" name="Imagen 36" descr="PresentacionSegurid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46" y="4677126"/>
            <a:ext cx="4859386" cy="3766024"/>
          </a:xfrm>
          <a:prstGeom prst="rect">
            <a:avLst/>
          </a:prstGeom>
        </p:spPr>
      </p:pic>
      <p:sp>
        <p:nvSpPr>
          <p:cNvPr id="36" name="Google Shape;88;p29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48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82;p14"/>
          <p:cNvSpPr txBox="1"/>
          <p:nvPr/>
        </p:nvSpPr>
        <p:spPr>
          <a:xfrm>
            <a:off x="3618270" y="1224708"/>
            <a:ext cx="1414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12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6" y="3602077"/>
            <a:ext cx="5272471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PLASTIGAGE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DEL MOTOR.</a:t>
            </a:r>
            <a:endParaRPr lang="x-none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</a:t>
            </a:r>
            <a:r>
              <a:rPr lang="es-CL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práctica.</a:t>
            </a:r>
          </a:p>
          <a:p>
            <a:pPr>
              <a:lnSpc>
                <a:spcPct val="115000"/>
              </a:lnSpc>
            </a:pP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djuntas en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84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Google Shape;80;p14"/>
          <p:cNvSpPr txBox="1"/>
          <p:nvPr/>
        </p:nvSpPr>
        <p:spPr>
          <a:xfrm>
            <a:off x="949270" y="2803598"/>
            <a:ext cx="5248117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PLASTIGAGE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DEL </a:t>
            </a: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MOTOR</a:t>
            </a:r>
            <a:endParaRPr lang="x-none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20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72821" y="4281535"/>
            <a:ext cx="4567082" cy="774531"/>
            <a:chOff x="972821" y="4281535"/>
            <a:chExt cx="4567082" cy="774531"/>
          </a:xfrm>
        </p:grpSpPr>
        <p:sp>
          <p:nvSpPr>
            <p:cNvPr id="10" name="Google Shape;445;p20"/>
            <p:cNvSpPr txBox="1"/>
            <p:nvPr/>
          </p:nvSpPr>
          <p:spPr>
            <a:xfrm>
              <a:off x="972821" y="4281535"/>
              <a:ext cx="4567082" cy="774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1600" dirty="0" smtClean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No olvides contestar la Autoevaluación y entregar el Ticket de Salida!</a:t>
              </a:r>
            </a:p>
            <a:p>
              <a:pPr lvl="0">
                <a:lnSpc>
                  <a:spcPct val="115000"/>
                </a:lnSpc>
              </a:pPr>
              <a:endParaRPr lang="es-CL" sz="1600" dirty="0"/>
            </a:p>
            <a:p>
              <a:pPr lvl="0">
                <a:lnSpc>
                  <a:spcPct val="115000"/>
                </a:lnSpc>
              </a:pPr>
              <a:r>
                <a:rPr lang="es-CL" sz="21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¡Hasta la próxima! </a:t>
              </a:r>
              <a:endParaRPr lang="es-CL" sz="2100" b="1" dirty="0">
                <a:solidFill>
                  <a:srgbClr val="741B47"/>
                </a:solidFill>
              </a:endParaRPr>
            </a:p>
            <a:p>
              <a:r>
                <a:rPr lang="es-CL" sz="1600" u="sng" dirty="0"/>
                <a:t/>
              </a:r>
              <a:br>
                <a:rPr lang="es-CL" sz="1600" u="sng" dirty="0"/>
              </a:br>
              <a:endParaRPr sz="1600" b="1" i="0" u="sng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88" y="4372324"/>
              <a:ext cx="673176" cy="603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2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3" y="1265365"/>
            <a:ext cx="8959096" cy="5568053"/>
            <a:chOff x="375973" y="1265365"/>
            <a:chExt cx="8959096" cy="5568053"/>
          </a:xfrm>
        </p:grpSpPr>
        <p:sp>
          <p:nvSpPr>
            <p:cNvPr id="3" name="Rectángulo redondeado"/>
            <p:cNvSpPr/>
            <p:nvPr/>
          </p:nvSpPr>
          <p:spPr>
            <a:xfrm>
              <a:off x="481777" y="1887790"/>
              <a:ext cx="4090227" cy="3864081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4" name="Imagen 21" descr="Imagen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3" y="1796207"/>
              <a:ext cx="719665" cy="68619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265365"/>
              <a:ext cx="4864619" cy="536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21" tIns="91421" rIns="91421" bIns="91421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OBJETIVO DE APRENDIZAJE</a:t>
              </a:r>
            </a:p>
          </p:txBody>
        </p:sp>
        <p:pic>
          <p:nvPicPr>
            <p:cNvPr id="6" name="Imagen 26" descr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Google Shape;84;p38"/>
            <p:cNvSpPr txBox="1"/>
            <p:nvPr/>
          </p:nvSpPr>
          <p:spPr>
            <a:xfrm>
              <a:off x="648955" y="2482401"/>
              <a:ext cx="3283513" cy="26622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sz="1400" dirty="0"/>
                <a:t>Reparar y probar el funcionamiento de motores de gasolina, diésel, gas e híbridos, tanto convencionales como de inyección electrónica y sus sistemas de control de emisiones, conjunto o subconjuntos mecánicos del motor, de lubricación y refrigeración, entre otros, utilizando las herramientas e instrumentos apropiados, de acuerdo a las especificaciones técnicas del fabricante.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37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APRENDIMOS </a:t>
            </a:r>
            <a:r>
              <a:rPr lang="es-ES_tradnl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</a:t>
            </a: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ANTERIOR?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75767" y="2370247"/>
            <a:ext cx="402828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VERNIER O PIE DE METRO EN EL AJUSTE DEL MOTOR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3" name="Google Shape;80;p14"/>
          <p:cNvSpPr txBox="1"/>
          <p:nvPr/>
        </p:nvSpPr>
        <p:spPr>
          <a:xfrm>
            <a:off x="938567" y="3568359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Conocimos  el uso del pie de metro en el ajuste del motor. ¿Recuerdas sus partes?</a:t>
            </a:r>
          </a:p>
        </p:txBody>
      </p:sp>
      <p:sp>
        <p:nvSpPr>
          <p:cNvPr id="35" name="Google Shape;73;p14"/>
          <p:cNvSpPr/>
          <p:nvPr/>
        </p:nvSpPr>
        <p:spPr>
          <a:xfrm>
            <a:off x="563867" y="3004549"/>
            <a:ext cx="4657800" cy="166582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grpSp>
        <p:nvGrpSpPr>
          <p:cNvPr id="36" name="Google Shape;74;p14"/>
          <p:cNvGrpSpPr/>
          <p:nvPr/>
        </p:nvGrpSpPr>
        <p:grpSpPr>
          <a:xfrm>
            <a:off x="375767" y="3639797"/>
            <a:ext cx="376200" cy="395325"/>
            <a:chOff x="476000" y="3499650"/>
            <a:chExt cx="376200" cy="395325"/>
          </a:xfrm>
        </p:grpSpPr>
        <p:sp>
          <p:nvSpPr>
            <p:cNvPr id="3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80;p14"/>
          <p:cNvSpPr txBox="1"/>
          <p:nvPr/>
        </p:nvSpPr>
        <p:spPr>
          <a:xfrm>
            <a:off x="938567" y="5473281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Aplicamos el uso del pie de metro en el ajuste del motor. ¿Qué problemas tuviste en este procedimiento?</a:t>
            </a:r>
          </a:p>
        </p:txBody>
      </p:sp>
      <p:sp>
        <p:nvSpPr>
          <p:cNvPr id="25" name="Google Shape;73;p14"/>
          <p:cNvSpPr/>
          <p:nvPr/>
        </p:nvSpPr>
        <p:spPr>
          <a:xfrm>
            <a:off x="563867" y="4909471"/>
            <a:ext cx="4657800" cy="166582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grpSp>
        <p:nvGrpSpPr>
          <p:cNvPr id="26" name="Google Shape;74;p14"/>
          <p:cNvGrpSpPr/>
          <p:nvPr/>
        </p:nvGrpSpPr>
        <p:grpSpPr>
          <a:xfrm>
            <a:off x="375767" y="5544719"/>
            <a:ext cx="376200" cy="395325"/>
            <a:chOff x="476000" y="3499650"/>
            <a:chExt cx="376200" cy="395325"/>
          </a:xfrm>
        </p:grpSpPr>
        <p:sp>
          <p:nvSpPr>
            <p:cNvPr id="2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124;p3" descr="Google Shape;1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59" y="2500810"/>
            <a:ext cx="4863922" cy="46082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32687" y="2367939"/>
            <a:ext cx="5903210" cy="1062025"/>
            <a:chOff x="232687" y="2367939"/>
            <a:chExt cx="5903210" cy="1062025"/>
          </a:xfrm>
        </p:grpSpPr>
        <p:sp>
          <p:nvSpPr>
            <p:cNvPr id="17" name="Google Shape;95;p15"/>
            <p:cNvSpPr/>
            <p:nvPr/>
          </p:nvSpPr>
          <p:spPr>
            <a:xfrm>
              <a:off x="232687" y="2570929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18" name="Google Shape;9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85610" y="2367939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upo 18"/>
          <p:cNvGrpSpPr/>
          <p:nvPr/>
        </p:nvGrpSpPr>
        <p:grpSpPr>
          <a:xfrm>
            <a:off x="232687" y="3545765"/>
            <a:ext cx="5903210" cy="1080687"/>
            <a:chOff x="232687" y="3545765"/>
            <a:chExt cx="5903210" cy="1080687"/>
          </a:xfrm>
        </p:grpSpPr>
        <p:sp>
          <p:nvSpPr>
            <p:cNvPr id="20" name="Google Shape;95;p15"/>
            <p:cNvSpPr/>
            <p:nvPr/>
          </p:nvSpPr>
          <p:spPr>
            <a:xfrm>
              <a:off x="232687" y="3767417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21" name="Google Shape;9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85610" y="3545765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upo 22"/>
          <p:cNvGrpSpPr/>
          <p:nvPr/>
        </p:nvGrpSpPr>
        <p:grpSpPr>
          <a:xfrm>
            <a:off x="232687" y="4751591"/>
            <a:ext cx="5903210" cy="1080687"/>
            <a:chOff x="232687" y="4751591"/>
            <a:chExt cx="5903210" cy="1080687"/>
          </a:xfrm>
        </p:grpSpPr>
        <p:sp>
          <p:nvSpPr>
            <p:cNvPr id="24" name="Google Shape;95;p15"/>
            <p:cNvSpPr/>
            <p:nvPr/>
          </p:nvSpPr>
          <p:spPr>
            <a:xfrm>
              <a:off x="232687" y="4973243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25" name="Google Shape;9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85610" y="4751591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99;p15">
            <a:extLst>
              <a:ext uri="{FF2B5EF4-FFF2-40B4-BE49-F238E27FC236}">
                <a16:creationId xmlns="" xmlns:a16="http://schemas.microsoft.com/office/drawing/2014/main" id="{3B73195F-A2BA-8648-98EB-AD82CD32CA55}"/>
              </a:ext>
            </a:extLst>
          </p:cNvPr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737" y="1296900"/>
            <a:ext cx="2677425" cy="569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3" name="Google Shape;105;p15"/>
          <p:cNvSpPr txBox="1"/>
          <p:nvPr/>
        </p:nvSpPr>
        <p:spPr>
          <a:xfrm>
            <a:off x="431128" y="2820617"/>
            <a:ext cx="5135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¿Qué sabes sobre el </a:t>
            </a:r>
            <a:r>
              <a:rPr lang="es-ES_tradnl" sz="18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?</a:t>
            </a:r>
          </a:p>
        </p:txBody>
      </p:sp>
      <p:sp>
        <p:nvSpPr>
          <p:cNvPr id="44" name="Google Shape;106;p15"/>
          <p:cNvSpPr txBox="1"/>
          <p:nvPr/>
        </p:nvSpPr>
        <p:spPr>
          <a:xfrm>
            <a:off x="431128" y="3983845"/>
            <a:ext cx="513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¿Lo has ocupado alguna vez?</a:t>
            </a:r>
          </a:p>
        </p:txBody>
      </p:sp>
      <p:sp>
        <p:nvSpPr>
          <p:cNvPr id="35" name="Google Shape;106;p15"/>
          <p:cNvSpPr txBox="1"/>
          <p:nvPr/>
        </p:nvSpPr>
        <p:spPr>
          <a:xfrm>
            <a:off x="431128" y="5180341"/>
            <a:ext cx="513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¿Qué importancia tiene en el ajuste del motor?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151;p5"/>
          <p:cNvGrpSpPr/>
          <p:nvPr/>
        </p:nvGrpSpPr>
        <p:grpSpPr>
          <a:xfrm>
            <a:off x="4063481" y="3141876"/>
            <a:ext cx="5095871" cy="3508579"/>
            <a:chOff x="0" y="0"/>
            <a:chExt cx="5095869" cy="3508578"/>
          </a:xfrm>
        </p:grpSpPr>
        <p:sp>
          <p:nvSpPr>
            <p:cNvPr id="28" name="Rectángulo redondeado"/>
            <p:cNvSpPr/>
            <p:nvPr/>
          </p:nvSpPr>
          <p:spPr>
            <a:xfrm>
              <a:off x="0" y="0"/>
              <a:ext cx="5095870" cy="3508579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Texto"/>
            <p:cNvSpPr txBox="1"/>
            <p:nvPr/>
          </p:nvSpPr>
          <p:spPr>
            <a:xfrm>
              <a:off x="53108" y="1564172"/>
              <a:ext cx="498965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4" name="Google Shape;80;p14"/>
          <p:cNvSpPr txBox="1"/>
          <p:nvPr/>
        </p:nvSpPr>
        <p:spPr>
          <a:xfrm>
            <a:off x="4851225" y="3964083"/>
            <a:ext cx="404445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Conocerás el uso del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plastigage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en el ajuste del motor.</a:t>
            </a:r>
          </a:p>
        </p:txBody>
      </p:sp>
      <p:grpSp>
        <p:nvGrpSpPr>
          <p:cNvPr id="30" name="Google Shape;74;p14"/>
          <p:cNvGrpSpPr/>
          <p:nvPr/>
        </p:nvGrpSpPr>
        <p:grpSpPr>
          <a:xfrm>
            <a:off x="3877949" y="4047048"/>
            <a:ext cx="376200" cy="395325"/>
            <a:chOff x="5136812" y="3499650"/>
            <a:chExt cx="376200" cy="395325"/>
          </a:xfrm>
        </p:grpSpPr>
        <p:sp>
          <p:nvSpPr>
            <p:cNvPr id="31" name="Google Shape;75;p14"/>
            <p:cNvSpPr/>
            <p:nvPr/>
          </p:nvSpPr>
          <p:spPr>
            <a:xfrm>
              <a:off x="5136812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;p14"/>
            <p:cNvSpPr txBox="1"/>
            <p:nvPr/>
          </p:nvSpPr>
          <p:spPr>
            <a:xfrm>
              <a:off x="5146337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81;p14"/>
          <p:cNvSpPr txBox="1"/>
          <p:nvPr/>
        </p:nvSpPr>
        <p:spPr>
          <a:xfrm>
            <a:off x="4851225" y="5137123"/>
            <a:ext cx="375660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Aplicarás el uso del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plastigage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en el ajuste del motor.</a:t>
            </a:r>
          </a:p>
        </p:txBody>
      </p:sp>
      <p:grpSp>
        <p:nvGrpSpPr>
          <p:cNvPr id="37" name="Google Shape;77;p14"/>
          <p:cNvGrpSpPr/>
          <p:nvPr/>
        </p:nvGrpSpPr>
        <p:grpSpPr>
          <a:xfrm>
            <a:off x="3887474" y="5190847"/>
            <a:ext cx="376200" cy="400099"/>
            <a:chOff x="4759957" y="4323576"/>
            <a:chExt cx="376200" cy="400099"/>
          </a:xfrm>
        </p:grpSpPr>
        <p:sp>
          <p:nvSpPr>
            <p:cNvPr id="38" name="Google Shape;78;p14"/>
            <p:cNvSpPr/>
            <p:nvPr/>
          </p:nvSpPr>
          <p:spPr>
            <a:xfrm>
              <a:off x="4759957" y="43378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;p14"/>
            <p:cNvSpPr txBox="1"/>
            <p:nvPr/>
          </p:nvSpPr>
          <p:spPr>
            <a:xfrm>
              <a:off x="4769791" y="4323576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5" name="Google Shape;164;p5" descr="Google Shape;164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221" y="2420783"/>
            <a:ext cx="2965719" cy="432899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Google Shape;196;p6"/>
          <p:cNvSpPr txBox="1"/>
          <p:nvPr/>
        </p:nvSpPr>
        <p:spPr>
          <a:xfrm>
            <a:off x="4063851" y="2629453"/>
            <a:ext cx="4932407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45" name="Google Shape;167;p5"/>
          <p:cNvSpPr txBox="1"/>
          <p:nvPr/>
        </p:nvSpPr>
        <p:spPr>
          <a:xfrm>
            <a:off x="4017017" y="1096159"/>
            <a:ext cx="843218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12</a:t>
            </a:r>
            <a:endParaRPr dirty="0"/>
          </a:p>
        </p:txBody>
      </p:sp>
      <p:sp>
        <p:nvSpPr>
          <p:cNvPr id="46" name="Google Shape;168;p5"/>
          <p:cNvSpPr txBox="1"/>
          <p:nvPr/>
        </p:nvSpPr>
        <p:spPr>
          <a:xfrm>
            <a:off x="375975" y="1318374"/>
            <a:ext cx="3872883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MENÚ DE LA ACTIVIDAD</a:t>
            </a:r>
          </a:p>
        </p:txBody>
      </p:sp>
      <p:sp>
        <p:nvSpPr>
          <p:cNvPr id="47" name="Google Shape;197;p6"/>
          <p:cNvSpPr txBox="1"/>
          <p:nvPr/>
        </p:nvSpPr>
        <p:spPr>
          <a:xfrm>
            <a:off x="4771745" y="1164879"/>
            <a:ext cx="4011560" cy="73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CL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 PLATIGAGE</a:t>
            </a:r>
          </a:p>
          <a:p>
            <a:pPr lvl="0">
              <a:lnSpc>
                <a:spcPct val="90000"/>
              </a:lnSpc>
            </a:pPr>
            <a:r>
              <a:rPr lang="es-CL" sz="2000" b="1" u="sng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DEL MOTOR</a:t>
            </a:r>
            <a:endParaRPr lang="es-ES_tradnl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59;p18"/>
          <p:cNvSpPr/>
          <p:nvPr/>
        </p:nvSpPr>
        <p:spPr>
          <a:xfrm>
            <a:off x="511278" y="1842971"/>
            <a:ext cx="7785604" cy="2587711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883251" y="2133155"/>
            <a:ext cx="713142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es un hilo de plástico utilizado para medir la tolerancia o juego radial que existe entre los puños de biela y sus respectivos metales, los puños de bancada y sus respectivos metales, también se puede utilizar para medir la tolerancia o juego radial que existe entre los puños de los árboles de levas y sus respectivas bancadas o descansos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Está disponible en 3 versiones diferentes:</a:t>
            </a:r>
          </a:p>
        </p:txBody>
      </p:sp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EL PLASTIGAGE?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411AB2D-B345-4E42-A112-05393BE3D140}"/>
              </a:ext>
            </a:extLst>
          </p:cNvPr>
          <p:cNvSpPr txBox="1"/>
          <p:nvPr/>
        </p:nvSpPr>
        <p:spPr>
          <a:xfrm>
            <a:off x="1276170" y="4836852"/>
            <a:ext cx="17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CL" sz="1800" b="1" dirty="0">
                <a:solidFill>
                  <a:srgbClr val="008000"/>
                </a:solidFill>
                <a:latin typeface="Calibri"/>
                <a:cs typeface="Calibri"/>
              </a:rPr>
              <a:t>Verde.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02C03CB-C270-8B4B-AD8A-7BAC5C6B29AE}"/>
              </a:ext>
            </a:extLst>
          </p:cNvPr>
          <p:cNvSpPr txBox="1"/>
          <p:nvPr/>
        </p:nvSpPr>
        <p:spPr>
          <a:xfrm>
            <a:off x="1279980" y="5648305"/>
            <a:ext cx="17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CL" sz="1800" b="1" dirty="0">
                <a:solidFill>
                  <a:srgbClr val="C00000"/>
                </a:solidFill>
                <a:latin typeface="Calibri"/>
                <a:cs typeface="Calibri"/>
              </a:rPr>
              <a:t>Rojo.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CCCAB6A-66B8-594F-B793-292CC8D20846}"/>
              </a:ext>
            </a:extLst>
          </p:cNvPr>
          <p:cNvSpPr txBox="1"/>
          <p:nvPr/>
        </p:nvSpPr>
        <p:spPr>
          <a:xfrm>
            <a:off x="1283790" y="6403318"/>
            <a:ext cx="17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CL" sz="1800" b="1" dirty="0">
                <a:solidFill>
                  <a:srgbClr val="0000FF"/>
                </a:solidFill>
                <a:latin typeface="Calibri"/>
                <a:cs typeface="Calibri"/>
              </a:rPr>
              <a:t>Azul.</a:t>
            </a:r>
          </a:p>
        </p:txBody>
      </p:sp>
      <p:pic>
        <p:nvPicPr>
          <p:cNvPr id="3" name="Imagen 2" descr="plastigagesvari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65" y="4693361"/>
            <a:ext cx="7510693" cy="22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159;p18"/>
          <p:cNvSpPr/>
          <p:nvPr/>
        </p:nvSpPr>
        <p:spPr>
          <a:xfrm>
            <a:off x="511277" y="1842971"/>
            <a:ext cx="4949425" cy="375887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7" name="Rectángulo 6"/>
          <p:cNvSpPr/>
          <p:nvPr/>
        </p:nvSpPr>
        <p:spPr>
          <a:xfrm>
            <a:off x="883251" y="2133155"/>
            <a:ext cx="374494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Como se observa en las escalas de los envases, cada color de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Plastigage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(Hilo de Plástico), tiene mediciones diferentes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solidFill>
                  <a:srgbClr val="008000"/>
                </a:solidFill>
                <a:latin typeface="Calibri"/>
                <a:cs typeface="Calibri"/>
              </a:rPr>
              <a:t>Verde = Desde 0.025 hasta 0,076 </a:t>
            </a:r>
            <a:r>
              <a:rPr lang="es-ES_tradnl" sz="1600" b="1" dirty="0" smtClean="0">
                <a:solidFill>
                  <a:srgbClr val="008000"/>
                </a:solidFill>
                <a:latin typeface="Calibri"/>
                <a:cs typeface="Calibri"/>
              </a:rPr>
              <a:t>mm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solidFill>
                  <a:srgbClr val="C00000"/>
                </a:solidFill>
                <a:latin typeface="Calibri"/>
                <a:cs typeface="Calibri"/>
              </a:rPr>
              <a:t>Rojo = Desde 0.051 hasta 0,152 </a:t>
            </a:r>
            <a:r>
              <a:rPr lang="es-ES_tradnl" sz="1600" b="1" dirty="0" smtClean="0">
                <a:solidFill>
                  <a:srgbClr val="C00000"/>
                </a:solidFill>
                <a:latin typeface="Calibri"/>
                <a:cs typeface="Calibri"/>
              </a:rPr>
              <a:t>mm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solidFill>
                  <a:srgbClr val="0000FF"/>
                </a:solidFill>
                <a:latin typeface="Calibri"/>
                <a:cs typeface="Calibri"/>
              </a:rPr>
              <a:t>Azul = Desde 0.102 hasta 0,229 mm</a:t>
            </a:r>
            <a:endParaRPr lang="es-CL" sz="16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s-CL" sz="16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Entonces, deberá de utilizarse uno de ellos, dependiendo las tolerancias que entregue el Manual de Servicio del motor que se está  midiendo.</a:t>
            </a:r>
            <a:endParaRPr lang="es-CL" sz="16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EL PLASTIGAGE?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5" name="Imagen 14" descr="plastigagesvari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18" y="2675567"/>
            <a:ext cx="7510693" cy="22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159;p18"/>
          <p:cNvSpPr/>
          <p:nvPr/>
        </p:nvSpPr>
        <p:spPr>
          <a:xfrm>
            <a:off x="511279" y="2232087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1" name="Google Shape;160;p18"/>
          <p:cNvSpPr txBox="1"/>
          <p:nvPr/>
        </p:nvSpPr>
        <p:spPr>
          <a:xfrm>
            <a:off x="2462492" y="2351076"/>
            <a:ext cx="5368747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El </a:t>
            </a:r>
            <a:r>
              <a:rPr lang="es-ES_tradnl" sz="1600" dirty="0" err="1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Plastigage</a:t>
            </a: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es un hilo de plástico que se utilizará para medir la distancia que queda entre un puño de biela y su respectivo metal de biela, o un puño de bancada con su respectivo metal de bancada, también entre un puño de árbol de levas y su respectivo apoyo o bancada en la culata.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12" name="Google Shape;161;p18"/>
          <p:cNvSpPr/>
          <p:nvPr/>
        </p:nvSpPr>
        <p:spPr>
          <a:xfrm>
            <a:off x="1082729" y="4469895"/>
            <a:ext cx="7533619" cy="1704000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6" name="Google Shape;162;p18"/>
          <p:cNvSpPr txBox="1"/>
          <p:nvPr/>
        </p:nvSpPr>
        <p:spPr>
          <a:xfrm>
            <a:off x="1454701" y="4751558"/>
            <a:ext cx="5685133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Se utiliza en sectores en donde no existe otra forma de medición tan precisa por lo complejo de la medición, como tolerancia entre puños y metales.</a:t>
            </a:r>
            <a:endParaRPr sz="1600" dirty="0"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1" y="2044059"/>
            <a:ext cx="500373" cy="4771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61" y="4312233"/>
            <a:ext cx="500373" cy="477100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7537224" y="5004945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/>
          <p:cNvSpPr/>
          <p:nvPr/>
        </p:nvSpPr>
        <p:spPr>
          <a:xfrm>
            <a:off x="135842" y="2294688"/>
            <a:ext cx="2183039" cy="21830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is-I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CÓMO SE </a:t>
            </a:r>
            <a:r>
              <a:rPr lang="is-I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UTILIZA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PLASTIGAGE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4" name="Imagen 23" descr="plasti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9" y="2454925"/>
            <a:ext cx="1862565" cy="1862565"/>
          </a:xfrm>
          <a:prstGeom prst="rect">
            <a:avLst/>
          </a:prstGeom>
        </p:spPr>
      </p:pic>
      <p:pic>
        <p:nvPicPr>
          <p:cNvPr id="25" name="Imagen 24" descr="plasti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12" y="5183433"/>
            <a:ext cx="1826062" cy="18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6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1509</Words>
  <Application>Microsoft Office PowerPoint</Application>
  <PresentationFormat>Personalizado</PresentationFormat>
  <Paragraphs>166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Roboto</vt:lpstr>
      <vt:lpstr>Roboto Medium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202</cp:revision>
  <dcterms:modified xsi:type="dcterms:W3CDTF">2021-01-15T19:11:22Z</dcterms:modified>
</cp:coreProperties>
</file>