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7556500" cx="9715500"/>
  <p:notesSz cx="6858000" cy="9144000"/>
  <p:embeddedFontLst>
    <p:embeddedFont>
      <p:font typeface="Helvetica Neue"/>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6" roundtripDataSignature="AMtx7migAAaC5ws9hCvecd0G6nfEGgmGf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13CD0DA-B133-4ABC-BE80-C01985D3BDB1}">
  <a:tblStyle styleId="{B13CD0DA-B133-4ABC-BE80-C01985D3BDB1}"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FF1E8"/>
          </a:solidFill>
        </a:fill>
      </a:tcStyle>
    </a:wholeTbl>
    <a:band1H>
      <a:tcTxStyle/>
      <a:tcStyle>
        <a:fill>
          <a:solidFill>
            <a:srgbClr val="FFE2CD"/>
          </a:solidFill>
        </a:fill>
      </a:tcStyle>
    </a:band1H>
    <a:band2H>
      <a:tcTxStyle/>
    </a:band2H>
    <a:band1V>
      <a:tcTxStyle/>
      <a:tcStyle>
        <a:fill>
          <a:solidFill>
            <a:srgbClr val="FFE2CD"/>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HelveticaNeue-bold.fntdata"/><Relationship Id="rId10" Type="http://schemas.openxmlformats.org/officeDocument/2006/relationships/slide" Target="slides/slide5.xml"/><Relationship Id="rId32" Type="http://schemas.openxmlformats.org/officeDocument/2006/relationships/font" Target="fonts/HelveticaNeue-regular.fntdata"/><Relationship Id="rId13" Type="http://schemas.openxmlformats.org/officeDocument/2006/relationships/slide" Target="slides/slide8.xml"/><Relationship Id="rId35" Type="http://schemas.openxmlformats.org/officeDocument/2006/relationships/font" Target="fonts/HelveticaNeue-boldItalic.fntdata"/><Relationship Id="rId12" Type="http://schemas.openxmlformats.org/officeDocument/2006/relationships/slide" Target="slides/slide7.xml"/><Relationship Id="rId34" Type="http://schemas.openxmlformats.org/officeDocument/2006/relationships/font" Target="fonts/HelveticaNeue-italic.fntdata"/><Relationship Id="rId15" Type="http://schemas.openxmlformats.org/officeDocument/2006/relationships/slide" Target="slides/slide10.xml"/><Relationship Id="rId14" Type="http://schemas.openxmlformats.org/officeDocument/2006/relationships/slide" Target="slides/slide9.xml"/><Relationship Id="rId36" Type="http://customschemas.google.com/relationships/presentationmetadata" Target="meta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 name="Google Shape;78;p1:notes"/>
          <p:cNvSpPr/>
          <p:nvPr>
            <p:ph idx="2" type="sldImg"/>
          </p:nvPr>
        </p:nvSpPr>
        <p:spPr>
          <a:xfrm>
            <a:off x="1223963" y="685800"/>
            <a:ext cx="4410075"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4" name="Google Shape;204;p10:notes"/>
          <p:cNvSpPr/>
          <p:nvPr>
            <p:ph idx="2" type="sldImg"/>
          </p:nvPr>
        </p:nvSpPr>
        <p:spPr>
          <a:xfrm>
            <a:off x="1223963" y="685800"/>
            <a:ext cx="4410075"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1" name="Google Shape;211;p11:notes"/>
          <p:cNvSpPr/>
          <p:nvPr>
            <p:ph idx="2" type="sldImg"/>
          </p:nvPr>
        </p:nvSpPr>
        <p:spPr>
          <a:xfrm>
            <a:off x="1223963" y="685800"/>
            <a:ext cx="4410075"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2" name="Google Shape;222;p12:notes"/>
          <p:cNvSpPr/>
          <p:nvPr>
            <p:ph idx="2" type="sldImg"/>
          </p:nvPr>
        </p:nvSpPr>
        <p:spPr>
          <a:xfrm>
            <a:off x="1223963" y="685800"/>
            <a:ext cx="4410075"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0" name="Google Shape;230;p13:notes"/>
          <p:cNvSpPr/>
          <p:nvPr>
            <p:ph idx="2" type="sldImg"/>
          </p:nvPr>
        </p:nvSpPr>
        <p:spPr>
          <a:xfrm>
            <a:off x="1223963" y="685800"/>
            <a:ext cx="4410075"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0" name="Google Shape;240;p14:notes"/>
          <p:cNvSpPr/>
          <p:nvPr>
            <p:ph idx="2" type="sldImg"/>
          </p:nvPr>
        </p:nvSpPr>
        <p:spPr>
          <a:xfrm>
            <a:off x="1223963" y="685800"/>
            <a:ext cx="4410075"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2" name="Google Shape;262;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2" name="Google Shape;272;p17:notes"/>
          <p:cNvSpPr/>
          <p:nvPr>
            <p:ph idx="2" type="sldImg"/>
          </p:nvPr>
        </p:nvSpPr>
        <p:spPr>
          <a:xfrm>
            <a:off x="1223963" y="685800"/>
            <a:ext cx="4410075"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1" name="Google Shape;281;p18:notes"/>
          <p:cNvSpPr/>
          <p:nvPr>
            <p:ph idx="2" type="sldImg"/>
          </p:nvPr>
        </p:nvSpPr>
        <p:spPr>
          <a:xfrm>
            <a:off x="1223963" y="685800"/>
            <a:ext cx="4410075"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8" name="Google Shape;288;p19:notes"/>
          <p:cNvSpPr/>
          <p:nvPr>
            <p:ph idx="2" type="sldImg"/>
          </p:nvPr>
        </p:nvSpPr>
        <p:spPr>
          <a:xfrm>
            <a:off x="1223963" y="685800"/>
            <a:ext cx="4410075"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 name="Google Shape;87;p2:notes"/>
          <p:cNvSpPr/>
          <p:nvPr>
            <p:ph idx="2" type="sldImg"/>
          </p:nvPr>
        </p:nvSpPr>
        <p:spPr>
          <a:xfrm>
            <a:off x="1223963" y="685800"/>
            <a:ext cx="4410075"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2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7" name="Google Shape;297;p20:notes"/>
          <p:cNvSpPr/>
          <p:nvPr>
            <p:ph idx="2" type="sldImg"/>
          </p:nvPr>
        </p:nvSpPr>
        <p:spPr>
          <a:xfrm>
            <a:off x="1223963" y="685800"/>
            <a:ext cx="4410075"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2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6" name="Google Shape;306;p21:notes"/>
          <p:cNvSpPr/>
          <p:nvPr>
            <p:ph idx="2" type="sldImg"/>
          </p:nvPr>
        </p:nvSpPr>
        <p:spPr>
          <a:xfrm>
            <a:off x="1223963" y="685800"/>
            <a:ext cx="4410075"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2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23:notes"/>
          <p:cNvSpPr/>
          <p:nvPr>
            <p:ph idx="2" type="sldImg"/>
          </p:nvPr>
        </p:nvSpPr>
        <p:spPr>
          <a:xfrm>
            <a:off x="1225550" y="685800"/>
            <a:ext cx="4408488"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8" name="Google Shape;328;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2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0" name="Google Shape;340;p24:notes"/>
          <p:cNvSpPr/>
          <p:nvPr>
            <p:ph idx="2" type="sldImg"/>
          </p:nvPr>
        </p:nvSpPr>
        <p:spPr>
          <a:xfrm>
            <a:off x="1223963" y="685800"/>
            <a:ext cx="4410075"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2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2" name="Google Shape;372;p25:notes"/>
          <p:cNvSpPr/>
          <p:nvPr>
            <p:ph idx="2" type="sldImg"/>
          </p:nvPr>
        </p:nvSpPr>
        <p:spPr>
          <a:xfrm>
            <a:off x="1223963" y="685800"/>
            <a:ext cx="4410075"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2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6" name="Google Shape;386;p26:notes"/>
          <p:cNvSpPr/>
          <p:nvPr>
            <p:ph idx="2" type="sldImg"/>
          </p:nvPr>
        </p:nvSpPr>
        <p:spPr>
          <a:xfrm>
            <a:off x="1223963" y="685800"/>
            <a:ext cx="4410075"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 name="Google Shape;95;p3:notes"/>
          <p:cNvSpPr/>
          <p:nvPr>
            <p:ph idx="2" type="sldImg"/>
          </p:nvPr>
        </p:nvSpPr>
        <p:spPr>
          <a:xfrm>
            <a:off x="1223963" y="685800"/>
            <a:ext cx="4410075"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4:notes"/>
          <p:cNvSpPr/>
          <p:nvPr>
            <p:ph idx="2" type="sldImg"/>
          </p:nvPr>
        </p:nvSpPr>
        <p:spPr>
          <a:xfrm>
            <a:off x="1225550" y="685800"/>
            <a:ext cx="4408488"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 name="Google Shape;114;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5" name="Google Shape;135;p5:notes"/>
          <p:cNvSpPr/>
          <p:nvPr>
            <p:ph idx="2" type="sldImg"/>
          </p:nvPr>
        </p:nvSpPr>
        <p:spPr>
          <a:xfrm>
            <a:off x="1223963" y="685800"/>
            <a:ext cx="4410075"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8" name="Google Shape;148;p6:notes"/>
          <p:cNvSpPr/>
          <p:nvPr>
            <p:ph idx="2" type="sldImg"/>
          </p:nvPr>
        </p:nvSpPr>
        <p:spPr>
          <a:xfrm>
            <a:off x="1223963" y="685800"/>
            <a:ext cx="4410075"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4" name="Google Shape;174;p7:notes"/>
          <p:cNvSpPr/>
          <p:nvPr>
            <p:ph idx="2" type="sldImg"/>
          </p:nvPr>
        </p:nvSpPr>
        <p:spPr>
          <a:xfrm>
            <a:off x="1223963" y="685800"/>
            <a:ext cx="4410075"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3" name="Google Shape;183;p8:notes"/>
          <p:cNvSpPr/>
          <p:nvPr>
            <p:ph idx="2" type="sldImg"/>
          </p:nvPr>
        </p:nvSpPr>
        <p:spPr>
          <a:xfrm>
            <a:off x="1223963" y="685800"/>
            <a:ext cx="4410075"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2" name="Google Shape;192;p9:notes"/>
          <p:cNvSpPr/>
          <p:nvPr>
            <p:ph idx="2" type="sldImg"/>
          </p:nvPr>
        </p:nvSpPr>
        <p:spPr>
          <a:xfrm>
            <a:off x="1223963" y="685800"/>
            <a:ext cx="4410075"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ne column text" showMasterSp="0" type="title">
  <p:cSld name="TITLE">
    <p:spTree>
      <p:nvGrpSpPr>
        <p:cNvPr id="15" name="Shape 15"/>
        <p:cNvGrpSpPr/>
        <p:nvPr/>
      </p:nvGrpSpPr>
      <p:grpSpPr>
        <a:xfrm>
          <a:off x="0" y="0"/>
          <a:ext cx="0" cy="0"/>
          <a:chOff x="0" y="0"/>
          <a:chExt cx="0" cy="0"/>
        </a:xfrm>
      </p:grpSpPr>
      <p:pic>
        <p:nvPicPr>
          <p:cNvPr descr="Google Shape;7;p2" id="16" name="Google Shape;16;p28"/>
          <p:cNvPicPr preferRelativeResize="0"/>
          <p:nvPr/>
        </p:nvPicPr>
        <p:blipFill rotWithShape="1">
          <a:blip r:embed="rId2">
            <a:alphaModFix/>
          </a:blip>
          <a:srcRect b="0" l="0" r="0" t="0"/>
          <a:stretch/>
        </p:blipFill>
        <p:spPr>
          <a:xfrm>
            <a:off x="433440" y="418596"/>
            <a:ext cx="2897435" cy="680400"/>
          </a:xfrm>
          <a:prstGeom prst="rect">
            <a:avLst/>
          </a:prstGeom>
          <a:noFill/>
          <a:ln>
            <a:noFill/>
          </a:ln>
        </p:spPr>
      </p:pic>
      <p:grpSp>
        <p:nvGrpSpPr>
          <p:cNvPr id="17" name="Google Shape;17;p28"/>
          <p:cNvGrpSpPr/>
          <p:nvPr/>
        </p:nvGrpSpPr>
        <p:grpSpPr>
          <a:xfrm>
            <a:off x="242853" y="1756547"/>
            <a:ext cx="9346505" cy="5675927"/>
            <a:chOff x="-2" y="-1"/>
            <a:chExt cx="9346504" cy="5675926"/>
          </a:xfrm>
        </p:grpSpPr>
        <p:sp>
          <p:nvSpPr>
            <p:cNvPr id="18" name="Google Shape;18;p28"/>
            <p:cNvSpPr/>
            <p:nvPr/>
          </p:nvSpPr>
          <p:spPr>
            <a:xfrm>
              <a:off x="-2" y="-1"/>
              <a:ext cx="9346504" cy="5675926"/>
            </a:xfrm>
            <a:custGeom>
              <a:rect b="b" l="l" r="r" t="t"/>
              <a:pathLst>
                <a:path extrusionOk="0" h="21600" w="21600">
                  <a:moveTo>
                    <a:pt x="0" y="0"/>
                  </a:moveTo>
                  <a:lnTo>
                    <a:pt x="19587" y="0"/>
                  </a:lnTo>
                  <a:cubicBezTo>
                    <a:pt x="20699" y="0"/>
                    <a:pt x="21600" y="1484"/>
                    <a:pt x="21600" y="3316"/>
                  </a:cubicBezTo>
                  <a:lnTo>
                    <a:pt x="21600" y="21600"/>
                  </a:lnTo>
                  <a:lnTo>
                    <a:pt x="0" y="21600"/>
                  </a:lnTo>
                  <a:close/>
                </a:path>
              </a:pathLst>
            </a:custGeom>
            <a:solidFill>
              <a:srgbClr val="F7E3D1"/>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 name="Google Shape;19;p28"/>
            <p:cNvSpPr txBox="1"/>
            <p:nvPr/>
          </p:nvSpPr>
          <p:spPr>
            <a:xfrm>
              <a:off x="-1" y="2647844"/>
              <a:ext cx="9091321" cy="380232"/>
            </a:xfrm>
            <a:prstGeom prst="rect">
              <a:avLst/>
            </a:prstGeom>
            <a:no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grpSp>
      <p:pic>
        <p:nvPicPr>
          <p:cNvPr descr="Google Shape;10;p2" id="20" name="Google Shape;20;p28"/>
          <p:cNvPicPr preferRelativeResize="0"/>
          <p:nvPr/>
        </p:nvPicPr>
        <p:blipFill rotWithShape="1">
          <a:blip r:embed="rId3">
            <a:alphaModFix/>
          </a:blip>
          <a:srcRect b="0" l="0" r="0" t="0"/>
          <a:stretch/>
        </p:blipFill>
        <p:spPr>
          <a:xfrm>
            <a:off x="8527725" y="6464000"/>
            <a:ext cx="747677" cy="680477"/>
          </a:xfrm>
          <a:prstGeom prst="rect">
            <a:avLst/>
          </a:prstGeom>
          <a:noFill/>
          <a:ln>
            <a:noFill/>
          </a:ln>
        </p:spPr>
      </p:pic>
      <p:sp>
        <p:nvSpPr>
          <p:cNvPr id="21" name="Google Shape;21;p28"/>
          <p:cNvSpPr/>
          <p:nvPr/>
        </p:nvSpPr>
        <p:spPr>
          <a:xfrm>
            <a:off x="436350" y="6464001"/>
            <a:ext cx="7891862" cy="680476"/>
          </a:xfrm>
          <a:prstGeom prst="roundRect">
            <a:avLst>
              <a:gd fmla="val 19335" name="adj"/>
            </a:avLst>
          </a:prstGeom>
          <a:solidFill>
            <a:srgbClr val="FFB375"/>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Arial"/>
              <a:buNone/>
            </a:pPr>
            <a:r>
              <a:t/>
            </a:r>
            <a:endParaRPr b="0" baseline="-25000" i="0" sz="1400" u="none" cap="none" strike="noStrike">
              <a:solidFill>
                <a:srgbClr val="FFFFFF"/>
              </a:solidFill>
              <a:latin typeface="Arial"/>
              <a:ea typeface="Arial"/>
              <a:cs typeface="Arial"/>
              <a:sym typeface="Arial"/>
            </a:endParaRPr>
          </a:p>
        </p:txBody>
      </p:sp>
      <p:pic>
        <p:nvPicPr>
          <p:cNvPr descr="Google Shape;12;p2" id="22" name="Google Shape;22;p28"/>
          <p:cNvPicPr preferRelativeResize="0"/>
          <p:nvPr/>
        </p:nvPicPr>
        <p:blipFill rotWithShape="1">
          <a:blip r:embed="rId4">
            <a:alphaModFix/>
          </a:blip>
          <a:srcRect b="0" l="0" r="0" t="0"/>
          <a:stretch/>
        </p:blipFill>
        <p:spPr>
          <a:xfrm>
            <a:off x="433440" y="6462795"/>
            <a:ext cx="690484" cy="680477"/>
          </a:xfrm>
          <a:prstGeom prst="rect">
            <a:avLst/>
          </a:prstGeom>
          <a:noFill/>
          <a:ln>
            <a:noFill/>
          </a:ln>
        </p:spPr>
      </p:pic>
      <p:pic>
        <p:nvPicPr>
          <p:cNvPr descr="Imagen 1" id="23" name="Google Shape;23;p28"/>
          <p:cNvPicPr preferRelativeResize="0"/>
          <p:nvPr/>
        </p:nvPicPr>
        <p:blipFill rotWithShape="1">
          <a:blip r:embed="rId5">
            <a:alphaModFix/>
          </a:blip>
          <a:srcRect b="0" l="0" r="0" t="0"/>
          <a:stretch/>
        </p:blipFill>
        <p:spPr>
          <a:xfrm>
            <a:off x="8272364" y="1222172"/>
            <a:ext cx="1080001" cy="241875"/>
          </a:xfrm>
          <a:prstGeom prst="rect">
            <a:avLst/>
          </a:prstGeom>
          <a:noFill/>
          <a:ln>
            <a:noFill/>
          </a:ln>
        </p:spPr>
      </p:pic>
      <p:pic>
        <p:nvPicPr>
          <p:cNvPr descr="Imagen 2" id="24" name="Google Shape;24;p28"/>
          <p:cNvPicPr preferRelativeResize="0"/>
          <p:nvPr/>
        </p:nvPicPr>
        <p:blipFill rotWithShape="1">
          <a:blip r:embed="rId6">
            <a:alphaModFix/>
          </a:blip>
          <a:srcRect b="0" l="0" r="0" t="0"/>
          <a:stretch/>
        </p:blipFill>
        <p:spPr>
          <a:xfrm>
            <a:off x="8272364" y="418596"/>
            <a:ext cx="1080001" cy="66477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tx">
  <p:cSld name="TITLE_AND_BODY">
    <p:spTree>
      <p:nvGrpSpPr>
        <p:cNvPr id="25" name="Shape 25"/>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showMasterSp="0">
  <p:cSld name="TITLE_AND_BODY 2">
    <p:spTree>
      <p:nvGrpSpPr>
        <p:cNvPr id="26" name="Shape 26"/>
        <p:cNvGrpSpPr/>
        <p:nvPr/>
      </p:nvGrpSpPr>
      <p:grpSpPr>
        <a:xfrm>
          <a:off x="0" y="0"/>
          <a:ext cx="0" cy="0"/>
          <a:chOff x="0" y="0"/>
          <a:chExt cx="0" cy="0"/>
        </a:xfrm>
      </p:grpSpPr>
      <p:sp>
        <p:nvSpPr>
          <p:cNvPr id="27" name="Google Shape;27;p30"/>
          <p:cNvSpPr/>
          <p:nvPr/>
        </p:nvSpPr>
        <p:spPr>
          <a:xfrm flipH="1" rot="10800000">
            <a:off x="180974" y="832249"/>
            <a:ext cx="9358202" cy="1236901"/>
          </a:xfrm>
          <a:custGeom>
            <a:rect b="b" l="l" r="r" t="t"/>
            <a:pathLst>
              <a:path extrusionOk="0" h="21600" w="21600">
                <a:moveTo>
                  <a:pt x="0" y="0"/>
                </a:moveTo>
                <a:lnTo>
                  <a:pt x="20173" y="0"/>
                </a:lnTo>
                <a:cubicBezTo>
                  <a:pt x="20961" y="0"/>
                  <a:pt x="21600" y="4835"/>
                  <a:pt x="21600" y="10800"/>
                </a:cubicBezTo>
                <a:lnTo>
                  <a:pt x="21600" y="21600"/>
                </a:lnTo>
                <a:lnTo>
                  <a:pt x="0" y="21600"/>
                </a:lnTo>
                <a:close/>
              </a:path>
            </a:pathLst>
          </a:custGeom>
          <a:solidFill>
            <a:srgbClr val="EEEEEE"/>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30"/>
          <p:cNvSpPr/>
          <p:nvPr/>
        </p:nvSpPr>
        <p:spPr>
          <a:xfrm>
            <a:off x="180898" y="180899"/>
            <a:ext cx="7911003" cy="651003"/>
          </a:xfrm>
          <a:custGeom>
            <a:rect b="b" l="l" r="r" t="t"/>
            <a:pathLst>
              <a:path extrusionOk="0" h="21600" w="2160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solidFill>
            <a:srgbClr val="ED6B00"/>
          </a:solidFill>
          <a:ln>
            <a:noFill/>
          </a:ln>
        </p:spPr>
        <p:txBody>
          <a:bodyPr anchorCtr="0" anchor="b"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9" name="Google Shape;29;p30"/>
          <p:cNvGrpSpPr/>
          <p:nvPr/>
        </p:nvGrpSpPr>
        <p:grpSpPr>
          <a:xfrm>
            <a:off x="8091898" y="451665"/>
            <a:ext cx="662105" cy="380238"/>
            <a:chOff x="-1" y="0"/>
            <a:chExt cx="662104" cy="380236"/>
          </a:xfrm>
        </p:grpSpPr>
        <p:sp>
          <p:nvSpPr>
            <p:cNvPr id="30" name="Google Shape;30;p30"/>
            <p:cNvSpPr/>
            <p:nvPr/>
          </p:nvSpPr>
          <p:spPr>
            <a:xfrm>
              <a:off x="-1" y="327734"/>
              <a:ext cx="662104" cy="52502"/>
            </a:xfrm>
            <a:prstGeom prst="rect">
              <a:avLst/>
            </a:prstGeom>
            <a:solidFill>
              <a:srgbClr val="0F69B4"/>
            </a:solidFill>
            <a:ln>
              <a:noFill/>
            </a:ln>
          </p:spPr>
          <p:txBody>
            <a:bodyPr anchorCtr="0" anchor="b"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30"/>
            <p:cNvSpPr txBox="1"/>
            <p:nvPr/>
          </p:nvSpPr>
          <p:spPr>
            <a:xfrm>
              <a:off x="-1" y="0"/>
              <a:ext cx="662104" cy="380232"/>
            </a:xfrm>
            <a:prstGeom prst="rect">
              <a:avLst/>
            </a:prstGeom>
            <a:noFill/>
            <a:ln>
              <a:noFill/>
            </a:ln>
          </p:spPr>
          <p:txBody>
            <a:bodyPr anchorCtr="0" anchor="b" bIns="91400" lIns="91400" spcFirstLastPara="1" rIns="91400" wrap="square" tIns="914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grpSp>
      <p:grpSp>
        <p:nvGrpSpPr>
          <p:cNvPr id="32" name="Google Shape;32;p30"/>
          <p:cNvGrpSpPr/>
          <p:nvPr/>
        </p:nvGrpSpPr>
        <p:grpSpPr>
          <a:xfrm>
            <a:off x="8753997" y="451665"/>
            <a:ext cx="785404" cy="380238"/>
            <a:chOff x="-1" y="0"/>
            <a:chExt cx="785403" cy="380236"/>
          </a:xfrm>
        </p:grpSpPr>
        <p:sp>
          <p:nvSpPr>
            <p:cNvPr id="33" name="Google Shape;33;p30"/>
            <p:cNvSpPr/>
            <p:nvPr/>
          </p:nvSpPr>
          <p:spPr>
            <a:xfrm>
              <a:off x="-1" y="327734"/>
              <a:ext cx="785403" cy="52502"/>
            </a:xfrm>
            <a:prstGeom prst="rect">
              <a:avLst/>
            </a:prstGeom>
            <a:solidFill>
              <a:srgbClr val="EB3C46"/>
            </a:solidFill>
            <a:ln>
              <a:noFill/>
            </a:ln>
          </p:spPr>
          <p:txBody>
            <a:bodyPr anchorCtr="0" anchor="b"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30"/>
            <p:cNvSpPr txBox="1"/>
            <p:nvPr/>
          </p:nvSpPr>
          <p:spPr>
            <a:xfrm>
              <a:off x="-1" y="0"/>
              <a:ext cx="785403" cy="380232"/>
            </a:xfrm>
            <a:prstGeom prst="rect">
              <a:avLst/>
            </a:prstGeom>
            <a:noFill/>
            <a:ln>
              <a:noFill/>
            </a:ln>
          </p:spPr>
          <p:txBody>
            <a:bodyPr anchorCtr="0" anchor="b" bIns="91400" lIns="91400" spcFirstLastPara="1" rIns="91400" wrap="square" tIns="914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grpSp>
      <p:sp>
        <p:nvSpPr>
          <p:cNvPr id="35" name="Google Shape;35;p30"/>
          <p:cNvSpPr txBox="1"/>
          <p:nvPr/>
        </p:nvSpPr>
        <p:spPr>
          <a:xfrm>
            <a:off x="8443617" y="271142"/>
            <a:ext cx="1166702" cy="392002"/>
          </a:xfrm>
          <a:prstGeom prst="rect">
            <a:avLst/>
          </a:prstGeom>
          <a:noFill/>
          <a:ln>
            <a:noFill/>
          </a:ln>
        </p:spPr>
        <p:txBody>
          <a:bodyPr anchorCtr="0" anchor="t" bIns="91400" lIns="91400" spcFirstLastPara="1" rIns="91400" wrap="square" tIns="91400">
            <a:noAutofit/>
          </a:bodyPr>
          <a:lstStyle/>
          <a:p>
            <a:pPr indent="0" lvl="0" marL="0" marR="0" rtl="0" algn="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Actividad 4|</a:t>
            </a:r>
            <a:r>
              <a:rPr b="0" i="0" lang="en-US" sz="1600" u="none" cap="none" strike="noStrike">
                <a:solidFill>
                  <a:srgbClr val="ED6B00"/>
                </a:solidFill>
                <a:latin typeface="Calibri"/>
                <a:ea typeface="Calibri"/>
                <a:cs typeface="Calibri"/>
                <a:sym typeface="Calibri"/>
              </a:rPr>
              <a:t>2</a:t>
            </a:r>
            <a:endParaRPr b="0" i="0" sz="1400" u="none" cap="none" strike="noStrike">
              <a:solidFill>
                <a:srgbClr val="000000"/>
              </a:solidFill>
              <a:latin typeface="Arial"/>
              <a:ea typeface="Arial"/>
              <a:cs typeface="Arial"/>
              <a:sym typeface="Arial"/>
            </a:endParaRPr>
          </a:p>
        </p:txBody>
      </p:sp>
      <p:sp>
        <p:nvSpPr>
          <p:cNvPr id="36" name="Google Shape;36;p30"/>
          <p:cNvSpPr txBox="1"/>
          <p:nvPr/>
        </p:nvSpPr>
        <p:spPr>
          <a:xfrm>
            <a:off x="442650" y="350324"/>
            <a:ext cx="7441801" cy="372208"/>
          </a:xfrm>
          <a:prstGeom prst="rect">
            <a:avLst/>
          </a:prstGeom>
          <a:noFill/>
          <a:ln>
            <a:noFill/>
          </a:ln>
        </p:spPr>
        <p:txBody>
          <a:bodyPr anchorCtr="0" anchor="t" bIns="91400" lIns="91400" spcFirstLastPara="1" rIns="91400" wrap="square" tIns="91400">
            <a:noAutofit/>
          </a:bodyPr>
          <a:lstStyle/>
          <a:p>
            <a:pPr indent="0" lvl="0" marL="0" marR="0" rtl="0" algn="l">
              <a:lnSpc>
                <a:spcPct val="100000"/>
              </a:lnSpc>
              <a:spcBef>
                <a:spcPts val="0"/>
              </a:spcBef>
              <a:spcAft>
                <a:spcPts val="0"/>
              </a:spcAft>
              <a:buClr>
                <a:srgbClr val="FFFFFF"/>
              </a:buClr>
              <a:buSzPts val="1400"/>
              <a:buFont typeface="Calibri"/>
              <a:buNone/>
            </a:pPr>
            <a:r>
              <a:rPr b="1" i="0" lang="en-US" sz="1400" u="none" cap="none" strike="noStrike">
                <a:solidFill>
                  <a:srgbClr val="FFFFFF"/>
                </a:solidFill>
                <a:latin typeface="Calibri"/>
                <a:ea typeface="Calibri"/>
                <a:cs typeface="Calibri"/>
                <a:sym typeface="Calibri"/>
              </a:rPr>
              <a:t>MÓDULO</a:t>
            </a:r>
            <a:r>
              <a:rPr b="0" i="0" lang="en-US" sz="1400" u="none" cap="none" strike="noStrike">
                <a:solidFill>
                  <a:srgbClr val="FFFFFF"/>
                </a:solidFill>
                <a:latin typeface="Calibri"/>
                <a:ea typeface="Calibri"/>
                <a:cs typeface="Calibri"/>
                <a:sym typeface="Calibri"/>
              </a:rPr>
              <a:t> Gestión comercial tributaria </a:t>
            </a:r>
            <a:endParaRPr b="0" i="0" sz="1400" u="none" cap="none" strike="noStrike">
              <a:solidFill>
                <a:srgbClr val="000000"/>
              </a:solidFill>
              <a:latin typeface="Arial"/>
              <a:ea typeface="Arial"/>
              <a:cs typeface="Arial"/>
              <a:sym typeface="Arial"/>
            </a:endParaRPr>
          </a:p>
        </p:txBody>
      </p:sp>
      <p:sp>
        <p:nvSpPr>
          <p:cNvPr id="37" name="Google Shape;37;p30"/>
          <p:cNvSpPr txBox="1"/>
          <p:nvPr/>
        </p:nvSpPr>
        <p:spPr>
          <a:xfrm>
            <a:off x="375975" y="6881800"/>
            <a:ext cx="6786600" cy="34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741B47"/>
                </a:solidFill>
                <a:latin typeface="Calibri"/>
                <a:ea typeface="Calibri"/>
                <a:cs typeface="Calibri"/>
                <a:sym typeface="Calibri"/>
              </a:rPr>
              <a:t>        </a:t>
            </a:r>
            <a:r>
              <a:rPr b="0" i="0" lang="en-US" sz="1100" u="none" cap="none" strike="noStrike">
                <a:solidFill>
                  <a:srgbClr val="ED6B00"/>
                </a:solidFill>
                <a:latin typeface="Calibri"/>
                <a:ea typeface="Calibri"/>
                <a:cs typeface="Calibri"/>
                <a:sym typeface="Calibri"/>
              </a:rPr>
              <a:t>PLAN COMÚN </a:t>
            </a:r>
            <a:r>
              <a:rPr b="0" i="0" lang="en-US" sz="1100" u="none" cap="none" strike="noStrike">
                <a:solidFill>
                  <a:srgbClr val="000000"/>
                </a:solidFill>
                <a:latin typeface="Calibri"/>
                <a:ea typeface="Calibri"/>
                <a:cs typeface="Calibri"/>
                <a:sym typeface="Calibri"/>
              </a:rPr>
              <a:t>| 3° Medio | Presentación</a:t>
            </a:r>
            <a:endParaRPr b="0" i="0" sz="1100" u="none" cap="none" strike="noStrike">
              <a:solidFill>
                <a:srgbClr val="741B47"/>
              </a:solidFill>
              <a:latin typeface="Calibri"/>
              <a:ea typeface="Calibri"/>
              <a:cs typeface="Calibri"/>
              <a:sym typeface="Calibri"/>
            </a:endParaRPr>
          </a:p>
        </p:txBody>
      </p:sp>
      <p:sp>
        <p:nvSpPr>
          <p:cNvPr id="38" name="Google Shape;38;p30"/>
          <p:cNvSpPr txBox="1"/>
          <p:nvPr/>
        </p:nvSpPr>
        <p:spPr>
          <a:xfrm>
            <a:off x="180900" y="6881800"/>
            <a:ext cx="527945" cy="264724"/>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100"/>
              <a:buFont typeface="Arial"/>
              <a:buNone/>
            </a:pPr>
            <a:fld id="{00000000-1234-1234-1234-123412341234}" type="slidenum">
              <a:rPr b="0" i="0" lang="en-US" sz="1100" u="none" cap="none" strike="noStrike">
                <a:solidFill>
                  <a:srgbClr val="000000"/>
                </a:solidFill>
                <a:latin typeface="Calibri"/>
                <a:ea typeface="Calibri"/>
                <a:cs typeface="Calibri"/>
                <a:sym typeface="Calibri"/>
              </a:rPr>
              <a:t>‹#›</a:t>
            </a:fld>
            <a:endParaRPr b="0" i="0" sz="1100" u="none" cap="none" strike="noStrike">
              <a:solidFill>
                <a:srgbClr val="741B47"/>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ONLY" showMasterSp="0" type="titleOnly">
  <p:cSld name="TITLE_ONLY">
    <p:spTree>
      <p:nvGrpSpPr>
        <p:cNvPr id="39" name="Shape 39"/>
        <p:cNvGrpSpPr/>
        <p:nvPr/>
      </p:nvGrpSpPr>
      <p:grpSpPr>
        <a:xfrm>
          <a:off x="0" y="0"/>
          <a:ext cx="0" cy="0"/>
          <a:chOff x="0" y="0"/>
          <a:chExt cx="0" cy="0"/>
        </a:xfrm>
      </p:grpSpPr>
      <p:sp>
        <p:nvSpPr>
          <p:cNvPr id="40" name="Google Shape;40;p31"/>
          <p:cNvSpPr/>
          <p:nvPr/>
        </p:nvSpPr>
        <p:spPr>
          <a:xfrm>
            <a:off x="180898" y="180899"/>
            <a:ext cx="7911003" cy="651003"/>
          </a:xfrm>
          <a:custGeom>
            <a:rect b="b" l="l" r="r" t="t"/>
            <a:pathLst>
              <a:path extrusionOk="0" h="21600" w="2160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solidFill>
            <a:srgbClr val="ED6B00"/>
          </a:solidFill>
          <a:ln>
            <a:noFill/>
          </a:ln>
        </p:spPr>
        <p:txBody>
          <a:bodyPr anchorCtr="0" anchor="b"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1" name="Google Shape;41;p31"/>
          <p:cNvGrpSpPr/>
          <p:nvPr/>
        </p:nvGrpSpPr>
        <p:grpSpPr>
          <a:xfrm>
            <a:off x="8091898" y="451665"/>
            <a:ext cx="662105" cy="380238"/>
            <a:chOff x="-1" y="0"/>
            <a:chExt cx="662104" cy="380236"/>
          </a:xfrm>
        </p:grpSpPr>
        <p:sp>
          <p:nvSpPr>
            <p:cNvPr id="42" name="Google Shape;42;p31"/>
            <p:cNvSpPr/>
            <p:nvPr/>
          </p:nvSpPr>
          <p:spPr>
            <a:xfrm>
              <a:off x="-1" y="327734"/>
              <a:ext cx="662104" cy="52502"/>
            </a:xfrm>
            <a:prstGeom prst="rect">
              <a:avLst/>
            </a:prstGeom>
            <a:solidFill>
              <a:srgbClr val="0F69B4"/>
            </a:solidFill>
            <a:ln>
              <a:noFill/>
            </a:ln>
          </p:spPr>
          <p:txBody>
            <a:bodyPr anchorCtr="0" anchor="b"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31"/>
            <p:cNvSpPr txBox="1"/>
            <p:nvPr/>
          </p:nvSpPr>
          <p:spPr>
            <a:xfrm>
              <a:off x="-1" y="0"/>
              <a:ext cx="662104" cy="380232"/>
            </a:xfrm>
            <a:prstGeom prst="rect">
              <a:avLst/>
            </a:prstGeom>
            <a:noFill/>
            <a:ln>
              <a:noFill/>
            </a:ln>
          </p:spPr>
          <p:txBody>
            <a:bodyPr anchorCtr="0" anchor="b" bIns="91400" lIns="91400" spcFirstLastPara="1" rIns="91400" wrap="square" tIns="914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grpSp>
      <p:grpSp>
        <p:nvGrpSpPr>
          <p:cNvPr id="44" name="Google Shape;44;p31"/>
          <p:cNvGrpSpPr/>
          <p:nvPr/>
        </p:nvGrpSpPr>
        <p:grpSpPr>
          <a:xfrm>
            <a:off x="8753997" y="451665"/>
            <a:ext cx="785404" cy="380238"/>
            <a:chOff x="-1" y="0"/>
            <a:chExt cx="785403" cy="380236"/>
          </a:xfrm>
        </p:grpSpPr>
        <p:sp>
          <p:nvSpPr>
            <p:cNvPr id="45" name="Google Shape;45;p31"/>
            <p:cNvSpPr/>
            <p:nvPr/>
          </p:nvSpPr>
          <p:spPr>
            <a:xfrm>
              <a:off x="-1" y="327734"/>
              <a:ext cx="785403" cy="52502"/>
            </a:xfrm>
            <a:prstGeom prst="rect">
              <a:avLst/>
            </a:prstGeom>
            <a:solidFill>
              <a:srgbClr val="EB3C46"/>
            </a:solidFill>
            <a:ln>
              <a:noFill/>
            </a:ln>
          </p:spPr>
          <p:txBody>
            <a:bodyPr anchorCtr="0" anchor="b"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31"/>
            <p:cNvSpPr txBox="1"/>
            <p:nvPr/>
          </p:nvSpPr>
          <p:spPr>
            <a:xfrm>
              <a:off x="-1" y="0"/>
              <a:ext cx="785403" cy="380232"/>
            </a:xfrm>
            <a:prstGeom prst="rect">
              <a:avLst/>
            </a:prstGeom>
            <a:noFill/>
            <a:ln>
              <a:noFill/>
            </a:ln>
          </p:spPr>
          <p:txBody>
            <a:bodyPr anchorCtr="0" anchor="b" bIns="91400" lIns="91400" spcFirstLastPara="1" rIns="91400" wrap="square" tIns="914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grpSp>
      <p:sp>
        <p:nvSpPr>
          <p:cNvPr id="47" name="Google Shape;47;p31"/>
          <p:cNvSpPr txBox="1"/>
          <p:nvPr/>
        </p:nvSpPr>
        <p:spPr>
          <a:xfrm>
            <a:off x="442650" y="350324"/>
            <a:ext cx="7441801" cy="372208"/>
          </a:xfrm>
          <a:prstGeom prst="rect">
            <a:avLst/>
          </a:prstGeom>
          <a:noFill/>
          <a:ln>
            <a:noFill/>
          </a:ln>
        </p:spPr>
        <p:txBody>
          <a:bodyPr anchorCtr="0" anchor="t" bIns="91400" lIns="91400" spcFirstLastPara="1" rIns="91400" wrap="square" tIns="91400">
            <a:noAutofit/>
          </a:bodyPr>
          <a:lstStyle/>
          <a:p>
            <a:pPr indent="0" lvl="0" marL="0" marR="0" rtl="0" algn="l">
              <a:lnSpc>
                <a:spcPct val="100000"/>
              </a:lnSpc>
              <a:spcBef>
                <a:spcPts val="0"/>
              </a:spcBef>
              <a:spcAft>
                <a:spcPts val="0"/>
              </a:spcAft>
              <a:buClr>
                <a:srgbClr val="FFFFFF"/>
              </a:buClr>
              <a:buSzPts val="1400"/>
              <a:buFont typeface="Calibri"/>
              <a:buNone/>
            </a:pPr>
            <a:r>
              <a:rPr b="1" i="0" lang="en-US" sz="1400" u="none" cap="none" strike="noStrike">
                <a:solidFill>
                  <a:srgbClr val="FFFFFF"/>
                </a:solidFill>
                <a:latin typeface="Calibri"/>
                <a:ea typeface="Calibri"/>
                <a:cs typeface="Calibri"/>
                <a:sym typeface="Calibri"/>
              </a:rPr>
              <a:t>MÓDULO</a:t>
            </a:r>
            <a:r>
              <a:rPr b="0" i="0" lang="en-US" sz="1400" u="none" cap="none" strike="noStrike">
                <a:solidFill>
                  <a:srgbClr val="FFFFFF"/>
                </a:solidFill>
                <a:latin typeface="Calibri"/>
                <a:ea typeface="Calibri"/>
                <a:cs typeface="Calibri"/>
                <a:sym typeface="Calibri"/>
              </a:rPr>
              <a:t> Gestión comercial tributaria </a:t>
            </a:r>
            <a:endParaRPr b="0" i="0" sz="1400" u="none" cap="none" strike="noStrike">
              <a:solidFill>
                <a:srgbClr val="000000"/>
              </a:solidFill>
              <a:latin typeface="Arial"/>
              <a:ea typeface="Arial"/>
              <a:cs typeface="Arial"/>
              <a:sym typeface="Arial"/>
            </a:endParaRPr>
          </a:p>
        </p:txBody>
      </p:sp>
      <p:sp>
        <p:nvSpPr>
          <p:cNvPr id="48" name="Google Shape;48;p31"/>
          <p:cNvSpPr txBox="1"/>
          <p:nvPr/>
        </p:nvSpPr>
        <p:spPr>
          <a:xfrm>
            <a:off x="375975" y="6881800"/>
            <a:ext cx="6786600" cy="34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741B47"/>
                </a:solidFill>
                <a:latin typeface="Calibri"/>
                <a:ea typeface="Calibri"/>
                <a:cs typeface="Calibri"/>
                <a:sym typeface="Calibri"/>
              </a:rPr>
              <a:t>        </a:t>
            </a:r>
            <a:r>
              <a:rPr b="0" i="0" lang="en-US" sz="1100" u="none" cap="none" strike="noStrike">
                <a:solidFill>
                  <a:srgbClr val="ED6B00"/>
                </a:solidFill>
                <a:latin typeface="Calibri"/>
                <a:ea typeface="Calibri"/>
                <a:cs typeface="Calibri"/>
                <a:sym typeface="Calibri"/>
              </a:rPr>
              <a:t>PLAN COMÚN </a:t>
            </a:r>
            <a:r>
              <a:rPr b="0" i="0" lang="en-US" sz="1100" u="none" cap="none" strike="noStrike">
                <a:solidFill>
                  <a:srgbClr val="000000"/>
                </a:solidFill>
                <a:latin typeface="Calibri"/>
                <a:ea typeface="Calibri"/>
                <a:cs typeface="Calibri"/>
                <a:sym typeface="Calibri"/>
              </a:rPr>
              <a:t>| 3° Medio | Presentación</a:t>
            </a:r>
            <a:endParaRPr b="0" i="0" sz="1100" u="none" cap="none" strike="noStrike">
              <a:solidFill>
                <a:srgbClr val="741B47"/>
              </a:solidFill>
              <a:latin typeface="Calibri"/>
              <a:ea typeface="Calibri"/>
              <a:cs typeface="Calibri"/>
              <a:sym typeface="Calibri"/>
            </a:endParaRPr>
          </a:p>
        </p:txBody>
      </p:sp>
      <p:sp>
        <p:nvSpPr>
          <p:cNvPr id="49" name="Google Shape;49;p31"/>
          <p:cNvSpPr txBox="1"/>
          <p:nvPr/>
        </p:nvSpPr>
        <p:spPr>
          <a:xfrm>
            <a:off x="180900" y="6881800"/>
            <a:ext cx="527945" cy="264724"/>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100"/>
              <a:buFont typeface="Arial"/>
              <a:buNone/>
            </a:pPr>
            <a:fld id="{00000000-1234-1234-1234-123412341234}" type="slidenum">
              <a:rPr b="0" i="0" lang="en-US" sz="1100" u="none" cap="none" strike="noStrike">
                <a:solidFill>
                  <a:srgbClr val="000000"/>
                </a:solidFill>
                <a:latin typeface="Calibri"/>
                <a:ea typeface="Calibri"/>
                <a:cs typeface="Calibri"/>
                <a:sym typeface="Calibri"/>
              </a:rPr>
              <a:t>‹#›</a:t>
            </a:fld>
            <a:endParaRPr b="0" i="0" sz="1100" u="none" cap="none" strike="noStrike">
              <a:solidFill>
                <a:srgbClr val="741B47"/>
              </a:solidFill>
              <a:latin typeface="Calibri"/>
              <a:ea typeface="Calibri"/>
              <a:cs typeface="Calibri"/>
              <a:sym typeface="Calibri"/>
            </a:endParaRPr>
          </a:p>
        </p:txBody>
      </p:sp>
      <p:sp>
        <p:nvSpPr>
          <p:cNvPr id="50" name="Google Shape;50;p31"/>
          <p:cNvSpPr txBox="1"/>
          <p:nvPr/>
        </p:nvSpPr>
        <p:spPr>
          <a:xfrm>
            <a:off x="8443617" y="271142"/>
            <a:ext cx="1166702" cy="392002"/>
          </a:xfrm>
          <a:prstGeom prst="rect">
            <a:avLst/>
          </a:prstGeom>
          <a:noFill/>
          <a:ln>
            <a:noFill/>
          </a:ln>
        </p:spPr>
        <p:txBody>
          <a:bodyPr anchorCtr="0" anchor="t" bIns="91400" lIns="91400" spcFirstLastPara="1" rIns="91400" wrap="square" tIns="91400">
            <a:noAutofit/>
          </a:bodyPr>
          <a:lstStyle/>
          <a:p>
            <a:pPr indent="0" lvl="0" marL="0" marR="0" rtl="0" algn="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Actividad 4|</a:t>
            </a:r>
            <a:r>
              <a:rPr b="0" i="0" lang="en-US" sz="1600" u="none" cap="none" strike="noStrike">
                <a:solidFill>
                  <a:srgbClr val="ED6B00"/>
                </a:solidFill>
                <a:latin typeface="Calibri"/>
                <a:ea typeface="Calibri"/>
                <a:cs typeface="Calibri"/>
                <a:sym typeface="Calibri"/>
              </a:rPr>
              <a:t>2</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TWO_COLUMNS" showMasterSp="0" type="twoColTx">
  <p:cSld name="TITLE_AND_TWO_COLUMNS">
    <p:spTree>
      <p:nvGrpSpPr>
        <p:cNvPr id="51" name="Shape 51"/>
        <p:cNvGrpSpPr/>
        <p:nvPr/>
      </p:nvGrpSpPr>
      <p:grpSpPr>
        <a:xfrm>
          <a:off x="0" y="0"/>
          <a:ext cx="0" cy="0"/>
          <a:chOff x="0" y="0"/>
          <a:chExt cx="0" cy="0"/>
        </a:xfrm>
      </p:grpSpPr>
      <p:sp>
        <p:nvSpPr>
          <p:cNvPr id="52" name="Google Shape;52;p32"/>
          <p:cNvSpPr/>
          <p:nvPr/>
        </p:nvSpPr>
        <p:spPr>
          <a:xfrm flipH="1" rot="10800000">
            <a:off x="181648" y="822025"/>
            <a:ext cx="9356703" cy="6531300"/>
          </a:xfrm>
          <a:custGeom>
            <a:rect b="b" l="l" r="r" t="t"/>
            <a:pathLst>
              <a:path extrusionOk="0" h="21600" w="21600">
                <a:moveTo>
                  <a:pt x="0" y="0"/>
                </a:moveTo>
                <a:lnTo>
                  <a:pt x="19286" y="0"/>
                </a:lnTo>
                <a:cubicBezTo>
                  <a:pt x="20564" y="0"/>
                  <a:pt x="21600" y="1484"/>
                  <a:pt x="21600" y="3316"/>
                </a:cubicBezTo>
                <a:lnTo>
                  <a:pt x="21600" y="21600"/>
                </a:lnTo>
                <a:lnTo>
                  <a:pt x="0" y="21600"/>
                </a:lnTo>
                <a:close/>
              </a:path>
            </a:pathLst>
          </a:custGeom>
          <a:solidFill>
            <a:srgbClr val="F7E3D1"/>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32"/>
          <p:cNvSpPr/>
          <p:nvPr/>
        </p:nvSpPr>
        <p:spPr>
          <a:xfrm>
            <a:off x="180898" y="180899"/>
            <a:ext cx="7911003" cy="651003"/>
          </a:xfrm>
          <a:custGeom>
            <a:rect b="b" l="l" r="r" t="t"/>
            <a:pathLst>
              <a:path extrusionOk="0" h="21600" w="2160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solidFill>
            <a:srgbClr val="ED6B00"/>
          </a:solidFill>
          <a:ln>
            <a:noFill/>
          </a:ln>
        </p:spPr>
        <p:txBody>
          <a:bodyPr anchorCtr="0" anchor="b"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4" name="Google Shape;54;p32"/>
          <p:cNvGrpSpPr/>
          <p:nvPr/>
        </p:nvGrpSpPr>
        <p:grpSpPr>
          <a:xfrm>
            <a:off x="8091898" y="451665"/>
            <a:ext cx="662105" cy="380238"/>
            <a:chOff x="-1" y="0"/>
            <a:chExt cx="662104" cy="380236"/>
          </a:xfrm>
        </p:grpSpPr>
        <p:sp>
          <p:nvSpPr>
            <p:cNvPr id="55" name="Google Shape;55;p32"/>
            <p:cNvSpPr/>
            <p:nvPr/>
          </p:nvSpPr>
          <p:spPr>
            <a:xfrm>
              <a:off x="-1" y="327734"/>
              <a:ext cx="662104" cy="52502"/>
            </a:xfrm>
            <a:prstGeom prst="rect">
              <a:avLst/>
            </a:prstGeom>
            <a:solidFill>
              <a:srgbClr val="0F69B4"/>
            </a:solidFill>
            <a:ln>
              <a:noFill/>
            </a:ln>
          </p:spPr>
          <p:txBody>
            <a:bodyPr anchorCtr="0" anchor="b"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32"/>
            <p:cNvSpPr txBox="1"/>
            <p:nvPr/>
          </p:nvSpPr>
          <p:spPr>
            <a:xfrm>
              <a:off x="-1" y="0"/>
              <a:ext cx="662104" cy="380232"/>
            </a:xfrm>
            <a:prstGeom prst="rect">
              <a:avLst/>
            </a:prstGeom>
            <a:noFill/>
            <a:ln>
              <a:noFill/>
            </a:ln>
          </p:spPr>
          <p:txBody>
            <a:bodyPr anchorCtr="0" anchor="b" bIns="91400" lIns="91400" spcFirstLastPara="1" rIns="91400" wrap="square" tIns="914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grpSp>
      <p:grpSp>
        <p:nvGrpSpPr>
          <p:cNvPr id="57" name="Google Shape;57;p32"/>
          <p:cNvGrpSpPr/>
          <p:nvPr/>
        </p:nvGrpSpPr>
        <p:grpSpPr>
          <a:xfrm>
            <a:off x="8753997" y="451665"/>
            <a:ext cx="785404" cy="380238"/>
            <a:chOff x="-1" y="0"/>
            <a:chExt cx="785403" cy="380236"/>
          </a:xfrm>
        </p:grpSpPr>
        <p:sp>
          <p:nvSpPr>
            <p:cNvPr id="58" name="Google Shape;58;p32"/>
            <p:cNvSpPr/>
            <p:nvPr/>
          </p:nvSpPr>
          <p:spPr>
            <a:xfrm>
              <a:off x="-1" y="327734"/>
              <a:ext cx="785403" cy="52502"/>
            </a:xfrm>
            <a:prstGeom prst="rect">
              <a:avLst/>
            </a:prstGeom>
            <a:solidFill>
              <a:srgbClr val="EB3C46"/>
            </a:solidFill>
            <a:ln>
              <a:noFill/>
            </a:ln>
          </p:spPr>
          <p:txBody>
            <a:bodyPr anchorCtr="0" anchor="b"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32"/>
            <p:cNvSpPr txBox="1"/>
            <p:nvPr/>
          </p:nvSpPr>
          <p:spPr>
            <a:xfrm>
              <a:off x="-1" y="0"/>
              <a:ext cx="785403" cy="380232"/>
            </a:xfrm>
            <a:prstGeom prst="rect">
              <a:avLst/>
            </a:prstGeom>
            <a:noFill/>
            <a:ln>
              <a:noFill/>
            </a:ln>
          </p:spPr>
          <p:txBody>
            <a:bodyPr anchorCtr="0" anchor="b" bIns="91400" lIns="91400" spcFirstLastPara="1" rIns="91400" wrap="square" tIns="914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grpSp>
      <p:sp>
        <p:nvSpPr>
          <p:cNvPr id="60" name="Google Shape;60;p32"/>
          <p:cNvSpPr txBox="1"/>
          <p:nvPr/>
        </p:nvSpPr>
        <p:spPr>
          <a:xfrm>
            <a:off x="375975" y="6881800"/>
            <a:ext cx="6786600" cy="34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741B47"/>
                </a:solidFill>
                <a:latin typeface="Calibri"/>
                <a:ea typeface="Calibri"/>
                <a:cs typeface="Calibri"/>
                <a:sym typeface="Calibri"/>
              </a:rPr>
              <a:t>        </a:t>
            </a:r>
            <a:r>
              <a:rPr b="0" i="0" lang="en-US" sz="1100" u="none" cap="none" strike="noStrike">
                <a:solidFill>
                  <a:srgbClr val="ED6B00"/>
                </a:solidFill>
                <a:latin typeface="Calibri"/>
                <a:ea typeface="Calibri"/>
                <a:cs typeface="Calibri"/>
                <a:sym typeface="Calibri"/>
              </a:rPr>
              <a:t>PLAN COMÚN </a:t>
            </a:r>
            <a:r>
              <a:rPr b="0" i="0" lang="en-US" sz="1100" u="none" cap="none" strike="noStrike">
                <a:solidFill>
                  <a:srgbClr val="000000"/>
                </a:solidFill>
                <a:latin typeface="Calibri"/>
                <a:ea typeface="Calibri"/>
                <a:cs typeface="Calibri"/>
                <a:sym typeface="Calibri"/>
              </a:rPr>
              <a:t>| 3° Medio | Presentación</a:t>
            </a:r>
            <a:endParaRPr b="0" i="0" sz="1100" u="none" cap="none" strike="noStrike">
              <a:solidFill>
                <a:srgbClr val="741B47"/>
              </a:solidFill>
              <a:latin typeface="Calibri"/>
              <a:ea typeface="Calibri"/>
              <a:cs typeface="Calibri"/>
              <a:sym typeface="Calibri"/>
            </a:endParaRPr>
          </a:p>
        </p:txBody>
      </p:sp>
      <p:sp>
        <p:nvSpPr>
          <p:cNvPr id="61" name="Google Shape;61;p32"/>
          <p:cNvSpPr txBox="1"/>
          <p:nvPr/>
        </p:nvSpPr>
        <p:spPr>
          <a:xfrm>
            <a:off x="180900" y="6881800"/>
            <a:ext cx="527945" cy="264724"/>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100"/>
              <a:buFont typeface="Arial"/>
              <a:buNone/>
            </a:pPr>
            <a:fld id="{00000000-1234-1234-1234-123412341234}" type="slidenum">
              <a:rPr b="0" i="0" lang="en-US" sz="1100" u="none" cap="none" strike="noStrike">
                <a:solidFill>
                  <a:srgbClr val="000000"/>
                </a:solidFill>
                <a:latin typeface="Calibri"/>
                <a:ea typeface="Calibri"/>
                <a:cs typeface="Calibri"/>
                <a:sym typeface="Calibri"/>
              </a:rPr>
              <a:t>‹#›</a:t>
            </a:fld>
            <a:endParaRPr b="0" i="0" sz="1100" u="none" cap="none" strike="noStrike">
              <a:solidFill>
                <a:srgbClr val="741B47"/>
              </a:solidFill>
              <a:latin typeface="Calibri"/>
              <a:ea typeface="Calibri"/>
              <a:cs typeface="Calibri"/>
              <a:sym typeface="Calibri"/>
            </a:endParaRPr>
          </a:p>
        </p:txBody>
      </p:sp>
      <p:sp>
        <p:nvSpPr>
          <p:cNvPr id="62" name="Google Shape;62;p32"/>
          <p:cNvSpPr txBox="1"/>
          <p:nvPr/>
        </p:nvSpPr>
        <p:spPr>
          <a:xfrm>
            <a:off x="442650" y="350324"/>
            <a:ext cx="7441801" cy="372208"/>
          </a:xfrm>
          <a:prstGeom prst="rect">
            <a:avLst/>
          </a:prstGeom>
          <a:noFill/>
          <a:ln>
            <a:noFill/>
          </a:ln>
        </p:spPr>
        <p:txBody>
          <a:bodyPr anchorCtr="0" anchor="t" bIns="91400" lIns="91400" spcFirstLastPara="1" rIns="91400" wrap="square" tIns="91400">
            <a:noAutofit/>
          </a:bodyPr>
          <a:lstStyle/>
          <a:p>
            <a:pPr indent="0" lvl="0" marL="0" marR="0" rtl="0" algn="l">
              <a:lnSpc>
                <a:spcPct val="100000"/>
              </a:lnSpc>
              <a:spcBef>
                <a:spcPts val="0"/>
              </a:spcBef>
              <a:spcAft>
                <a:spcPts val="0"/>
              </a:spcAft>
              <a:buClr>
                <a:srgbClr val="FFFFFF"/>
              </a:buClr>
              <a:buSzPts val="1400"/>
              <a:buFont typeface="Calibri"/>
              <a:buNone/>
            </a:pPr>
            <a:r>
              <a:rPr b="1" i="0" lang="en-US" sz="1400" u="none" cap="none" strike="noStrike">
                <a:solidFill>
                  <a:srgbClr val="FFFFFF"/>
                </a:solidFill>
                <a:latin typeface="Calibri"/>
                <a:ea typeface="Calibri"/>
                <a:cs typeface="Calibri"/>
                <a:sym typeface="Calibri"/>
              </a:rPr>
              <a:t>MÓDULO</a:t>
            </a:r>
            <a:r>
              <a:rPr b="0" i="0" lang="en-US" sz="1400" u="none" cap="none" strike="noStrike">
                <a:solidFill>
                  <a:srgbClr val="FFFFFF"/>
                </a:solidFill>
                <a:latin typeface="Calibri"/>
                <a:ea typeface="Calibri"/>
                <a:cs typeface="Calibri"/>
                <a:sym typeface="Calibri"/>
              </a:rPr>
              <a:t> Gestión comercial tributaria </a:t>
            </a:r>
            <a:endParaRPr b="0" i="0" sz="1400" u="none" cap="none" strike="noStrike">
              <a:solidFill>
                <a:srgbClr val="000000"/>
              </a:solidFill>
              <a:latin typeface="Arial"/>
              <a:ea typeface="Arial"/>
              <a:cs typeface="Arial"/>
              <a:sym typeface="Arial"/>
            </a:endParaRPr>
          </a:p>
        </p:txBody>
      </p:sp>
      <p:sp>
        <p:nvSpPr>
          <p:cNvPr id="63" name="Google Shape;63;p32"/>
          <p:cNvSpPr txBox="1"/>
          <p:nvPr/>
        </p:nvSpPr>
        <p:spPr>
          <a:xfrm>
            <a:off x="8443617" y="271142"/>
            <a:ext cx="1166702" cy="392002"/>
          </a:xfrm>
          <a:prstGeom prst="rect">
            <a:avLst/>
          </a:prstGeom>
          <a:noFill/>
          <a:ln>
            <a:noFill/>
          </a:ln>
        </p:spPr>
        <p:txBody>
          <a:bodyPr anchorCtr="0" anchor="t" bIns="91400" lIns="91400" spcFirstLastPara="1" rIns="91400" wrap="square" tIns="91400">
            <a:noAutofit/>
          </a:bodyPr>
          <a:lstStyle/>
          <a:p>
            <a:pPr indent="0" lvl="0" marL="0" marR="0" rtl="0" algn="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Actividad 4|</a:t>
            </a:r>
            <a:r>
              <a:rPr b="0" i="0" lang="en-US" sz="1600" u="none" cap="none" strike="noStrike">
                <a:solidFill>
                  <a:srgbClr val="ED6B00"/>
                </a:solidFill>
                <a:latin typeface="Calibri"/>
                <a:ea typeface="Calibri"/>
                <a:cs typeface="Calibri"/>
                <a:sym typeface="Calibri"/>
              </a:rPr>
              <a:t>2</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ne column text 2" showMasterSp="0">
  <p:cSld name="1_One column text 2">
    <p:spTree>
      <p:nvGrpSpPr>
        <p:cNvPr id="64" name="Shape 64"/>
        <p:cNvGrpSpPr/>
        <p:nvPr/>
      </p:nvGrpSpPr>
      <p:grpSpPr>
        <a:xfrm>
          <a:off x="0" y="0"/>
          <a:ext cx="0" cy="0"/>
          <a:chOff x="0" y="0"/>
          <a:chExt cx="0" cy="0"/>
        </a:xfrm>
      </p:grpSpPr>
      <p:sp>
        <p:nvSpPr>
          <p:cNvPr id="65" name="Google Shape;65;p33"/>
          <p:cNvSpPr/>
          <p:nvPr/>
        </p:nvSpPr>
        <p:spPr>
          <a:xfrm flipH="1" rot="10800000">
            <a:off x="181648" y="822025"/>
            <a:ext cx="9356703" cy="6531300"/>
          </a:xfrm>
          <a:custGeom>
            <a:rect b="b" l="l" r="r" t="t"/>
            <a:pathLst>
              <a:path extrusionOk="0" h="21600" w="21600">
                <a:moveTo>
                  <a:pt x="0" y="0"/>
                </a:moveTo>
                <a:lnTo>
                  <a:pt x="19286" y="0"/>
                </a:lnTo>
                <a:cubicBezTo>
                  <a:pt x="20564" y="0"/>
                  <a:pt x="21600" y="1484"/>
                  <a:pt x="21600" y="3316"/>
                </a:cubicBezTo>
                <a:lnTo>
                  <a:pt x="21600" y="21600"/>
                </a:lnTo>
                <a:lnTo>
                  <a:pt x="0" y="21600"/>
                </a:lnTo>
                <a:close/>
              </a:path>
            </a:pathLst>
          </a:custGeom>
          <a:solidFill>
            <a:srgbClr val="EFEFEF"/>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6" name="Google Shape;66;p33"/>
          <p:cNvGrpSpPr/>
          <p:nvPr/>
        </p:nvGrpSpPr>
        <p:grpSpPr>
          <a:xfrm>
            <a:off x="8090849" y="441789"/>
            <a:ext cx="662105" cy="380238"/>
            <a:chOff x="-1" y="-1"/>
            <a:chExt cx="662104" cy="380236"/>
          </a:xfrm>
        </p:grpSpPr>
        <p:sp>
          <p:nvSpPr>
            <p:cNvPr id="67" name="Google Shape;67;p33"/>
            <p:cNvSpPr/>
            <p:nvPr/>
          </p:nvSpPr>
          <p:spPr>
            <a:xfrm>
              <a:off x="-1" y="327733"/>
              <a:ext cx="662104" cy="52502"/>
            </a:xfrm>
            <a:prstGeom prst="rect">
              <a:avLst/>
            </a:prstGeom>
            <a:solidFill>
              <a:srgbClr val="0F69B4"/>
            </a:solidFill>
            <a:ln>
              <a:noFill/>
            </a:ln>
          </p:spPr>
          <p:txBody>
            <a:bodyPr anchorCtr="0" anchor="b"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33"/>
            <p:cNvSpPr txBox="1"/>
            <p:nvPr/>
          </p:nvSpPr>
          <p:spPr>
            <a:xfrm>
              <a:off x="-1" y="-1"/>
              <a:ext cx="662104" cy="380233"/>
            </a:xfrm>
            <a:prstGeom prst="rect">
              <a:avLst/>
            </a:prstGeom>
            <a:noFill/>
            <a:ln>
              <a:noFill/>
            </a:ln>
          </p:spPr>
          <p:txBody>
            <a:bodyPr anchorCtr="0" anchor="b" bIns="91400" lIns="91400" spcFirstLastPara="1" rIns="91400" wrap="square" tIns="914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grpSp>
      <p:grpSp>
        <p:nvGrpSpPr>
          <p:cNvPr id="69" name="Google Shape;69;p33"/>
          <p:cNvGrpSpPr/>
          <p:nvPr/>
        </p:nvGrpSpPr>
        <p:grpSpPr>
          <a:xfrm>
            <a:off x="8752949" y="441789"/>
            <a:ext cx="785404" cy="380238"/>
            <a:chOff x="-1" y="-1"/>
            <a:chExt cx="785403" cy="380236"/>
          </a:xfrm>
        </p:grpSpPr>
        <p:sp>
          <p:nvSpPr>
            <p:cNvPr id="70" name="Google Shape;70;p33"/>
            <p:cNvSpPr/>
            <p:nvPr/>
          </p:nvSpPr>
          <p:spPr>
            <a:xfrm>
              <a:off x="-1" y="327733"/>
              <a:ext cx="785403" cy="52502"/>
            </a:xfrm>
            <a:prstGeom prst="rect">
              <a:avLst/>
            </a:prstGeom>
            <a:solidFill>
              <a:srgbClr val="EB3C46"/>
            </a:solidFill>
            <a:ln>
              <a:noFill/>
            </a:ln>
          </p:spPr>
          <p:txBody>
            <a:bodyPr anchorCtr="0" anchor="b"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33"/>
            <p:cNvSpPr txBox="1"/>
            <p:nvPr/>
          </p:nvSpPr>
          <p:spPr>
            <a:xfrm>
              <a:off x="-1" y="-1"/>
              <a:ext cx="785403" cy="380233"/>
            </a:xfrm>
            <a:prstGeom prst="rect">
              <a:avLst/>
            </a:prstGeom>
            <a:noFill/>
            <a:ln>
              <a:noFill/>
            </a:ln>
          </p:spPr>
          <p:txBody>
            <a:bodyPr anchorCtr="0" anchor="b" bIns="91400" lIns="91400" spcFirstLastPara="1" rIns="91400" wrap="square" tIns="914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grpSp>
      <p:sp>
        <p:nvSpPr>
          <p:cNvPr id="72" name="Google Shape;72;p33"/>
          <p:cNvSpPr/>
          <p:nvPr/>
        </p:nvSpPr>
        <p:spPr>
          <a:xfrm>
            <a:off x="181651" y="180900"/>
            <a:ext cx="7909200" cy="651000"/>
          </a:xfrm>
          <a:prstGeom prst="round2SameRect">
            <a:avLst>
              <a:gd fmla="val 16667" name="adj1"/>
              <a:gd fmla="val 0" name="adj2"/>
            </a:avLst>
          </a:prstGeom>
          <a:blipFill rotWithShape="1">
            <a:blip r:embed="rId2">
              <a:alphaModFix/>
            </a:blip>
            <a:tile algn="tl" flip="none" tx="0" sx="100000" ty="0" sy="100000"/>
          </a:blip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33"/>
          <p:cNvSpPr txBox="1"/>
          <p:nvPr/>
        </p:nvSpPr>
        <p:spPr>
          <a:xfrm>
            <a:off x="8170652" y="288449"/>
            <a:ext cx="1166700" cy="3477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200"/>
              <a:buFont typeface="Arial"/>
              <a:buNone/>
            </a:pPr>
            <a:r>
              <a:rPr b="1" i="0" lang="en-US" sz="1400" u="none" cap="none" strike="noStrike">
                <a:solidFill>
                  <a:schemeClr val="dk1"/>
                </a:solidFill>
                <a:latin typeface="Calibri"/>
                <a:ea typeface="Calibri"/>
                <a:cs typeface="Calibri"/>
                <a:sym typeface="Calibri"/>
              </a:rPr>
              <a:t>¡Atención!</a:t>
            </a:r>
            <a:endParaRPr b="1" i="0" sz="1400" u="none" cap="none" strike="noStrike">
              <a:solidFill>
                <a:schemeClr val="dk1"/>
              </a:solidFill>
              <a:latin typeface="Calibri"/>
              <a:ea typeface="Calibri"/>
              <a:cs typeface="Calibri"/>
              <a:sym typeface="Calibri"/>
            </a:endParaRPr>
          </a:p>
        </p:txBody>
      </p:sp>
      <p:sp>
        <p:nvSpPr>
          <p:cNvPr id="74" name="Google Shape;74;p33"/>
          <p:cNvSpPr txBox="1"/>
          <p:nvPr/>
        </p:nvSpPr>
        <p:spPr>
          <a:xfrm>
            <a:off x="375975" y="6881800"/>
            <a:ext cx="6786600" cy="34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741B47"/>
                </a:solidFill>
                <a:latin typeface="Calibri"/>
                <a:ea typeface="Calibri"/>
                <a:cs typeface="Calibri"/>
                <a:sym typeface="Calibri"/>
              </a:rPr>
              <a:t>        </a:t>
            </a:r>
            <a:r>
              <a:rPr b="0" i="0" lang="en-US" sz="1100" u="none" cap="none" strike="noStrike">
                <a:solidFill>
                  <a:srgbClr val="ED6B00"/>
                </a:solidFill>
                <a:latin typeface="Calibri"/>
                <a:ea typeface="Calibri"/>
                <a:cs typeface="Calibri"/>
                <a:sym typeface="Calibri"/>
              </a:rPr>
              <a:t>PLAN COMÚN </a:t>
            </a:r>
            <a:r>
              <a:rPr b="0" i="0" lang="en-US" sz="1100" u="none" cap="none" strike="noStrike">
                <a:solidFill>
                  <a:srgbClr val="000000"/>
                </a:solidFill>
                <a:latin typeface="Calibri"/>
                <a:ea typeface="Calibri"/>
                <a:cs typeface="Calibri"/>
                <a:sym typeface="Calibri"/>
              </a:rPr>
              <a:t>| 3° Medio | Presentación</a:t>
            </a:r>
            <a:endParaRPr b="0" i="0" sz="1100" u="none" cap="none" strike="noStrike">
              <a:solidFill>
                <a:srgbClr val="741B47"/>
              </a:solidFill>
              <a:latin typeface="Calibri"/>
              <a:ea typeface="Calibri"/>
              <a:cs typeface="Calibri"/>
              <a:sym typeface="Calibri"/>
            </a:endParaRPr>
          </a:p>
        </p:txBody>
      </p:sp>
      <p:sp>
        <p:nvSpPr>
          <p:cNvPr id="75" name="Google Shape;75;p33"/>
          <p:cNvSpPr txBox="1"/>
          <p:nvPr/>
        </p:nvSpPr>
        <p:spPr>
          <a:xfrm>
            <a:off x="180900" y="6881800"/>
            <a:ext cx="527945" cy="264724"/>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100"/>
              <a:buFont typeface="Arial"/>
              <a:buNone/>
            </a:pPr>
            <a:fld id="{00000000-1234-1234-1234-123412341234}" type="slidenum">
              <a:rPr b="0" i="0" lang="en-US" sz="1100" u="none" cap="none" strike="noStrike">
                <a:solidFill>
                  <a:srgbClr val="000000"/>
                </a:solidFill>
                <a:latin typeface="Calibri"/>
                <a:ea typeface="Calibri"/>
                <a:cs typeface="Calibri"/>
                <a:sym typeface="Calibri"/>
              </a:rPr>
              <a:t>‹#›</a:t>
            </a:fld>
            <a:endParaRPr b="0" i="0" sz="1100" u="none" cap="none" strike="noStrike">
              <a:solidFill>
                <a:srgbClr val="741B47"/>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png"/><Relationship Id="rId3" Type="http://schemas.openxmlformats.org/officeDocument/2006/relationships/image" Target="../media/image9.png"/><Relationship Id="rId4" Type="http://schemas.openxmlformats.org/officeDocument/2006/relationships/slideLayout" Target="../slideLayouts/slideLayout1.xml"/><Relationship Id="rId10" Type="http://schemas.openxmlformats.org/officeDocument/2006/relationships/theme" Target="../theme/theme2.xml"/><Relationship Id="rId9" Type="http://schemas.openxmlformats.org/officeDocument/2006/relationships/slideLayout" Target="../slideLayouts/slideLayout6.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grpSp>
        <p:nvGrpSpPr>
          <p:cNvPr id="6" name="Google Shape;6;p27"/>
          <p:cNvGrpSpPr/>
          <p:nvPr/>
        </p:nvGrpSpPr>
        <p:grpSpPr>
          <a:xfrm>
            <a:off x="242853" y="1756547"/>
            <a:ext cx="9346505" cy="5675927"/>
            <a:chOff x="-2" y="-1"/>
            <a:chExt cx="9346504" cy="5675926"/>
          </a:xfrm>
        </p:grpSpPr>
        <p:sp>
          <p:nvSpPr>
            <p:cNvPr id="7" name="Google Shape;7;p27"/>
            <p:cNvSpPr/>
            <p:nvPr/>
          </p:nvSpPr>
          <p:spPr>
            <a:xfrm>
              <a:off x="-2" y="-1"/>
              <a:ext cx="9346504" cy="5675926"/>
            </a:xfrm>
            <a:custGeom>
              <a:rect b="b" l="l" r="r" t="t"/>
              <a:pathLst>
                <a:path extrusionOk="0" h="21600" w="21600">
                  <a:moveTo>
                    <a:pt x="0" y="0"/>
                  </a:moveTo>
                  <a:lnTo>
                    <a:pt x="19587" y="0"/>
                  </a:lnTo>
                  <a:cubicBezTo>
                    <a:pt x="20699" y="0"/>
                    <a:pt x="21600" y="1484"/>
                    <a:pt x="21600" y="3316"/>
                  </a:cubicBezTo>
                  <a:lnTo>
                    <a:pt x="21600" y="21600"/>
                  </a:lnTo>
                  <a:lnTo>
                    <a:pt x="0" y="21600"/>
                  </a:lnTo>
                  <a:close/>
                </a:path>
              </a:pathLst>
            </a:custGeom>
            <a:solidFill>
              <a:srgbClr val="EEEEEE"/>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 name="Google Shape;8;p27"/>
            <p:cNvSpPr txBox="1"/>
            <p:nvPr/>
          </p:nvSpPr>
          <p:spPr>
            <a:xfrm>
              <a:off x="-1" y="2647844"/>
              <a:ext cx="9091321" cy="380232"/>
            </a:xfrm>
            <a:prstGeom prst="rect">
              <a:avLst/>
            </a:prstGeom>
            <a:no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grpSp>
      <p:pic>
        <p:nvPicPr>
          <p:cNvPr descr="Google Shape;15;p3" id="9" name="Google Shape;9;p27"/>
          <p:cNvPicPr preferRelativeResize="0"/>
          <p:nvPr/>
        </p:nvPicPr>
        <p:blipFill rotWithShape="1">
          <a:blip r:embed="rId1">
            <a:alphaModFix/>
          </a:blip>
          <a:srcRect b="0" l="0" r="0" t="0"/>
          <a:stretch/>
        </p:blipFill>
        <p:spPr>
          <a:xfrm>
            <a:off x="433440" y="418596"/>
            <a:ext cx="2897435" cy="680400"/>
          </a:xfrm>
          <a:prstGeom prst="rect">
            <a:avLst/>
          </a:prstGeom>
          <a:noFill/>
          <a:ln>
            <a:noFill/>
          </a:ln>
        </p:spPr>
      </p:pic>
      <p:pic>
        <p:nvPicPr>
          <p:cNvPr descr="Imagen 4" id="10" name="Google Shape;10;p27"/>
          <p:cNvPicPr preferRelativeResize="0"/>
          <p:nvPr/>
        </p:nvPicPr>
        <p:blipFill rotWithShape="1">
          <a:blip r:embed="rId2">
            <a:alphaModFix/>
          </a:blip>
          <a:srcRect b="0" l="0" r="0" t="0"/>
          <a:stretch/>
        </p:blipFill>
        <p:spPr>
          <a:xfrm>
            <a:off x="8272364" y="1222172"/>
            <a:ext cx="1080001" cy="241875"/>
          </a:xfrm>
          <a:prstGeom prst="rect">
            <a:avLst/>
          </a:prstGeom>
          <a:noFill/>
          <a:ln>
            <a:noFill/>
          </a:ln>
        </p:spPr>
      </p:pic>
      <p:pic>
        <p:nvPicPr>
          <p:cNvPr descr="Imagen 5" id="11" name="Google Shape;11;p27"/>
          <p:cNvPicPr preferRelativeResize="0"/>
          <p:nvPr/>
        </p:nvPicPr>
        <p:blipFill rotWithShape="1">
          <a:blip r:embed="rId3">
            <a:alphaModFix/>
          </a:blip>
          <a:srcRect b="0" l="0" r="0" t="0"/>
          <a:stretch/>
        </p:blipFill>
        <p:spPr>
          <a:xfrm>
            <a:off x="8272364" y="418596"/>
            <a:ext cx="1080001" cy="664778"/>
          </a:xfrm>
          <a:prstGeom prst="rect">
            <a:avLst/>
          </a:prstGeom>
          <a:noFill/>
          <a:ln>
            <a:noFill/>
          </a:ln>
        </p:spPr>
      </p:pic>
      <p:sp>
        <p:nvSpPr>
          <p:cNvPr id="12" name="Google Shape;12;p27"/>
          <p:cNvSpPr txBox="1"/>
          <p:nvPr>
            <p:ph type="title"/>
          </p:nvPr>
        </p:nvSpPr>
        <p:spPr>
          <a:xfrm>
            <a:off x="1455638" y="848357"/>
            <a:ext cx="7772401" cy="1838399"/>
          </a:xfrm>
          <a:prstGeom prst="rect">
            <a:avLst/>
          </a:prstGeom>
          <a:noFill/>
          <a:ln>
            <a:noFill/>
          </a:ln>
        </p:spPr>
        <p:txBody>
          <a:bodyPr anchorCtr="0" anchor="ctr" bIns="45700" lIns="45700" spcFirstLastPara="1" rIns="45700"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 name="Google Shape;13;p27"/>
          <p:cNvSpPr txBox="1"/>
          <p:nvPr>
            <p:ph idx="1" type="body"/>
          </p:nvPr>
        </p:nvSpPr>
        <p:spPr>
          <a:xfrm>
            <a:off x="5422800" y="2686755"/>
            <a:ext cx="3805239" cy="4869746"/>
          </a:xfrm>
          <a:prstGeom prst="rect">
            <a:avLst/>
          </a:prstGeom>
          <a:noFill/>
          <a:ln>
            <a:noFill/>
          </a:ln>
        </p:spPr>
        <p:txBody>
          <a:bodyPr anchorCtr="0" anchor="t" bIns="45700" lIns="45700" spcFirstLastPara="1" rIns="45700"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 name="Google Shape;14;p27"/>
          <p:cNvSpPr txBox="1"/>
          <p:nvPr>
            <p:ph idx="12" type="sldNum"/>
          </p:nvPr>
        </p:nvSpPr>
        <p:spPr>
          <a:xfrm>
            <a:off x="6689121" y="6871630"/>
            <a:ext cx="273654" cy="264253"/>
          </a:xfrm>
          <a:prstGeom prst="rect">
            <a:avLst/>
          </a:prstGeom>
          <a:noFill/>
          <a:ln>
            <a:noFill/>
          </a:ln>
        </p:spPr>
        <p:txBody>
          <a:bodyPr anchorCtr="0" anchor="ctr" bIns="45700" lIns="45700" spcFirstLastPara="1" rIns="45700"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400"/>
          </a:p>
        </p:txBody>
      </p:sp>
    </p:spTree>
  </p:cSld>
  <p:clrMap accent1="accent1" accent2="accent2" accent3="accent3" accent4="accent4" accent5="accent5" accent6="accent6" bg1="lt1" bg2="dk2" tx1="dk1" tx2="lt2" folHlink="folHlink" hlink="hlink"/>
  <p:sldLayoutIdLst>
    <p:sldLayoutId id="2147483649" r:id="rId4"/>
    <p:sldLayoutId id="2147483650" r:id="rId5"/>
    <p:sldLayoutId id="2147483651" r:id="rId6"/>
    <p:sldLayoutId id="2147483652" r:id="rId7"/>
    <p:sldLayoutId id="2147483653" r:id="rId8"/>
    <p:sldLayoutId id="2147483654"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35.png"/><Relationship Id="rId4" Type="http://schemas.openxmlformats.org/officeDocument/2006/relationships/image" Target="../media/image19.png"/><Relationship Id="rId5"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5.png"/><Relationship Id="rId4" Type="http://schemas.openxmlformats.org/officeDocument/2006/relationships/image" Target="../media/image31.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33.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27.png"/><Relationship Id="rId6" Type="http://schemas.openxmlformats.org/officeDocument/2006/relationships/image" Target="../media/image14.png"/><Relationship Id="rId7"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
          <p:cNvSpPr txBox="1"/>
          <p:nvPr/>
        </p:nvSpPr>
        <p:spPr>
          <a:xfrm>
            <a:off x="1176618" y="6563127"/>
            <a:ext cx="7012135" cy="482217"/>
          </a:xfrm>
          <a:prstGeom prst="rect">
            <a:avLst/>
          </a:prstGeom>
          <a:noFill/>
          <a:ln>
            <a:noFill/>
          </a:ln>
        </p:spPr>
        <p:txBody>
          <a:bodyPr anchorCtr="0" anchor="ctr" bIns="91400" lIns="91400" spcFirstLastPara="1" rIns="91400" wrap="square" tIns="91400">
            <a:noAutofit/>
          </a:bodyPr>
          <a:lstStyle/>
          <a:p>
            <a:pPr indent="0" lvl="1" marL="0" marR="0" rtl="0" algn="just">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En estos documentos se utilizarán de manera inclusiva términos como: el estudiante, el docente, el compañero u otras palabras equivalentes y sus respectivos plurales, es decir, con ellas, se hace referencia tanto a hombres como a mujeres.</a:t>
            </a:r>
            <a:endParaRPr b="0" i="0" sz="1400" u="none" cap="none" strike="noStrike">
              <a:solidFill>
                <a:srgbClr val="000000"/>
              </a:solidFill>
              <a:latin typeface="Arial"/>
              <a:ea typeface="Arial"/>
              <a:cs typeface="Arial"/>
              <a:sym typeface="Arial"/>
            </a:endParaRPr>
          </a:p>
        </p:txBody>
      </p:sp>
      <p:sp>
        <p:nvSpPr>
          <p:cNvPr id="81" name="Google Shape;81;p1"/>
          <p:cNvSpPr txBox="1"/>
          <p:nvPr/>
        </p:nvSpPr>
        <p:spPr>
          <a:xfrm>
            <a:off x="374948" y="2049137"/>
            <a:ext cx="1444329" cy="369405"/>
          </a:xfrm>
          <a:prstGeom prst="rect">
            <a:avLst/>
          </a:prstGeom>
          <a:no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1500"/>
              <a:buFont typeface="Calibri"/>
              <a:buNone/>
            </a:pPr>
            <a:r>
              <a:rPr b="1" i="0" lang="en-US" sz="1500" u="none" cap="none" strike="noStrike">
                <a:solidFill>
                  <a:srgbClr val="000000"/>
                </a:solidFill>
                <a:latin typeface="Calibri"/>
                <a:ea typeface="Calibri"/>
                <a:cs typeface="Calibri"/>
                <a:sym typeface="Calibri"/>
              </a:rPr>
              <a:t>MÓDULO 2</a:t>
            </a:r>
            <a:endParaRPr b="0" i="0" sz="1400" u="none" cap="none" strike="noStrike">
              <a:solidFill>
                <a:srgbClr val="000000"/>
              </a:solidFill>
              <a:latin typeface="Arial"/>
              <a:ea typeface="Arial"/>
              <a:cs typeface="Arial"/>
              <a:sym typeface="Arial"/>
            </a:endParaRPr>
          </a:p>
        </p:txBody>
      </p:sp>
      <p:sp>
        <p:nvSpPr>
          <p:cNvPr id="82" name="Google Shape;82;p1"/>
          <p:cNvSpPr txBox="1"/>
          <p:nvPr/>
        </p:nvSpPr>
        <p:spPr>
          <a:xfrm>
            <a:off x="1139098" y="834800"/>
            <a:ext cx="2318280" cy="339713"/>
          </a:xfrm>
          <a:prstGeom prst="rect">
            <a:avLst/>
          </a:prstGeom>
          <a:noFill/>
          <a:ln>
            <a:noFill/>
          </a:ln>
        </p:spPr>
        <p:txBody>
          <a:bodyPr anchorCtr="0" anchor="t" bIns="91400" lIns="91400" spcFirstLastPara="1" rIns="91400" wrap="square" tIns="91400">
            <a:noAutofit/>
          </a:bodyPr>
          <a:lstStyle/>
          <a:p>
            <a:pPr indent="0" lvl="0" marL="0" marR="0" rtl="0" algn="l">
              <a:lnSpc>
                <a:spcPct val="100000"/>
              </a:lnSpc>
              <a:spcBef>
                <a:spcPts val="0"/>
              </a:spcBef>
              <a:spcAft>
                <a:spcPts val="0"/>
              </a:spcAft>
              <a:buClr>
                <a:srgbClr val="ED6B00"/>
              </a:buClr>
              <a:buSzPts val="1200"/>
              <a:buFont typeface="Calibri"/>
              <a:buNone/>
            </a:pPr>
            <a:r>
              <a:rPr b="1" i="0" lang="en-US" sz="1200" u="none" cap="none" strike="noStrike">
                <a:solidFill>
                  <a:srgbClr val="ED6B00"/>
                </a:solidFill>
                <a:latin typeface="Calibri"/>
                <a:ea typeface="Calibri"/>
                <a:cs typeface="Calibri"/>
                <a:sym typeface="Calibri"/>
              </a:rPr>
              <a:t>PLAN COMÚN </a:t>
            </a:r>
            <a:r>
              <a:rPr b="0" i="0" lang="en-US" sz="1200" u="none" cap="none" strike="noStrike">
                <a:solidFill>
                  <a:srgbClr val="ED6B00"/>
                </a:solidFill>
                <a:latin typeface="Calibri"/>
                <a:ea typeface="Calibri"/>
                <a:cs typeface="Calibri"/>
                <a:sym typeface="Calibri"/>
              </a:rPr>
              <a:t>| NIVEL 3° MEDIO</a:t>
            </a:r>
            <a:endParaRPr b="0" i="0" sz="1400" u="none" cap="none" strike="noStrike">
              <a:solidFill>
                <a:srgbClr val="000000"/>
              </a:solidFill>
              <a:latin typeface="Arial"/>
              <a:ea typeface="Arial"/>
              <a:cs typeface="Arial"/>
              <a:sym typeface="Arial"/>
            </a:endParaRPr>
          </a:p>
        </p:txBody>
      </p:sp>
      <p:sp>
        <p:nvSpPr>
          <p:cNvPr id="83" name="Google Shape;83;p1"/>
          <p:cNvSpPr txBox="1"/>
          <p:nvPr/>
        </p:nvSpPr>
        <p:spPr>
          <a:xfrm>
            <a:off x="378122" y="2302286"/>
            <a:ext cx="4479628" cy="1683559"/>
          </a:xfrm>
          <a:prstGeom prst="rect">
            <a:avLst/>
          </a:prstGeom>
          <a:noFill/>
          <a:ln>
            <a:noFill/>
          </a:ln>
        </p:spPr>
        <p:txBody>
          <a:bodyPr anchorCtr="0" anchor="ctr" bIns="91375" lIns="91375" spcFirstLastPara="1" rIns="91375" wrap="square" tIns="91375">
            <a:noAutofit/>
          </a:bodyPr>
          <a:lstStyle/>
          <a:p>
            <a:pPr indent="0" lvl="0" marL="0" marR="0" rtl="0" algn="l">
              <a:lnSpc>
                <a:spcPct val="90000"/>
              </a:lnSpc>
              <a:spcBef>
                <a:spcPts val="0"/>
              </a:spcBef>
              <a:spcAft>
                <a:spcPts val="0"/>
              </a:spcAft>
              <a:buNone/>
            </a:pPr>
            <a:r>
              <a:rPr b="1" i="0" lang="en-US" sz="3600" u="none" cap="none" strike="noStrike">
                <a:solidFill>
                  <a:srgbClr val="ED6B00"/>
                </a:solidFill>
                <a:latin typeface="Calibri"/>
                <a:ea typeface="Calibri"/>
                <a:cs typeface="Calibri"/>
                <a:sym typeface="Calibri"/>
              </a:rPr>
              <a:t>GESTIÓN</a:t>
            </a:r>
            <a:endParaRPr/>
          </a:p>
          <a:p>
            <a:pPr indent="0" lvl="0" marL="0" marR="0" rtl="0" algn="l">
              <a:lnSpc>
                <a:spcPct val="90000"/>
              </a:lnSpc>
              <a:spcBef>
                <a:spcPts val="0"/>
              </a:spcBef>
              <a:spcAft>
                <a:spcPts val="0"/>
              </a:spcAft>
              <a:buNone/>
            </a:pPr>
            <a:r>
              <a:rPr b="1" i="0" lang="en-US" sz="3600" u="none" cap="none" strike="noStrike">
                <a:solidFill>
                  <a:srgbClr val="ED6B00"/>
                </a:solidFill>
                <a:latin typeface="Calibri"/>
                <a:ea typeface="Calibri"/>
                <a:cs typeface="Calibri"/>
                <a:sym typeface="Calibri"/>
              </a:rPr>
              <a:t>COMERCIAL TRIBUTARIA </a:t>
            </a:r>
            <a:endParaRPr b="0" i="0" sz="1400" u="none" cap="none" strike="noStrike">
              <a:solidFill>
                <a:srgbClr val="000000"/>
              </a:solidFill>
              <a:latin typeface="Arial"/>
              <a:ea typeface="Arial"/>
              <a:cs typeface="Arial"/>
              <a:sym typeface="Arial"/>
            </a:endParaRPr>
          </a:p>
        </p:txBody>
      </p:sp>
      <p:pic>
        <p:nvPicPr>
          <p:cNvPr id="84" name="Google Shape;84;p1"/>
          <p:cNvPicPr preferRelativeResize="0"/>
          <p:nvPr/>
        </p:nvPicPr>
        <p:blipFill rotWithShape="1">
          <a:blip r:embed="rId3">
            <a:alphaModFix/>
          </a:blip>
          <a:srcRect b="0" l="0" r="0" t="0"/>
          <a:stretch/>
        </p:blipFill>
        <p:spPr>
          <a:xfrm>
            <a:off x="2854405" y="2131199"/>
            <a:ext cx="4890078" cy="440107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10"/>
          <p:cNvSpPr txBox="1"/>
          <p:nvPr/>
        </p:nvSpPr>
        <p:spPr>
          <a:xfrm>
            <a:off x="451954" y="1377835"/>
            <a:ext cx="8946115" cy="319343"/>
          </a:xfrm>
          <a:prstGeom prst="rect">
            <a:avLst/>
          </a:prstGeom>
          <a:noFill/>
          <a:ln>
            <a:noFill/>
          </a:ln>
        </p:spPr>
        <p:txBody>
          <a:bodyPr anchorCtr="0" anchor="ctr" bIns="91375" lIns="91375" spcFirstLastPara="1" rIns="91375" wrap="square" tIns="91375">
            <a:noAutofit/>
          </a:bodyPr>
          <a:lstStyle/>
          <a:p>
            <a:pPr indent="0" lvl="0" marL="0" marR="0" rtl="0" algn="l">
              <a:lnSpc>
                <a:spcPct val="80000"/>
              </a:lnSpc>
              <a:spcBef>
                <a:spcPts val="0"/>
              </a:spcBef>
              <a:spcAft>
                <a:spcPts val="0"/>
              </a:spcAft>
              <a:buNone/>
            </a:pPr>
            <a:r>
              <a:rPr b="1" i="0" lang="en-US" sz="2799" u="none" cap="none" strike="noStrike">
                <a:solidFill>
                  <a:srgbClr val="ED6B00"/>
                </a:solidFill>
                <a:latin typeface="Calibri"/>
                <a:ea typeface="Calibri"/>
                <a:cs typeface="Calibri"/>
                <a:sym typeface="Calibri"/>
              </a:rPr>
              <a:t>SISTEMA </a:t>
            </a:r>
            <a:r>
              <a:rPr b="0" i="0" lang="en-US" sz="2799" u="none" cap="none" strike="noStrike">
                <a:solidFill>
                  <a:srgbClr val="A93501"/>
                </a:solidFill>
                <a:latin typeface="Calibri"/>
                <a:ea typeface="Calibri"/>
                <a:cs typeface="Calibri"/>
                <a:sym typeface="Calibri"/>
              </a:rPr>
              <a:t>ARANCELARIO</a:t>
            </a:r>
            <a:endParaRPr b="0" i="0" sz="3098" u="none" cap="none" strike="noStrike">
              <a:solidFill>
                <a:srgbClr val="A93501"/>
              </a:solidFill>
              <a:latin typeface="Calibri"/>
              <a:ea typeface="Calibri"/>
              <a:cs typeface="Calibri"/>
              <a:sym typeface="Calibri"/>
            </a:endParaRPr>
          </a:p>
        </p:txBody>
      </p:sp>
      <p:sp>
        <p:nvSpPr>
          <p:cNvPr id="207" name="Google Shape;207;p10"/>
          <p:cNvSpPr/>
          <p:nvPr/>
        </p:nvSpPr>
        <p:spPr>
          <a:xfrm>
            <a:off x="466023" y="2007108"/>
            <a:ext cx="8946115" cy="4815723"/>
          </a:xfrm>
          <a:prstGeom prst="roundRect">
            <a:avLst>
              <a:gd fmla="val 6063" name="adj"/>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208" name="Google Shape;208;p10"/>
          <p:cNvSpPr txBox="1"/>
          <p:nvPr/>
        </p:nvSpPr>
        <p:spPr>
          <a:xfrm>
            <a:off x="774243" y="2100890"/>
            <a:ext cx="8475234" cy="4522648"/>
          </a:xfrm>
          <a:prstGeom prst="rect">
            <a:avLst/>
          </a:prstGeom>
          <a:noFill/>
          <a:ln>
            <a:noFill/>
          </a:ln>
        </p:spPr>
        <p:txBody>
          <a:bodyPr anchorCtr="0" anchor="ctr" bIns="91425" lIns="91425" spcFirstLastPara="1" rIns="91425" wrap="square" tIns="91425">
            <a:noAutofit/>
          </a:bodyPr>
          <a:lstStyle/>
          <a:p>
            <a:pPr indent="0" lvl="0" marL="0" marR="0" rtl="0" algn="l">
              <a:lnSpc>
                <a:spcPct val="110000"/>
              </a:lnSpc>
              <a:spcBef>
                <a:spcPts val="0"/>
              </a:spcBef>
              <a:spcAft>
                <a:spcPts val="0"/>
              </a:spcAft>
              <a:buNone/>
            </a:pPr>
            <a:r>
              <a:rPr b="1" i="0" lang="en-US" sz="1500" u="none" cap="none" strike="noStrike">
                <a:solidFill>
                  <a:srgbClr val="000000"/>
                </a:solidFill>
                <a:latin typeface="Calibri"/>
                <a:ea typeface="Calibri"/>
                <a:cs typeface="Calibri"/>
                <a:sym typeface="Calibri"/>
              </a:rPr>
              <a:t>3. Pago de aranceles</a:t>
            </a:r>
            <a:endParaRPr/>
          </a:p>
          <a:p>
            <a:pPr indent="0" lvl="0" marL="0" marR="0" rtl="0" algn="l">
              <a:lnSpc>
                <a:spcPct val="110000"/>
              </a:lnSpc>
              <a:spcBef>
                <a:spcPts val="0"/>
              </a:spcBef>
              <a:spcAft>
                <a:spcPts val="0"/>
              </a:spcAft>
              <a:buNone/>
            </a:pPr>
            <a:r>
              <a:t/>
            </a:r>
            <a:endParaRPr b="0" i="0" sz="1500" u="none" cap="none" strike="noStrike">
              <a:solidFill>
                <a:srgbClr val="000000"/>
              </a:solidFill>
              <a:latin typeface="Calibri"/>
              <a:ea typeface="Calibri"/>
              <a:cs typeface="Calibri"/>
              <a:sym typeface="Calibri"/>
            </a:endParaRPr>
          </a:p>
          <a:p>
            <a:pPr indent="-285750" lvl="0" marL="285750" marR="0" rtl="0" algn="l">
              <a:lnSpc>
                <a:spcPct val="110000"/>
              </a:lnSpc>
              <a:spcBef>
                <a:spcPts val="0"/>
              </a:spcBef>
              <a:spcAft>
                <a:spcPts val="0"/>
              </a:spcAft>
              <a:buClr>
                <a:srgbClr val="000000"/>
              </a:buClr>
              <a:buSzPts val="1500"/>
              <a:buFont typeface="Arial"/>
              <a:buChar char="•"/>
            </a:pPr>
            <a:r>
              <a:rPr b="0" i="0" lang="en-US" sz="1500" u="none" cap="none" strike="noStrike">
                <a:solidFill>
                  <a:srgbClr val="000000"/>
                </a:solidFill>
                <a:latin typeface="Calibri"/>
                <a:ea typeface="Calibri"/>
                <a:cs typeface="Calibri"/>
                <a:sym typeface="Calibri"/>
              </a:rPr>
              <a:t>El pago de los aranceles por la importación de bienes se puede realizar una vez que la declaración de importación (Documento Único de Ingreso o DIN) ha sido confeccionada y validada por la Aduana.</a:t>
            </a:r>
            <a:endParaRPr/>
          </a:p>
          <a:p>
            <a:pPr indent="-190500" lvl="0" marL="285750" marR="0" rtl="0" algn="l">
              <a:lnSpc>
                <a:spcPct val="110000"/>
              </a:lnSpc>
              <a:spcBef>
                <a:spcPts val="0"/>
              </a:spcBef>
              <a:spcAft>
                <a:spcPts val="0"/>
              </a:spcAft>
              <a:buClr>
                <a:srgbClr val="000000"/>
              </a:buClr>
              <a:buSzPts val="1500"/>
              <a:buFont typeface="Arial"/>
              <a:buNone/>
            </a:pPr>
            <a:r>
              <a:t/>
            </a:r>
            <a:endParaRPr b="0" i="0" sz="1500" u="none" cap="none" strike="noStrike">
              <a:solidFill>
                <a:srgbClr val="000000"/>
              </a:solidFill>
              <a:latin typeface="Calibri"/>
              <a:ea typeface="Calibri"/>
              <a:cs typeface="Calibri"/>
              <a:sym typeface="Calibri"/>
            </a:endParaRPr>
          </a:p>
          <a:p>
            <a:pPr indent="-285750" lvl="0" marL="285750" marR="0" rtl="0" algn="l">
              <a:lnSpc>
                <a:spcPct val="110000"/>
              </a:lnSpc>
              <a:spcBef>
                <a:spcPts val="0"/>
              </a:spcBef>
              <a:spcAft>
                <a:spcPts val="0"/>
              </a:spcAft>
              <a:buClr>
                <a:srgbClr val="000000"/>
              </a:buClr>
              <a:buSzPts val="1500"/>
              <a:buFont typeface="Arial"/>
              <a:buChar char="•"/>
            </a:pPr>
            <a:r>
              <a:rPr b="0" i="0" lang="en-US" sz="1500" u="none" cap="none" strike="noStrike">
                <a:solidFill>
                  <a:srgbClr val="000000"/>
                </a:solidFill>
                <a:latin typeface="Calibri"/>
                <a:ea typeface="Calibri"/>
                <a:cs typeface="Calibri"/>
                <a:sym typeface="Calibri"/>
              </a:rPr>
              <a:t>El pago se puede realizar de forma electrónica, ingresando al sitio Web de la Tesorería General de la República </a:t>
            </a:r>
            <a:r>
              <a:rPr b="1" i="0" lang="en-US" sz="1500" u="none" cap="none" strike="noStrike">
                <a:solidFill>
                  <a:srgbClr val="000000"/>
                </a:solidFill>
                <a:latin typeface="Calibri"/>
                <a:ea typeface="Calibri"/>
                <a:cs typeface="Calibri"/>
                <a:sym typeface="Calibri"/>
              </a:rPr>
              <a:t>(www.tesoreria.cl) </a:t>
            </a:r>
            <a:r>
              <a:rPr b="0" i="0" lang="en-US" sz="1500" u="none" cap="none" strike="noStrike">
                <a:solidFill>
                  <a:srgbClr val="000000"/>
                </a:solidFill>
                <a:latin typeface="Calibri"/>
                <a:ea typeface="Calibri"/>
                <a:cs typeface="Calibri"/>
                <a:sym typeface="Calibri"/>
              </a:rPr>
              <a:t>o a través de los bancos comerciales o entidades financieras autorizadas.</a:t>
            </a:r>
            <a:endParaRPr/>
          </a:p>
          <a:p>
            <a:pPr indent="-190500" lvl="0" marL="285750" marR="0" rtl="0" algn="l">
              <a:lnSpc>
                <a:spcPct val="110000"/>
              </a:lnSpc>
              <a:spcBef>
                <a:spcPts val="0"/>
              </a:spcBef>
              <a:spcAft>
                <a:spcPts val="0"/>
              </a:spcAft>
              <a:buClr>
                <a:srgbClr val="000000"/>
              </a:buClr>
              <a:buSzPts val="1500"/>
              <a:buFont typeface="Arial"/>
              <a:buNone/>
            </a:pPr>
            <a:r>
              <a:t/>
            </a:r>
            <a:endParaRPr b="0" i="0" sz="1500" u="none" cap="none" strike="noStrike">
              <a:solidFill>
                <a:srgbClr val="000000"/>
              </a:solidFill>
              <a:latin typeface="Calibri"/>
              <a:ea typeface="Calibri"/>
              <a:cs typeface="Calibri"/>
              <a:sym typeface="Calibri"/>
            </a:endParaRPr>
          </a:p>
          <a:p>
            <a:pPr indent="-285750" lvl="0" marL="285750" marR="0" rtl="0" algn="l">
              <a:lnSpc>
                <a:spcPct val="110000"/>
              </a:lnSpc>
              <a:spcBef>
                <a:spcPts val="0"/>
              </a:spcBef>
              <a:spcAft>
                <a:spcPts val="0"/>
              </a:spcAft>
              <a:buClr>
                <a:srgbClr val="000000"/>
              </a:buClr>
              <a:buSzPts val="1500"/>
              <a:buFont typeface="Arial"/>
              <a:buChar char="•"/>
            </a:pPr>
            <a:r>
              <a:rPr b="0" i="0" lang="en-US" sz="1500" u="none" cap="none" strike="noStrike">
                <a:solidFill>
                  <a:srgbClr val="000000"/>
                </a:solidFill>
                <a:latin typeface="Calibri"/>
                <a:ea typeface="Calibri"/>
                <a:cs typeface="Calibri"/>
                <a:sym typeface="Calibri"/>
              </a:rPr>
              <a:t>El plazo máximo de pago de los derechos aduaneros es de 15 días desde la fecha de emisión de la declaración de ingreso. </a:t>
            </a:r>
            <a:endParaRPr/>
          </a:p>
          <a:p>
            <a:pPr indent="-190500" lvl="0" marL="285750" marR="0" rtl="0" algn="l">
              <a:lnSpc>
                <a:spcPct val="110000"/>
              </a:lnSpc>
              <a:spcBef>
                <a:spcPts val="0"/>
              </a:spcBef>
              <a:spcAft>
                <a:spcPts val="0"/>
              </a:spcAft>
              <a:buClr>
                <a:srgbClr val="000000"/>
              </a:buClr>
              <a:buSzPts val="1500"/>
              <a:buFont typeface="Arial"/>
              <a:buNone/>
            </a:pPr>
            <a:r>
              <a:t/>
            </a:r>
            <a:endParaRPr b="0" i="0" sz="1500" u="none" cap="none" strike="noStrike">
              <a:solidFill>
                <a:srgbClr val="000000"/>
              </a:solidFill>
              <a:latin typeface="Calibri"/>
              <a:ea typeface="Calibri"/>
              <a:cs typeface="Calibri"/>
              <a:sym typeface="Calibri"/>
            </a:endParaRPr>
          </a:p>
          <a:p>
            <a:pPr indent="-285750" lvl="0" marL="285750" marR="0" rtl="0" algn="l">
              <a:lnSpc>
                <a:spcPct val="110000"/>
              </a:lnSpc>
              <a:spcBef>
                <a:spcPts val="0"/>
              </a:spcBef>
              <a:spcAft>
                <a:spcPts val="0"/>
              </a:spcAft>
              <a:buClr>
                <a:srgbClr val="000000"/>
              </a:buClr>
              <a:buSzPts val="1500"/>
              <a:buFont typeface="Arial"/>
              <a:buChar char="•"/>
            </a:pPr>
            <a:r>
              <a:rPr b="0" i="0" lang="en-US" sz="1500" u="none" cap="none" strike="noStrike">
                <a:solidFill>
                  <a:srgbClr val="000000"/>
                </a:solidFill>
                <a:latin typeface="Calibri"/>
                <a:ea typeface="Calibri"/>
                <a:cs typeface="Calibri"/>
                <a:sym typeface="Calibri"/>
              </a:rPr>
              <a:t>Si se paga fuera de plazo, hay que efectuar el pago directamente en la Tesorería General de la República, donde recalculan el monto en base al incremento del IPC y los correspondientes intereses de demora.</a:t>
            </a:r>
            <a:endParaRPr/>
          </a:p>
          <a:p>
            <a:pPr indent="-190500" lvl="0" marL="285750" marR="0" rtl="0" algn="l">
              <a:lnSpc>
                <a:spcPct val="110000"/>
              </a:lnSpc>
              <a:spcBef>
                <a:spcPts val="0"/>
              </a:spcBef>
              <a:spcAft>
                <a:spcPts val="0"/>
              </a:spcAft>
              <a:buClr>
                <a:srgbClr val="000000"/>
              </a:buClr>
              <a:buSzPts val="1500"/>
              <a:buFont typeface="Arial"/>
              <a:buNone/>
            </a:pPr>
            <a:r>
              <a:t/>
            </a:r>
            <a:endParaRPr b="0" i="0" sz="1500" u="none" cap="none" strike="noStrike">
              <a:solidFill>
                <a:srgbClr val="000000"/>
              </a:solidFill>
              <a:latin typeface="Calibri"/>
              <a:ea typeface="Calibri"/>
              <a:cs typeface="Calibri"/>
              <a:sym typeface="Calibri"/>
            </a:endParaRPr>
          </a:p>
          <a:p>
            <a:pPr indent="-285750" lvl="0" marL="285750" marR="0" rtl="0" algn="l">
              <a:lnSpc>
                <a:spcPct val="110000"/>
              </a:lnSpc>
              <a:spcBef>
                <a:spcPts val="0"/>
              </a:spcBef>
              <a:spcAft>
                <a:spcPts val="0"/>
              </a:spcAft>
              <a:buClr>
                <a:srgbClr val="000000"/>
              </a:buClr>
              <a:buSzPts val="1500"/>
              <a:buFont typeface="Arial"/>
              <a:buChar char="•"/>
            </a:pPr>
            <a:r>
              <a:rPr b="0" i="0" lang="en-US" sz="1500" u="none" cap="none" strike="noStrike">
                <a:solidFill>
                  <a:srgbClr val="000000"/>
                </a:solidFill>
                <a:latin typeface="Calibri"/>
                <a:ea typeface="Calibri"/>
                <a:cs typeface="Calibri"/>
                <a:sym typeface="Calibri"/>
              </a:rPr>
              <a:t>Con el comprobante de pago se procede a retirar las mercancías para su posterior traslado                           al destino final.</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11"/>
          <p:cNvSpPr txBox="1"/>
          <p:nvPr/>
        </p:nvSpPr>
        <p:spPr>
          <a:xfrm>
            <a:off x="451954" y="1377835"/>
            <a:ext cx="8946115" cy="319343"/>
          </a:xfrm>
          <a:prstGeom prst="rect">
            <a:avLst/>
          </a:prstGeom>
          <a:noFill/>
          <a:ln>
            <a:noFill/>
          </a:ln>
        </p:spPr>
        <p:txBody>
          <a:bodyPr anchorCtr="0" anchor="ctr" bIns="91375" lIns="91375" spcFirstLastPara="1" rIns="91375" wrap="square" tIns="91375">
            <a:noAutofit/>
          </a:bodyPr>
          <a:lstStyle/>
          <a:p>
            <a:pPr indent="0" lvl="0" marL="0" marR="0" rtl="0" algn="l">
              <a:lnSpc>
                <a:spcPct val="80000"/>
              </a:lnSpc>
              <a:spcBef>
                <a:spcPts val="0"/>
              </a:spcBef>
              <a:spcAft>
                <a:spcPts val="0"/>
              </a:spcAft>
              <a:buNone/>
            </a:pPr>
            <a:r>
              <a:rPr b="1" i="0" lang="en-US" sz="2799" u="none" cap="none" strike="noStrike">
                <a:solidFill>
                  <a:srgbClr val="ED6B00"/>
                </a:solidFill>
                <a:latin typeface="Calibri"/>
                <a:ea typeface="Calibri"/>
                <a:cs typeface="Calibri"/>
                <a:sym typeface="Calibri"/>
              </a:rPr>
              <a:t>PROCESO DE </a:t>
            </a:r>
            <a:r>
              <a:rPr b="0" i="0" lang="en-US" sz="2799" u="none" cap="none" strike="noStrike">
                <a:solidFill>
                  <a:srgbClr val="A93501"/>
                </a:solidFill>
                <a:latin typeface="Calibri"/>
                <a:ea typeface="Calibri"/>
                <a:cs typeface="Calibri"/>
                <a:sym typeface="Calibri"/>
              </a:rPr>
              <a:t>IMPORTACIÓN</a:t>
            </a:r>
            <a:endParaRPr b="0" i="0" sz="3098" u="none" cap="none" strike="noStrike">
              <a:solidFill>
                <a:srgbClr val="A93501"/>
              </a:solidFill>
              <a:latin typeface="Calibri"/>
              <a:ea typeface="Calibri"/>
              <a:cs typeface="Calibri"/>
              <a:sym typeface="Calibri"/>
            </a:endParaRPr>
          </a:p>
        </p:txBody>
      </p:sp>
      <p:sp>
        <p:nvSpPr>
          <p:cNvPr id="214" name="Google Shape;214;p11"/>
          <p:cNvSpPr/>
          <p:nvPr/>
        </p:nvSpPr>
        <p:spPr>
          <a:xfrm>
            <a:off x="466023" y="2007110"/>
            <a:ext cx="4246654" cy="2787628"/>
          </a:xfrm>
          <a:prstGeom prst="roundRect">
            <a:avLst>
              <a:gd fmla="val 8741" name="adj"/>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215" name="Google Shape;215;p11"/>
          <p:cNvSpPr txBox="1"/>
          <p:nvPr/>
        </p:nvSpPr>
        <p:spPr>
          <a:xfrm>
            <a:off x="774243" y="2100890"/>
            <a:ext cx="3727420" cy="2490663"/>
          </a:xfrm>
          <a:prstGeom prst="rect">
            <a:avLst/>
          </a:prstGeom>
          <a:noFill/>
          <a:ln>
            <a:noFill/>
          </a:ln>
        </p:spPr>
        <p:txBody>
          <a:bodyPr anchorCtr="0" anchor="ctr" bIns="91425" lIns="91425" spcFirstLastPara="1" rIns="91425" wrap="square" tIns="91425">
            <a:noAutofit/>
          </a:bodyPr>
          <a:lstStyle/>
          <a:p>
            <a:pPr indent="0" lvl="0" marL="0" marR="0" rtl="0" algn="l">
              <a:lnSpc>
                <a:spcPct val="110000"/>
              </a:lnSpc>
              <a:spcBef>
                <a:spcPts val="0"/>
              </a:spcBef>
              <a:spcAft>
                <a:spcPts val="0"/>
              </a:spcAft>
              <a:buNone/>
            </a:pPr>
            <a:r>
              <a:rPr b="0" i="0" lang="en-US" sz="1500" u="none" cap="none" strike="noStrike">
                <a:solidFill>
                  <a:srgbClr val="000000"/>
                </a:solidFill>
                <a:latin typeface="Calibri"/>
                <a:ea typeface="Calibri"/>
                <a:cs typeface="Calibri"/>
                <a:sym typeface="Calibri"/>
              </a:rPr>
              <a:t>El proceso de importación de mercancías es una operación comercial que requiere varias regulaciones legales, en la que la mercancía de procedencia extranjera se somete a una fiscalización tributaria dentro del territorio aduanero, antes de que cumpla su actividad comercial principal, como consumo, fabricación o venta dentro del país.</a:t>
            </a:r>
            <a:endParaRPr/>
          </a:p>
        </p:txBody>
      </p:sp>
      <p:sp>
        <p:nvSpPr>
          <p:cNvPr id="216" name="Google Shape;216;p11"/>
          <p:cNvSpPr txBox="1"/>
          <p:nvPr/>
        </p:nvSpPr>
        <p:spPr>
          <a:xfrm>
            <a:off x="466024" y="6420067"/>
            <a:ext cx="6587060"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US" sz="1200" u="none" cap="none" strike="noStrike">
                <a:solidFill>
                  <a:srgbClr val="000000"/>
                </a:solidFill>
                <a:latin typeface="Arial"/>
                <a:ea typeface="Arial"/>
                <a:cs typeface="Arial"/>
                <a:sym typeface="Arial"/>
              </a:rPr>
              <a:t>https://www.larrabezua.com.mx/paso-a-paso-sobre-el-proceso-de-importacion-de-mercancias/</a:t>
            </a:r>
            <a:endParaRPr/>
          </a:p>
        </p:txBody>
      </p:sp>
      <p:sp>
        <p:nvSpPr>
          <p:cNvPr id="217" name="Google Shape;217;p11"/>
          <p:cNvSpPr/>
          <p:nvPr/>
        </p:nvSpPr>
        <p:spPr>
          <a:xfrm>
            <a:off x="466024" y="6177175"/>
            <a:ext cx="80983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EB6B1F"/>
                </a:solidFill>
                <a:latin typeface="Calibri"/>
                <a:ea typeface="Calibri"/>
                <a:cs typeface="Calibri"/>
                <a:sym typeface="Calibri"/>
              </a:rPr>
              <a:t>FUENTE:</a:t>
            </a:r>
            <a:endParaRPr b="1" i="0" sz="1400" u="none" cap="none" strike="noStrike">
              <a:solidFill>
                <a:srgbClr val="EB6B1F"/>
              </a:solidFill>
              <a:latin typeface="Arial"/>
              <a:ea typeface="Arial"/>
              <a:cs typeface="Arial"/>
              <a:sym typeface="Arial"/>
            </a:endParaRPr>
          </a:p>
        </p:txBody>
      </p:sp>
      <p:pic>
        <p:nvPicPr>
          <p:cNvPr id="218" name="Google Shape;218;p11"/>
          <p:cNvPicPr preferRelativeResize="0"/>
          <p:nvPr/>
        </p:nvPicPr>
        <p:blipFill rotWithShape="1">
          <a:blip r:embed="rId3">
            <a:alphaModFix/>
          </a:blip>
          <a:srcRect b="0" l="0" r="0" t="0"/>
          <a:stretch/>
        </p:blipFill>
        <p:spPr>
          <a:xfrm>
            <a:off x="5020896" y="2030556"/>
            <a:ext cx="4077736" cy="4057511"/>
          </a:xfrm>
          <a:prstGeom prst="rect">
            <a:avLst/>
          </a:prstGeom>
          <a:noFill/>
          <a:ln>
            <a:noFill/>
          </a:ln>
        </p:spPr>
      </p:pic>
      <p:sp>
        <p:nvSpPr>
          <p:cNvPr id="219" name="Google Shape;219;p11"/>
          <p:cNvSpPr/>
          <p:nvPr/>
        </p:nvSpPr>
        <p:spPr>
          <a:xfrm rot="5400000">
            <a:off x="4964618" y="2063386"/>
            <a:ext cx="4190287" cy="4077735"/>
          </a:xfrm>
          <a:prstGeom prst="roundRect">
            <a:avLst>
              <a:gd fmla="val 3755" name="adj"/>
            </a:avLst>
          </a:prstGeom>
          <a:noFill/>
          <a:ln cap="flat" cmpd="sng" w="101600">
            <a:solidFill>
              <a:srgbClr val="EB6B1F"/>
            </a:solidFill>
            <a:prstDash val="solid"/>
            <a:round/>
            <a:headEnd len="sm" w="sm" type="none"/>
            <a:tailEnd len="sm" w="sm" type="none"/>
          </a:ln>
        </p:spPr>
        <p:txBody>
          <a:bodyPr anchorCtr="0" anchor="ctr" bIns="91375" lIns="91375" spcFirstLastPara="1" rIns="91375" wrap="square" tIns="91375">
            <a:noAutofit/>
          </a:bodyPr>
          <a:lstStyle/>
          <a:p>
            <a:pPr indent="0" lvl="0" marL="0" marR="0" rtl="0" algn="l">
              <a:lnSpc>
                <a:spcPct val="100000"/>
              </a:lnSpc>
              <a:spcBef>
                <a:spcPts val="0"/>
              </a:spcBef>
              <a:spcAft>
                <a:spcPts val="0"/>
              </a:spcAft>
              <a:buNone/>
            </a:pPr>
            <a:r>
              <a:rPr b="0" i="0" lang="en-US" sz="1399" u="none" cap="none" strike="noStrike">
                <a:solidFill>
                  <a:srgbClr val="000000"/>
                </a:solidFill>
                <a:latin typeface="Arial"/>
                <a:ea typeface="Arial"/>
                <a:cs typeface="Arial"/>
                <a:sym typeface="Arial"/>
              </a:rPr>
              <a:t>    </a:t>
            </a:r>
            <a:endParaRPr b="0" i="0" sz="1399"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12"/>
          <p:cNvSpPr txBox="1"/>
          <p:nvPr/>
        </p:nvSpPr>
        <p:spPr>
          <a:xfrm>
            <a:off x="451954" y="1377835"/>
            <a:ext cx="8946115" cy="319343"/>
          </a:xfrm>
          <a:prstGeom prst="rect">
            <a:avLst/>
          </a:prstGeom>
          <a:noFill/>
          <a:ln>
            <a:noFill/>
          </a:ln>
        </p:spPr>
        <p:txBody>
          <a:bodyPr anchorCtr="0" anchor="ctr" bIns="91375" lIns="91375" spcFirstLastPara="1" rIns="91375" wrap="square" tIns="91375">
            <a:noAutofit/>
          </a:bodyPr>
          <a:lstStyle/>
          <a:p>
            <a:pPr indent="0" lvl="0" marL="0" marR="0" rtl="0" algn="l">
              <a:lnSpc>
                <a:spcPct val="80000"/>
              </a:lnSpc>
              <a:spcBef>
                <a:spcPts val="0"/>
              </a:spcBef>
              <a:spcAft>
                <a:spcPts val="0"/>
              </a:spcAft>
              <a:buNone/>
            </a:pPr>
            <a:r>
              <a:rPr b="1" i="0" lang="en-US" sz="2799" u="none" cap="none" strike="noStrike">
                <a:solidFill>
                  <a:srgbClr val="ED6B00"/>
                </a:solidFill>
                <a:latin typeface="Calibri"/>
                <a:ea typeface="Calibri"/>
                <a:cs typeface="Calibri"/>
                <a:sym typeface="Calibri"/>
              </a:rPr>
              <a:t>PROCESO DE </a:t>
            </a:r>
            <a:r>
              <a:rPr b="0" i="0" lang="en-US" sz="2799" u="none" cap="none" strike="noStrike">
                <a:solidFill>
                  <a:srgbClr val="A93501"/>
                </a:solidFill>
                <a:latin typeface="Calibri"/>
                <a:ea typeface="Calibri"/>
                <a:cs typeface="Calibri"/>
                <a:sym typeface="Calibri"/>
              </a:rPr>
              <a:t>IMPORTACIÓN</a:t>
            </a:r>
            <a:endParaRPr b="0" i="0" sz="3098" u="none" cap="none" strike="noStrike">
              <a:solidFill>
                <a:srgbClr val="A93501"/>
              </a:solidFill>
              <a:latin typeface="Calibri"/>
              <a:ea typeface="Calibri"/>
              <a:cs typeface="Calibri"/>
              <a:sym typeface="Calibri"/>
            </a:endParaRPr>
          </a:p>
        </p:txBody>
      </p:sp>
      <p:sp>
        <p:nvSpPr>
          <p:cNvPr id="225" name="Google Shape;225;p12"/>
          <p:cNvSpPr/>
          <p:nvPr/>
        </p:nvSpPr>
        <p:spPr>
          <a:xfrm>
            <a:off x="466022" y="2007110"/>
            <a:ext cx="4492840" cy="3608244"/>
          </a:xfrm>
          <a:prstGeom prst="roundRect">
            <a:avLst>
              <a:gd fmla="val 8741" name="adj"/>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226" name="Google Shape;226;p12"/>
          <p:cNvSpPr txBox="1"/>
          <p:nvPr/>
        </p:nvSpPr>
        <p:spPr>
          <a:xfrm>
            <a:off x="774243" y="2182951"/>
            <a:ext cx="3938434" cy="3197941"/>
          </a:xfrm>
          <a:prstGeom prst="rect">
            <a:avLst/>
          </a:prstGeom>
          <a:noFill/>
          <a:ln>
            <a:noFill/>
          </a:ln>
        </p:spPr>
        <p:txBody>
          <a:bodyPr anchorCtr="0" anchor="ctr" bIns="91425" lIns="91425" spcFirstLastPara="1" rIns="91425" wrap="square" tIns="91425">
            <a:noAutofit/>
          </a:bodyPr>
          <a:lstStyle/>
          <a:p>
            <a:pPr indent="0" lvl="0" marL="0" marR="0" rtl="0" algn="l">
              <a:lnSpc>
                <a:spcPct val="110000"/>
              </a:lnSpc>
              <a:spcBef>
                <a:spcPts val="0"/>
              </a:spcBef>
              <a:spcAft>
                <a:spcPts val="0"/>
              </a:spcAft>
              <a:buNone/>
            </a:pPr>
            <a:r>
              <a:rPr b="0" i="0" lang="en-US" sz="1500" u="none" cap="none" strike="noStrike">
                <a:solidFill>
                  <a:srgbClr val="000000"/>
                </a:solidFill>
                <a:latin typeface="Calibri"/>
                <a:ea typeface="Calibri"/>
                <a:cs typeface="Calibri"/>
                <a:sym typeface="Calibri"/>
              </a:rPr>
              <a:t>Los pasos que debes tener en cuenta para importar son los siguientes:</a:t>
            </a:r>
            <a:endParaRPr/>
          </a:p>
          <a:p>
            <a:pPr indent="0" lvl="0" marL="0" marR="0" rtl="0" algn="l">
              <a:lnSpc>
                <a:spcPct val="110000"/>
              </a:lnSpc>
              <a:spcBef>
                <a:spcPts val="0"/>
              </a:spcBef>
              <a:spcAft>
                <a:spcPts val="0"/>
              </a:spcAft>
              <a:buNone/>
            </a:pPr>
            <a:r>
              <a:t/>
            </a:r>
            <a:endParaRPr b="0" i="0" sz="1500" u="none" cap="none" strike="noStrike">
              <a:solidFill>
                <a:srgbClr val="000000"/>
              </a:solidFill>
              <a:latin typeface="Calibri"/>
              <a:ea typeface="Calibri"/>
              <a:cs typeface="Calibri"/>
              <a:sym typeface="Calibri"/>
            </a:endParaRPr>
          </a:p>
          <a:p>
            <a:pPr indent="-342900" lvl="0" marL="342900" marR="0" rtl="0" algn="l">
              <a:lnSpc>
                <a:spcPct val="110000"/>
              </a:lnSpc>
              <a:spcBef>
                <a:spcPts val="0"/>
              </a:spcBef>
              <a:spcAft>
                <a:spcPts val="0"/>
              </a:spcAft>
              <a:buClr>
                <a:srgbClr val="000000"/>
              </a:buClr>
              <a:buSzPts val="1500"/>
              <a:buFont typeface="Arial"/>
              <a:buAutoNum type="arabicPeriod"/>
            </a:pPr>
            <a:r>
              <a:rPr b="0" i="0" lang="en-US" sz="1500" u="none" cap="none" strike="noStrike">
                <a:solidFill>
                  <a:srgbClr val="000000"/>
                </a:solidFill>
                <a:latin typeface="Calibri"/>
                <a:ea typeface="Calibri"/>
                <a:cs typeface="Calibri"/>
                <a:sym typeface="Calibri"/>
              </a:rPr>
              <a:t>Relación proveedor extranjero,     importador nacional. </a:t>
            </a:r>
            <a:endParaRPr/>
          </a:p>
          <a:p>
            <a:pPr indent="-342900" lvl="0" marL="342900" marR="0" rtl="0" algn="l">
              <a:lnSpc>
                <a:spcPct val="110000"/>
              </a:lnSpc>
              <a:spcBef>
                <a:spcPts val="0"/>
              </a:spcBef>
              <a:spcAft>
                <a:spcPts val="0"/>
              </a:spcAft>
              <a:buClr>
                <a:srgbClr val="000000"/>
              </a:buClr>
              <a:buSzPts val="1500"/>
              <a:buFont typeface="Arial"/>
              <a:buAutoNum type="arabicPeriod"/>
            </a:pPr>
            <a:r>
              <a:rPr b="0" i="0" lang="en-US" sz="1500" u="none" cap="none" strike="noStrike">
                <a:solidFill>
                  <a:srgbClr val="000000"/>
                </a:solidFill>
                <a:latin typeface="Calibri"/>
                <a:ea typeface="Calibri"/>
                <a:cs typeface="Calibri"/>
                <a:sym typeface="Calibri"/>
              </a:rPr>
              <a:t>Intervención Bancaria. </a:t>
            </a:r>
            <a:endParaRPr/>
          </a:p>
          <a:p>
            <a:pPr indent="-342900" lvl="0" marL="342900" marR="0" rtl="0" algn="l">
              <a:lnSpc>
                <a:spcPct val="110000"/>
              </a:lnSpc>
              <a:spcBef>
                <a:spcPts val="0"/>
              </a:spcBef>
              <a:spcAft>
                <a:spcPts val="0"/>
              </a:spcAft>
              <a:buClr>
                <a:srgbClr val="000000"/>
              </a:buClr>
              <a:buSzPts val="1500"/>
              <a:buFont typeface="Arial"/>
              <a:buAutoNum type="arabicPeriod"/>
            </a:pPr>
            <a:r>
              <a:rPr b="0" i="0" lang="en-US" sz="1500" u="none" cap="none" strike="noStrike">
                <a:solidFill>
                  <a:srgbClr val="000000"/>
                </a:solidFill>
                <a:latin typeface="Calibri"/>
                <a:ea typeface="Calibri"/>
                <a:cs typeface="Calibri"/>
                <a:sym typeface="Calibri"/>
              </a:rPr>
              <a:t>Informe de Importación. </a:t>
            </a:r>
            <a:endParaRPr/>
          </a:p>
          <a:p>
            <a:pPr indent="-342900" lvl="0" marL="342900" marR="0" rtl="0" algn="l">
              <a:lnSpc>
                <a:spcPct val="110000"/>
              </a:lnSpc>
              <a:spcBef>
                <a:spcPts val="0"/>
              </a:spcBef>
              <a:spcAft>
                <a:spcPts val="0"/>
              </a:spcAft>
              <a:buClr>
                <a:srgbClr val="000000"/>
              </a:buClr>
              <a:buSzPts val="1500"/>
              <a:buFont typeface="Arial"/>
              <a:buAutoNum type="arabicPeriod"/>
            </a:pPr>
            <a:r>
              <a:rPr b="0" i="0" lang="en-US" sz="1500" u="none" cap="none" strike="noStrike">
                <a:solidFill>
                  <a:srgbClr val="000000"/>
                </a:solidFill>
                <a:latin typeface="Calibri"/>
                <a:ea typeface="Calibri"/>
                <a:cs typeface="Calibri"/>
                <a:sym typeface="Calibri"/>
              </a:rPr>
              <a:t>Solicitud Apertura de Carta de Crédito. </a:t>
            </a:r>
            <a:endParaRPr/>
          </a:p>
          <a:p>
            <a:pPr indent="-342900" lvl="0" marL="342900" marR="0" rtl="0" algn="l">
              <a:lnSpc>
                <a:spcPct val="110000"/>
              </a:lnSpc>
              <a:spcBef>
                <a:spcPts val="0"/>
              </a:spcBef>
              <a:spcAft>
                <a:spcPts val="0"/>
              </a:spcAft>
              <a:buClr>
                <a:srgbClr val="000000"/>
              </a:buClr>
              <a:buSzPts val="1500"/>
              <a:buFont typeface="Arial"/>
              <a:buAutoNum type="arabicPeriod"/>
            </a:pPr>
            <a:r>
              <a:rPr b="0" i="0" lang="en-US" sz="1500" u="none" cap="none" strike="noStrike">
                <a:solidFill>
                  <a:srgbClr val="000000"/>
                </a:solidFill>
                <a:latin typeface="Calibri"/>
                <a:ea typeface="Calibri"/>
                <a:cs typeface="Calibri"/>
                <a:sym typeface="Calibri"/>
              </a:rPr>
              <a:t>Operación de embarque y contratación del flete y seguro.</a:t>
            </a:r>
            <a:endParaRPr/>
          </a:p>
          <a:p>
            <a:pPr indent="-342900" lvl="0" marL="342900" marR="0" rtl="0" algn="l">
              <a:lnSpc>
                <a:spcPct val="110000"/>
              </a:lnSpc>
              <a:spcBef>
                <a:spcPts val="0"/>
              </a:spcBef>
              <a:spcAft>
                <a:spcPts val="0"/>
              </a:spcAft>
              <a:buClr>
                <a:srgbClr val="000000"/>
              </a:buClr>
              <a:buSzPts val="1500"/>
              <a:buFont typeface="Arial"/>
              <a:buAutoNum type="arabicPeriod"/>
            </a:pPr>
            <a:r>
              <a:rPr b="0" i="0" lang="en-US" sz="1500" u="none" cap="none" strike="noStrike">
                <a:solidFill>
                  <a:srgbClr val="000000"/>
                </a:solidFill>
                <a:latin typeface="Calibri"/>
                <a:ea typeface="Calibri"/>
                <a:cs typeface="Calibri"/>
                <a:sym typeface="Calibri"/>
              </a:rPr>
              <a:t>Recepción de las mercancías.</a:t>
            </a:r>
            <a:endParaRPr/>
          </a:p>
          <a:p>
            <a:pPr indent="-342900" lvl="0" marL="342900" marR="0" rtl="0" algn="l">
              <a:lnSpc>
                <a:spcPct val="110000"/>
              </a:lnSpc>
              <a:spcBef>
                <a:spcPts val="0"/>
              </a:spcBef>
              <a:spcAft>
                <a:spcPts val="0"/>
              </a:spcAft>
              <a:buClr>
                <a:srgbClr val="000000"/>
              </a:buClr>
              <a:buSzPts val="1500"/>
              <a:buFont typeface="Arial"/>
              <a:buAutoNum type="arabicPeriod"/>
            </a:pPr>
            <a:r>
              <a:rPr b="0" i="0" lang="en-US" sz="1500" u="none" cap="none" strike="noStrike">
                <a:solidFill>
                  <a:srgbClr val="000000"/>
                </a:solidFill>
                <a:latin typeface="Calibri"/>
                <a:ea typeface="Calibri"/>
                <a:cs typeface="Calibri"/>
                <a:sym typeface="Calibri"/>
              </a:rPr>
              <a:t>Retiro de las mercancías y pago al exterior. </a:t>
            </a:r>
            <a:endParaRPr/>
          </a:p>
        </p:txBody>
      </p:sp>
      <p:pic>
        <p:nvPicPr>
          <p:cNvPr id="227" name="Google Shape;227;p12"/>
          <p:cNvPicPr preferRelativeResize="0"/>
          <p:nvPr/>
        </p:nvPicPr>
        <p:blipFill rotWithShape="1">
          <a:blip r:embed="rId3">
            <a:alphaModFix/>
          </a:blip>
          <a:srcRect b="0" l="0" r="0" t="0"/>
          <a:stretch/>
        </p:blipFill>
        <p:spPr>
          <a:xfrm>
            <a:off x="5066557" y="1818710"/>
            <a:ext cx="4331512" cy="400766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13"/>
          <p:cNvSpPr txBox="1"/>
          <p:nvPr/>
        </p:nvSpPr>
        <p:spPr>
          <a:xfrm>
            <a:off x="451954" y="1377835"/>
            <a:ext cx="8946115" cy="319343"/>
          </a:xfrm>
          <a:prstGeom prst="rect">
            <a:avLst/>
          </a:prstGeom>
          <a:noFill/>
          <a:ln>
            <a:noFill/>
          </a:ln>
        </p:spPr>
        <p:txBody>
          <a:bodyPr anchorCtr="0" anchor="ctr" bIns="91375" lIns="91375" spcFirstLastPara="1" rIns="91375" wrap="square" tIns="91375">
            <a:noAutofit/>
          </a:bodyPr>
          <a:lstStyle/>
          <a:p>
            <a:pPr indent="0" lvl="0" marL="0" marR="0" rtl="0" algn="l">
              <a:lnSpc>
                <a:spcPct val="80000"/>
              </a:lnSpc>
              <a:spcBef>
                <a:spcPts val="0"/>
              </a:spcBef>
              <a:spcAft>
                <a:spcPts val="0"/>
              </a:spcAft>
              <a:buNone/>
            </a:pPr>
            <a:r>
              <a:rPr b="1" i="0" lang="en-US" sz="2799" u="none" cap="none" strike="noStrike">
                <a:solidFill>
                  <a:srgbClr val="ED6B00"/>
                </a:solidFill>
                <a:latin typeface="Calibri"/>
                <a:ea typeface="Calibri"/>
                <a:cs typeface="Calibri"/>
                <a:sym typeface="Calibri"/>
              </a:rPr>
              <a:t>¿CÓMO CALCULO LOS DERECHOS, IMPUESTOS Y TASAS</a:t>
            </a:r>
            <a:endParaRPr/>
          </a:p>
          <a:p>
            <a:pPr indent="0" lvl="0" marL="0" marR="0" rtl="0" algn="l">
              <a:lnSpc>
                <a:spcPct val="80000"/>
              </a:lnSpc>
              <a:spcBef>
                <a:spcPts val="0"/>
              </a:spcBef>
              <a:spcAft>
                <a:spcPts val="0"/>
              </a:spcAft>
              <a:buNone/>
            </a:pPr>
            <a:r>
              <a:rPr b="0" i="0" lang="en-US" sz="2799" u="none" cap="none" strike="noStrike">
                <a:solidFill>
                  <a:srgbClr val="C00000"/>
                </a:solidFill>
                <a:latin typeface="Calibri"/>
                <a:ea typeface="Calibri"/>
                <a:cs typeface="Calibri"/>
                <a:sym typeface="Calibri"/>
              </a:rPr>
              <a:t>EN EL INGRESO DE MERCANCÍAS?</a:t>
            </a:r>
            <a:endParaRPr b="0" i="0" sz="3098" u="none" cap="none" strike="noStrike">
              <a:solidFill>
                <a:srgbClr val="C00000"/>
              </a:solidFill>
              <a:latin typeface="Calibri"/>
              <a:ea typeface="Calibri"/>
              <a:cs typeface="Calibri"/>
              <a:sym typeface="Calibri"/>
            </a:endParaRPr>
          </a:p>
        </p:txBody>
      </p:sp>
      <p:sp>
        <p:nvSpPr>
          <p:cNvPr id="233" name="Google Shape;233;p13"/>
          <p:cNvSpPr/>
          <p:nvPr/>
        </p:nvSpPr>
        <p:spPr>
          <a:xfrm>
            <a:off x="466023" y="2206401"/>
            <a:ext cx="8642808" cy="1384995"/>
          </a:xfrm>
          <a:prstGeom prst="roundRect">
            <a:avLst>
              <a:gd fmla="val 24823" name="adj"/>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234" name="Google Shape;234;p13"/>
          <p:cNvSpPr txBox="1"/>
          <p:nvPr/>
        </p:nvSpPr>
        <p:spPr>
          <a:xfrm>
            <a:off x="774242" y="2300183"/>
            <a:ext cx="8334589" cy="1052618"/>
          </a:xfrm>
          <a:prstGeom prst="rect">
            <a:avLst/>
          </a:prstGeom>
          <a:noFill/>
          <a:ln>
            <a:noFill/>
          </a:ln>
        </p:spPr>
        <p:txBody>
          <a:bodyPr anchorCtr="0" anchor="ctr" bIns="91425" lIns="91425" spcFirstLastPara="1" rIns="91425" wrap="square" tIns="91425">
            <a:noAutofit/>
          </a:bodyPr>
          <a:lstStyle/>
          <a:p>
            <a:pPr indent="0" lvl="0" marL="0" marR="0" rtl="0" algn="l">
              <a:lnSpc>
                <a:spcPct val="110000"/>
              </a:lnSpc>
              <a:spcBef>
                <a:spcPts val="0"/>
              </a:spcBef>
              <a:spcAft>
                <a:spcPts val="0"/>
              </a:spcAft>
              <a:buNone/>
            </a:pPr>
            <a:r>
              <a:rPr b="0" i="0" lang="en-US" sz="1500" u="none" cap="none" strike="noStrike">
                <a:solidFill>
                  <a:srgbClr val="000000"/>
                </a:solidFill>
                <a:latin typeface="Calibri"/>
                <a:ea typeface="Calibri"/>
                <a:cs typeface="Calibri"/>
                <a:sym typeface="Calibri"/>
              </a:rPr>
              <a:t>Para realizar el cálculo de estos pagos debo considerar por regla general las importaciones que están afectas a este cobro, de este modo debemos realizar el cálculo de la siguiente forma:</a:t>
            </a:r>
            <a:endParaRPr/>
          </a:p>
        </p:txBody>
      </p:sp>
      <p:sp>
        <p:nvSpPr>
          <p:cNvPr id="235" name="Google Shape;235;p13"/>
          <p:cNvSpPr/>
          <p:nvPr/>
        </p:nvSpPr>
        <p:spPr>
          <a:xfrm>
            <a:off x="2231201" y="3352801"/>
            <a:ext cx="5253098" cy="3212121"/>
          </a:xfrm>
          <a:prstGeom prst="roundRect">
            <a:avLst>
              <a:gd fmla="val 24844" name="adj"/>
            </a:avLst>
          </a:prstGeom>
          <a:solidFill>
            <a:srgbClr val="EB6B1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236" name="Google Shape;236;p13"/>
          <p:cNvSpPr/>
          <p:nvPr/>
        </p:nvSpPr>
        <p:spPr>
          <a:xfrm>
            <a:off x="2397827" y="3778250"/>
            <a:ext cx="4779199"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Calibri"/>
                <a:ea typeface="Calibri"/>
                <a:cs typeface="Calibri"/>
                <a:sym typeface="Calibri"/>
              </a:rPr>
              <a:t>Importaciones están afectas al pago del derecho ad valorem (6%) sobre su valor CIF (costo de la mercancía + prima del seguro + valor del flete de traslado) y el pago del IVA (19%) sobre su valor CIF + el derecho ad valorem.</a:t>
            </a:r>
            <a:endParaRPr/>
          </a:p>
        </p:txBody>
      </p:sp>
      <p:sp>
        <p:nvSpPr>
          <p:cNvPr id="237" name="Google Shape;237;p13"/>
          <p:cNvSpPr/>
          <p:nvPr/>
        </p:nvSpPr>
        <p:spPr>
          <a:xfrm>
            <a:off x="2468150" y="4865287"/>
            <a:ext cx="4779199" cy="138499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400" u="none" cap="none" strike="noStrike">
                <a:solidFill>
                  <a:schemeClr val="lt1"/>
                </a:solidFill>
                <a:latin typeface="Calibri"/>
                <a:ea typeface="Calibri"/>
                <a:cs typeface="Calibri"/>
                <a:sym typeface="Calibri"/>
              </a:rPr>
              <a:t>Ejemplo de cálculo:</a:t>
            </a:r>
            <a:endParaRPr/>
          </a:p>
          <a:p>
            <a:pPr indent="0" lvl="0" marL="0" marR="0" rtl="0" algn="ctr">
              <a:lnSpc>
                <a:spcPct val="100000"/>
              </a:lnSpc>
              <a:spcBef>
                <a:spcPts val="0"/>
              </a:spcBef>
              <a:spcAft>
                <a:spcPts val="0"/>
              </a:spcAft>
              <a:buNone/>
            </a:pPr>
            <a:r>
              <a:rPr b="0" i="0" lang="en-US" sz="1400" u="none" cap="none" strike="noStrike">
                <a:solidFill>
                  <a:schemeClr val="lt1"/>
                </a:solidFill>
                <a:latin typeface="Calibri"/>
                <a:ea typeface="Calibri"/>
                <a:cs typeface="Calibri"/>
                <a:sym typeface="Calibri"/>
              </a:rPr>
              <a:t>Valor CIF USD $ 2000,00</a:t>
            </a:r>
            <a:endParaRPr/>
          </a:p>
          <a:p>
            <a:pPr indent="0" lvl="0" marL="0" marR="0" rtl="0" algn="ctr">
              <a:lnSpc>
                <a:spcPct val="100000"/>
              </a:lnSpc>
              <a:spcBef>
                <a:spcPts val="0"/>
              </a:spcBef>
              <a:spcAft>
                <a:spcPts val="0"/>
              </a:spcAft>
              <a:buNone/>
            </a:pPr>
            <a:r>
              <a:rPr b="0" i="0" lang="en-US" sz="1400" u="none" cap="none" strike="noStrike">
                <a:solidFill>
                  <a:schemeClr val="lt1"/>
                </a:solidFill>
                <a:latin typeface="Calibri"/>
                <a:ea typeface="Calibri"/>
                <a:cs typeface="Calibri"/>
                <a:sym typeface="Calibri"/>
              </a:rPr>
              <a:t>Derechos ad valorem (6% de 2.000) USD $ 120,00</a:t>
            </a:r>
            <a:endParaRPr/>
          </a:p>
          <a:p>
            <a:pPr indent="0" lvl="0" marL="0" marR="0" rtl="0" algn="ctr">
              <a:lnSpc>
                <a:spcPct val="100000"/>
              </a:lnSpc>
              <a:spcBef>
                <a:spcPts val="0"/>
              </a:spcBef>
              <a:spcAft>
                <a:spcPts val="0"/>
              </a:spcAft>
              <a:buNone/>
            </a:pPr>
            <a:r>
              <a:rPr b="0" i="0" lang="en-US" sz="1400" u="none" cap="none" strike="noStrike">
                <a:solidFill>
                  <a:schemeClr val="lt1"/>
                </a:solidFill>
                <a:latin typeface="Calibri"/>
                <a:ea typeface="Calibri"/>
                <a:cs typeface="Calibri"/>
                <a:sym typeface="Calibri"/>
              </a:rPr>
              <a:t>IVA (19%) (sobre 2.120,00) US $402,80</a:t>
            </a:r>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US" sz="1400" u="none" cap="none" strike="noStrike">
                <a:solidFill>
                  <a:schemeClr val="lt1"/>
                </a:solidFill>
                <a:latin typeface="Calibri"/>
                <a:ea typeface="Calibri"/>
                <a:cs typeface="Calibri"/>
                <a:sym typeface="Calibri"/>
              </a:rPr>
              <a:t>Total de tributos aduaneros USD $522,80</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14"/>
          <p:cNvSpPr txBox="1"/>
          <p:nvPr/>
        </p:nvSpPr>
        <p:spPr>
          <a:xfrm>
            <a:off x="451954" y="1377835"/>
            <a:ext cx="8946115" cy="319343"/>
          </a:xfrm>
          <a:prstGeom prst="rect">
            <a:avLst/>
          </a:prstGeom>
          <a:noFill/>
          <a:ln>
            <a:noFill/>
          </a:ln>
        </p:spPr>
        <p:txBody>
          <a:bodyPr anchorCtr="0" anchor="ctr" bIns="91375" lIns="91375" spcFirstLastPara="1" rIns="91375" wrap="square" tIns="91375">
            <a:noAutofit/>
          </a:bodyPr>
          <a:lstStyle/>
          <a:p>
            <a:pPr indent="0" lvl="0" marL="0" marR="0" rtl="0" algn="l">
              <a:lnSpc>
                <a:spcPct val="80000"/>
              </a:lnSpc>
              <a:spcBef>
                <a:spcPts val="0"/>
              </a:spcBef>
              <a:spcAft>
                <a:spcPts val="0"/>
              </a:spcAft>
              <a:buNone/>
            </a:pPr>
            <a:r>
              <a:rPr b="1" i="0" lang="en-US" sz="2799" u="none" cap="none" strike="noStrike">
                <a:solidFill>
                  <a:srgbClr val="ED6B00"/>
                </a:solidFill>
                <a:latin typeface="Calibri"/>
                <a:ea typeface="Calibri"/>
                <a:cs typeface="Calibri"/>
                <a:sym typeface="Calibri"/>
              </a:rPr>
              <a:t>¿CÓMO CALCULO LOS DERECHOS, IMPUESTOS Y TASAS</a:t>
            </a:r>
            <a:endParaRPr/>
          </a:p>
          <a:p>
            <a:pPr indent="0" lvl="0" marL="0" marR="0" rtl="0" algn="l">
              <a:lnSpc>
                <a:spcPct val="80000"/>
              </a:lnSpc>
              <a:spcBef>
                <a:spcPts val="0"/>
              </a:spcBef>
              <a:spcAft>
                <a:spcPts val="0"/>
              </a:spcAft>
              <a:buNone/>
            </a:pPr>
            <a:r>
              <a:rPr b="0" i="0" lang="en-US" sz="2799" u="none" cap="none" strike="noStrike">
                <a:solidFill>
                  <a:srgbClr val="C00000"/>
                </a:solidFill>
                <a:latin typeface="Calibri"/>
                <a:ea typeface="Calibri"/>
                <a:cs typeface="Calibri"/>
                <a:sym typeface="Calibri"/>
              </a:rPr>
              <a:t>EN EL INGRESO DE MERCANCÍAS?</a:t>
            </a:r>
            <a:endParaRPr b="0" i="0" sz="3098" u="none" cap="none" strike="noStrike">
              <a:solidFill>
                <a:srgbClr val="C00000"/>
              </a:solidFill>
              <a:latin typeface="Calibri"/>
              <a:ea typeface="Calibri"/>
              <a:cs typeface="Calibri"/>
              <a:sym typeface="Calibri"/>
            </a:endParaRPr>
          </a:p>
        </p:txBody>
      </p:sp>
      <p:sp>
        <p:nvSpPr>
          <p:cNvPr id="243" name="Google Shape;243;p14"/>
          <p:cNvSpPr/>
          <p:nvPr/>
        </p:nvSpPr>
        <p:spPr>
          <a:xfrm>
            <a:off x="466023" y="2206402"/>
            <a:ext cx="8150439" cy="806430"/>
          </a:xfrm>
          <a:prstGeom prst="roundRect">
            <a:avLst>
              <a:gd fmla="val 34999" name="adj"/>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244" name="Google Shape;244;p14"/>
          <p:cNvSpPr txBox="1"/>
          <p:nvPr/>
        </p:nvSpPr>
        <p:spPr>
          <a:xfrm>
            <a:off x="774242" y="2300183"/>
            <a:ext cx="8334589" cy="548525"/>
          </a:xfrm>
          <a:prstGeom prst="rect">
            <a:avLst/>
          </a:prstGeom>
          <a:noFill/>
          <a:ln>
            <a:noFill/>
          </a:ln>
        </p:spPr>
        <p:txBody>
          <a:bodyPr anchorCtr="0" anchor="ctr" bIns="91425" lIns="91425" spcFirstLastPara="1" rIns="91425" wrap="square" tIns="91425">
            <a:noAutofit/>
          </a:bodyPr>
          <a:lstStyle/>
          <a:p>
            <a:pPr indent="0" lvl="0" marL="0" marR="0" rtl="0" algn="l">
              <a:lnSpc>
                <a:spcPct val="110000"/>
              </a:lnSpc>
              <a:spcBef>
                <a:spcPts val="0"/>
              </a:spcBef>
              <a:spcAft>
                <a:spcPts val="0"/>
              </a:spcAft>
              <a:buNone/>
            </a:pPr>
            <a:r>
              <a:rPr b="0" i="0" lang="en-US" sz="1500" u="none" cap="none" strike="noStrike">
                <a:solidFill>
                  <a:srgbClr val="000000"/>
                </a:solidFill>
                <a:latin typeface="Calibri"/>
                <a:ea typeface="Calibri"/>
                <a:cs typeface="Calibri"/>
                <a:sym typeface="Calibri"/>
              </a:rPr>
              <a:t>En caso que quisiéramos importar automóviles su cálculo cambia y corresponde al siguiente:</a:t>
            </a:r>
            <a:endParaRPr/>
          </a:p>
        </p:txBody>
      </p:sp>
      <p:sp>
        <p:nvSpPr>
          <p:cNvPr id="245" name="Google Shape;245;p14"/>
          <p:cNvSpPr/>
          <p:nvPr/>
        </p:nvSpPr>
        <p:spPr>
          <a:xfrm>
            <a:off x="2231201" y="2914040"/>
            <a:ext cx="5253098" cy="3815006"/>
          </a:xfrm>
          <a:prstGeom prst="roundRect">
            <a:avLst>
              <a:gd fmla="val 24844" name="adj"/>
            </a:avLst>
          </a:prstGeom>
          <a:solidFill>
            <a:srgbClr val="EB6B1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246" name="Google Shape;246;p14"/>
          <p:cNvSpPr/>
          <p:nvPr/>
        </p:nvSpPr>
        <p:spPr>
          <a:xfrm>
            <a:off x="2397827" y="3138783"/>
            <a:ext cx="4779199"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Calibri"/>
                <a:ea typeface="Calibri"/>
                <a:cs typeface="Calibri"/>
                <a:sym typeface="Calibri"/>
              </a:rPr>
              <a:t>Derecho ad valorem: 6% del valor CIF del vehículo</a:t>
            </a:r>
            <a:endParaRPr/>
          </a:p>
          <a:p>
            <a:pPr indent="0" lvl="0" marL="0" marR="0" rtl="0" algn="ctr">
              <a:lnSpc>
                <a:spcPct val="100000"/>
              </a:lnSpc>
              <a:spcBef>
                <a:spcPts val="0"/>
              </a:spcBef>
              <a:spcAft>
                <a:spcPts val="0"/>
              </a:spcAft>
              <a:buNone/>
            </a:pPr>
            <a:r>
              <a:rPr b="0" i="0" lang="en-US" sz="1400" u="none" cap="none" strike="noStrike">
                <a:solidFill>
                  <a:schemeClr val="lt1"/>
                </a:solidFill>
                <a:latin typeface="Calibri"/>
                <a:ea typeface="Calibri"/>
                <a:cs typeface="Calibri"/>
                <a:sym typeface="Calibri"/>
              </a:rPr>
              <a:t>Iva 19% sobre la base valor CIF + derecho ad valorem</a:t>
            </a:r>
            <a:endParaRPr/>
          </a:p>
        </p:txBody>
      </p:sp>
      <p:sp>
        <p:nvSpPr>
          <p:cNvPr id="247" name="Google Shape;247;p14"/>
          <p:cNvSpPr/>
          <p:nvPr/>
        </p:nvSpPr>
        <p:spPr>
          <a:xfrm>
            <a:off x="2397828" y="5249823"/>
            <a:ext cx="4849522" cy="116955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400" u="none" cap="none" strike="noStrike">
                <a:solidFill>
                  <a:schemeClr val="lt1"/>
                </a:solidFill>
                <a:latin typeface="Calibri"/>
                <a:ea typeface="Calibri"/>
                <a:cs typeface="Calibri"/>
                <a:sym typeface="Calibri"/>
              </a:rPr>
              <a:t>Tributos </a:t>
            </a:r>
            <a:endParaRPr/>
          </a:p>
          <a:p>
            <a:pPr indent="0" lvl="0" marL="0" marR="0" rtl="0" algn="ctr">
              <a:lnSpc>
                <a:spcPct val="100000"/>
              </a:lnSpc>
              <a:spcBef>
                <a:spcPts val="0"/>
              </a:spcBef>
              <a:spcAft>
                <a:spcPts val="0"/>
              </a:spcAft>
              <a:buNone/>
            </a:pPr>
            <a:r>
              <a:rPr b="0" i="0" lang="en-US" sz="1400" u="none" cap="none" strike="noStrike">
                <a:solidFill>
                  <a:schemeClr val="lt1"/>
                </a:solidFill>
                <a:latin typeface="Calibri"/>
                <a:ea typeface="Calibri"/>
                <a:cs typeface="Calibri"/>
                <a:sym typeface="Calibri"/>
              </a:rPr>
              <a:t>1 derecho ad valorem (6% de USD $40.200)= USD $2.412</a:t>
            </a:r>
            <a:endParaRPr/>
          </a:p>
          <a:p>
            <a:pPr indent="0" lvl="0" marL="0" marR="0" rtl="0" algn="ctr">
              <a:lnSpc>
                <a:spcPct val="100000"/>
              </a:lnSpc>
              <a:spcBef>
                <a:spcPts val="0"/>
              </a:spcBef>
              <a:spcAft>
                <a:spcPts val="0"/>
              </a:spcAft>
              <a:buNone/>
            </a:pPr>
            <a:r>
              <a:rPr b="0" i="0" lang="en-US" sz="1400" u="none" cap="none" strike="noStrike">
                <a:solidFill>
                  <a:schemeClr val="lt1"/>
                </a:solidFill>
                <a:latin typeface="Calibri"/>
                <a:ea typeface="Calibri"/>
                <a:cs typeface="Calibri"/>
                <a:sym typeface="Calibri"/>
              </a:rPr>
              <a:t>2 IVA (19% sobre USD $(40.200+ 2.412)= USD $8.096</a:t>
            </a:r>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None/>
            </a:pPr>
            <a:r>
              <a:rPr b="1" i="0" lang="en-US" sz="1400" u="none" cap="none" strike="noStrike">
                <a:solidFill>
                  <a:schemeClr val="lt1"/>
                </a:solidFill>
                <a:latin typeface="Calibri"/>
                <a:ea typeface="Calibri"/>
                <a:cs typeface="Calibri"/>
                <a:sym typeface="Calibri"/>
              </a:rPr>
              <a:t>Total tributos a pagar (derecho valorem + IVA): USD $10.508,28</a:t>
            </a:r>
            <a:endParaRPr/>
          </a:p>
        </p:txBody>
      </p:sp>
      <p:sp>
        <p:nvSpPr>
          <p:cNvPr id="248" name="Google Shape;248;p14"/>
          <p:cNvSpPr/>
          <p:nvPr/>
        </p:nvSpPr>
        <p:spPr>
          <a:xfrm>
            <a:off x="2468149" y="3729795"/>
            <a:ext cx="4779199" cy="138499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400" u="none" cap="none" strike="noStrike">
                <a:solidFill>
                  <a:schemeClr val="lt1"/>
                </a:solidFill>
                <a:latin typeface="Calibri"/>
                <a:ea typeface="Calibri"/>
                <a:cs typeface="Calibri"/>
                <a:sym typeface="Calibri"/>
              </a:rPr>
              <a:t>Ejemplo de cálculo:</a:t>
            </a:r>
            <a:endParaRPr/>
          </a:p>
          <a:p>
            <a:pPr indent="0" lvl="0" marL="0" marR="0" rtl="0" algn="ctr">
              <a:lnSpc>
                <a:spcPct val="100000"/>
              </a:lnSpc>
              <a:spcBef>
                <a:spcPts val="0"/>
              </a:spcBef>
              <a:spcAft>
                <a:spcPts val="0"/>
              </a:spcAft>
              <a:buNone/>
            </a:pPr>
            <a:r>
              <a:rPr b="0" i="0" lang="en-US" sz="1400" u="none" cap="none" strike="noStrike">
                <a:solidFill>
                  <a:schemeClr val="lt1"/>
                </a:solidFill>
                <a:latin typeface="Calibri"/>
                <a:ea typeface="Calibri"/>
                <a:cs typeface="Calibri"/>
                <a:sym typeface="Calibri"/>
              </a:rPr>
              <a:t>Valor FOB USD $ 35.000</a:t>
            </a:r>
            <a:endParaRPr/>
          </a:p>
          <a:p>
            <a:pPr indent="0" lvl="0" marL="0" marR="0" rtl="0" algn="ctr">
              <a:lnSpc>
                <a:spcPct val="100000"/>
              </a:lnSpc>
              <a:spcBef>
                <a:spcPts val="0"/>
              </a:spcBef>
              <a:spcAft>
                <a:spcPts val="0"/>
              </a:spcAft>
              <a:buNone/>
            </a:pPr>
            <a:r>
              <a:rPr b="0" i="0" lang="en-US" sz="1400" u="none" cap="none" strike="noStrike">
                <a:solidFill>
                  <a:schemeClr val="lt1"/>
                </a:solidFill>
                <a:latin typeface="Calibri"/>
                <a:ea typeface="Calibri"/>
                <a:cs typeface="Calibri"/>
                <a:sym typeface="Calibri"/>
              </a:rPr>
              <a:t>Flete Marítimo USD $ 4.500</a:t>
            </a:r>
            <a:endParaRPr/>
          </a:p>
          <a:p>
            <a:pPr indent="0" lvl="0" marL="0" marR="0" rtl="0" algn="ctr">
              <a:lnSpc>
                <a:spcPct val="100000"/>
              </a:lnSpc>
              <a:spcBef>
                <a:spcPts val="0"/>
              </a:spcBef>
              <a:spcAft>
                <a:spcPts val="0"/>
              </a:spcAft>
              <a:buNone/>
            </a:pPr>
            <a:r>
              <a:rPr b="0" i="0" lang="en-US" sz="1400" u="none" cap="none" strike="noStrike">
                <a:solidFill>
                  <a:schemeClr val="lt1"/>
                </a:solidFill>
                <a:latin typeface="Calibri"/>
                <a:ea typeface="Calibri"/>
                <a:cs typeface="Calibri"/>
                <a:sym typeface="Calibri"/>
              </a:rPr>
              <a:t>Seguro (2%) estimado USD $700</a:t>
            </a:r>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None/>
            </a:pPr>
            <a:r>
              <a:rPr b="0" i="0" lang="en-US" sz="1400" u="none" cap="none" strike="noStrike">
                <a:solidFill>
                  <a:schemeClr val="lt1"/>
                </a:solidFill>
                <a:latin typeface="Calibri"/>
                <a:ea typeface="Calibri"/>
                <a:cs typeface="Calibri"/>
                <a:sym typeface="Calibri"/>
              </a:rPr>
              <a:t>Total valor CIF USD $40.200</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15"/>
          <p:cNvSpPr txBox="1"/>
          <p:nvPr/>
        </p:nvSpPr>
        <p:spPr>
          <a:xfrm>
            <a:off x="375791" y="1373292"/>
            <a:ext cx="8946115" cy="319343"/>
          </a:xfrm>
          <a:prstGeom prst="rect">
            <a:avLst/>
          </a:prstGeom>
          <a:noFill/>
          <a:ln>
            <a:noFill/>
          </a:ln>
        </p:spPr>
        <p:txBody>
          <a:bodyPr anchorCtr="0" anchor="ctr" bIns="91375" lIns="91375" spcFirstLastPara="1" rIns="91375" wrap="square" tIns="91375">
            <a:noAutofit/>
          </a:bodyPr>
          <a:lstStyle/>
          <a:p>
            <a:pPr indent="0" lvl="0" marL="0" marR="0" rtl="0" algn="l">
              <a:lnSpc>
                <a:spcPct val="80000"/>
              </a:lnSpc>
              <a:spcBef>
                <a:spcPts val="0"/>
              </a:spcBef>
              <a:spcAft>
                <a:spcPts val="0"/>
              </a:spcAft>
              <a:buNone/>
            </a:pPr>
            <a:r>
              <a:rPr b="1" i="0" lang="en-US" sz="2799" u="none" cap="none" strike="noStrike">
                <a:solidFill>
                  <a:srgbClr val="ED6B00"/>
                </a:solidFill>
                <a:latin typeface="Calibri"/>
                <a:ea typeface="Calibri"/>
                <a:cs typeface="Calibri"/>
                <a:sym typeface="Calibri"/>
              </a:rPr>
              <a:t>REFLEXIONEMOS</a:t>
            </a:r>
            <a:endParaRPr b="1" i="0" sz="3098" u="none" cap="none" strike="noStrike">
              <a:solidFill>
                <a:srgbClr val="ED6B00"/>
              </a:solidFill>
              <a:latin typeface="Calibri"/>
              <a:ea typeface="Calibri"/>
              <a:cs typeface="Calibri"/>
              <a:sym typeface="Calibri"/>
            </a:endParaRPr>
          </a:p>
        </p:txBody>
      </p:sp>
      <p:sp>
        <p:nvSpPr>
          <p:cNvPr id="254" name="Google Shape;254;p15"/>
          <p:cNvSpPr txBox="1"/>
          <p:nvPr/>
        </p:nvSpPr>
        <p:spPr>
          <a:xfrm>
            <a:off x="366271" y="1219767"/>
            <a:ext cx="4698097" cy="153525"/>
          </a:xfrm>
          <a:prstGeom prst="rect">
            <a:avLst/>
          </a:prstGeom>
          <a:noFill/>
          <a:ln>
            <a:noFill/>
          </a:ln>
        </p:spPr>
        <p:txBody>
          <a:bodyPr anchorCtr="0" anchor="ctr" bIns="91375" lIns="91375" spcFirstLastPara="1" rIns="91375" wrap="square" tIns="91375">
            <a:noAutofit/>
          </a:bodyPr>
          <a:lstStyle/>
          <a:p>
            <a:pPr indent="0" lvl="0" marL="0" marR="0" rtl="0" algn="l">
              <a:lnSpc>
                <a:spcPct val="100000"/>
              </a:lnSpc>
              <a:spcBef>
                <a:spcPts val="0"/>
              </a:spcBef>
              <a:spcAft>
                <a:spcPts val="0"/>
              </a:spcAft>
              <a:buNone/>
            </a:pPr>
            <a:r>
              <a:rPr b="1" i="0" lang="en-US" sz="1399" u="none" cap="none" strike="noStrike">
                <a:solidFill>
                  <a:srgbClr val="000000"/>
                </a:solidFill>
                <a:latin typeface="Calibri"/>
                <a:ea typeface="Calibri"/>
                <a:cs typeface="Calibri"/>
                <a:sym typeface="Calibri"/>
              </a:rPr>
              <a:t>REALICEMOS UNA PAUSA</a:t>
            </a:r>
            <a:endParaRPr/>
          </a:p>
          <a:p>
            <a:pPr indent="0" lvl="0" marL="0" marR="0" rtl="0" algn="l">
              <a:lnSpc>
                <a:spcPct val="100000"/>
              </a:lnSpc>
              <a:spcBef>
                <a:spcPts val="0"/>
              </a:spcBef>
              <a:spcAft>
                <a:spcPts val="0"/>
              </a:spcAft>
              <a:buNone/>
            </a:pPr>
            <a:r>
              <a:t/>
            </a:r>
            <a:endParaRPr b="1" i="0" sz="1399" u="none" cap="none" strike="noStrike">
              <a:solidFill>
                <a:srgbClr val="000000"/>
              </a:solidFill>
              <a:latin typeface="Calibri"/>
              <a:ea typeface="Calibri"/>
              <a:cs typeface="Calibri"/>
              <a:sym typeface="Calibri"/>
            </a:endParaRPr>
          </a:p>
        </p:txBody>
      </p:sp>
      <p:pic>
        <p:nvPicPr>
          <p:cNvPr id="255" name="Google Shape;255;p15"/>
          <p:cNvPicPr preferRelativeResize="0"/>
          <p:nvPr/>
        </p:nvPicPr>
        <p:blipFill rotWithShape="1">
          <a:blip r:embed="rId3">
            <a:alphaModFix/>
          </a:blip>
          <a:srcRect b="0" l="0" r="0" t="0"/>
          <a:stretch/>
        </p:blipFill>
        <p:spPr>
          <a:xfrm>
            <a:off x="5941281" y="1566616"/>
            <a:ext cx="2955944" cy="5246084"/>
          </a:xfrm>
          <a:prstGeom prst="rect">
            <a:avLst/>
          </a:prstGeom>
          <a:noFill/>
          <a:ln>
            <a:noFill/>
          </a:ln>
        </p:spPr>
      </p:pic>
      <p:sp>
        <p:nvSpPr>
          <p:cNvPr id="256" name="Google Shape;256;p15"/>
          <p:cNvSpPr txBox="1"/>
          <p:nvPr/>
        </p:nvSpPr>
        <p:spPr>
          <a:xfrm>
            <a:off x="506481" y="5820342"/>
            <a:ext cx="5144196" cy="319343"/>
          </a:xfrm>
          <a:prstGeom prst="rect">
            <a:avLst/>
          </a:prstGeom>
          <a:noFill/>
          <a:ln>
            <a:noFill/>
          </a:ln>
        </p:spPr>
        <p:txBody>
          <a:bodyPr anchorCtr="0" anchor="ctr" bIns="91375" lIns="91375" spcFirstLastPara="1" rIns="91375" wrap="square" tIns="91375">
            <a:noAutofit/>
          </a:bodyPr>
          <a:lstStyle/>
          <a:p>
            <a:pPr indent="0" lvl="0" marL="0" marR="0" rtl="0" algn="l">
              <a:lnSpc>
                <a:spcPct val="100000"/>
              </a:lnSpc>
              <a:spcBef>
                <a:spcPts val="0"/>
              </a:spcBef>
              <a:spcAft>
                <a:spcPts val="0"/>
              </a:spcAft>
              <a:buNone/>
            </a:pPr>
            <a:r>
              <a:rPr b="0" i="0" lang="en-US" sz="2099" u="none" cap="none" strike="noStrike">
                <a:solidFill>
                  <a:srgbClr val="ED6B00"/>
                </a:solidFill>
                <a:latin typeface="Calibri"/>
                <a:ea typeface="Calibri"/>
                <a:cs typeface="Calibri"/>
                <a:sym typeface="Calibri"/>
              </a:rPr>
              <a:t>Te invito a </a:t>
            </a:r>
            <a:r>
              <a:rPr b="1" i="0" lang="en-US" sz="2099" u="none" cap="none" strike="noStrike">
                <a:solidFill>
                  <a:srgbClr val="ED6B00"/>
                </a:solidFill>
                <a:latin typeface="Calibri"/>
                <a:ea typeface="Calibri"/>
                <a:cs typeface="Calibri"/>
                <a:sym typeface="Calibri"/>
              </a:rPr>
              <a:t>compartir tus respuestas </a:t>
            </a:r>
            <a:r>
              <a:rPr b="0" i="0" lang="en-US" sz="2099" u="none" cap="none" strike="noStrike">
                <a:solidFill>
                  <a:srgbClr val="ED6B00"/>
                </a:solidFill>
                <a:latin typeface="Calibri"/>
                <a:ea typeface="Calibri"/>
                <a:cs typeface="Calibri"/>
                <a:sym typeface="Calibri"/>
              </a:rPr>
              <a:t>a través</a:t>
            </a:r>
            <a:endParaRPr/>
          </a:p>
          <a:p>
            <a:pPr indent="0" lvl="0" marL="0" marR="0" rtl="0" algn="l">
              <a:lnSpc>
                <a:spcPct val="100000"/>
              </a:lnSpc>
              <a:spcBef>
                <a:spcPts val="0"/>
              </a:spcBef>
              <a:spcAft>
                <a:spcPts val="0"/>
              </a:spcAft>
              <a:buNone/>
            </a:pPr>
            <a:r>
              <a:rPr b="0" i="0" lang="en-US" sz="2099" u="none" cap="none" strike="noStrike">
                <a:solidFill>
                  <a:srgbClr val="ED6B00"/>
                </a:solidFill>
                <a:latin typeface="Calibri"/>
                <a:ea typeface="Calibri"/>
                <a:cs typeface="Calibri"/>
                <a:sym typeface="Calibri"/>
              </a:rPr>
              <a:t>de un plenario con los demás grupos.</a:t>
            </a:r>
            <a:endParaRPr b="0" i="0" sz="2099" u="none" cap="none" strike="noStrike">
              <a:solidFill>
                <a:srgbClr val="ED6B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US" sz="2099" u="none" cap="none" strike="noStrike">
                <a:solidFill>
                  <a:srgbClr val="A93501"/>
                </a:solidFill>
                <a:latin typeface="Calibri"/>
                <a:ea typeface="Calibri"/>
                <a:cs typeface="Calibri"/>
                <a:sym typeface="Calibri"/>
              </a:rPr>
              <a:t>¡Muy bien!</a:t>
            </a:r>
            <a:endParaRPr b="1" i="0" sz="2099" u="none" cap="none" strike="noStrike">
              <a:solidFill>
                <a:srgbClr val="A93501"/>
              </a:solidFill>
              <a:latin typeface="Calibri"/>
              <a:ea typeface="Calibri"/>
              <a:cs typeface="Calibri"/>
              <a:sym typeface="Calibri"/>
            </a:endParaRPr>
          </a:p>
        </p:txBody>
      </p:sp>
      <p:sp>
        <p:nvSpPr>
          <p:cNvPr id="257" name="Google Shape;257;p15"/>
          <p:cNvSpPr/>
          <p:nvPr/>
        </p:nvSpPr>
        <p:spPr>
          <a:xfrm>
            <a:off x="371602" y="2258294"/>
            <a:ext cx="5144197" cy="2993644"/>
          </a:xfrm>
          <a:prstGeom prst="roundRect">
            <a:avLst>
              <a:gd fmla="val 9635" name="adj"/>
            </a:avLst>
          </a:prstGeom>
          <a:solidFill>
            <a:schemeClr val="lt1"/>
          </a:solidFill>
          <a:ln cap="flat" cmpd="sng" w="9525">
            <a:solidFill>
              <a:schemeClr val="dk2"/>
            </a:solidFill>
            <a:prstDash val="solid"/>
            <a:round/>
            <a:headEnd len="sm" w="sm" type="none"/>
            <a:tailEnd len="sm" w="sm" type="none"/>
          </a:ln>
        </p:spPr>
        <p:txBody>
          <a:bodyPr anchorCtr="0" anchor="ctr" bIns="91375" lIns="91375" spcFirstLastPara="1" rIns="91375" wrap="square" tIns="91375">
            <a:noAutofit/>
          </a:bodyPr>
          <a:lstStyle/>
          <a:p>
            <a:pPr indent="0" lvl="0" marL="0" marR="0" rtl="0" algn="l">
              <a:lnSpc>
                <a:spcPct val="100000"/>
              </a:lnSpc>
              <a:spcBef>
                <a:spcPts val="0"/>
              </a:spcBef>
              <a:spcAft>
                <a:spcPts val="0"/>
              </a:spcAft>
              <a:buNone/>
            </a:pPr>
            <a:r>
              <a:rPr b="0" i="0" lang="en-US" sz="1399" u="none" cap="none" strike="noStrike">
                <a:solidFill>
                  <a:srgbClr val="000000"/>
                </a:solidFill>
                <a:latin typeface="Arial"/>
                <a:ea typeface="Arial"/>
                <a:cs typeface="Arial"/>
                <a:sym typeface="Arial"/>
              </a:rPr>
              <a:t>    </a:t>
            </a:r>
            <a:endParaRPr b="0" i="0" sz="1399" u="none" cap="none" strike="noStrike">
              <a:solidFill>
                <a:srgbClr val="000000"/>
              </a:solidFill>
              <a:latin typeface="Arial"/>
              <a:ea typeface="Arial"/>
              <a:cs typeface="Arial"/>
              <a:sym typeface="Arial"/>
            </a:endParaRPr>
          </a:p>
        </p:txBody>
      </p:sp>
      <p:pic>
        <p:nvPicPr>
          <p:cNvPr id="258" name="Google Shape;258;p15"/>
          <p:cNvPicPr preferRelativeResize="0"/>
          <p:nvPr/>
        </p:nvPicPr>
        <p:blipFill rotWithShape="1">
          <a:blip r:embed="rId4">
            <a:alphaModFix/>
          </a:blip>
          <a:srcRect b="0" l="0" r="0" t="0"/>
          <a:stretch/>
        </p:blipFill>
        <p:spPr>
          <a:xfrm>
            <a:off x="5263766" y="2055566"/>
            <a:ext cx="482304" cy="482304"/>
          </a:xfrm>
          <a:prstGeom prst="rect">
            <a:avLst/>
          </a:prstGeom>
          <a:noFill/>
          <a:ln>
            <a:noFill/>
          </a:ln>
        </p:spPr>
      </p:pic>
      <p:sp>
        <p:nvSpPr>
          <p:cNvPr id="259" name="Google Shape;259;p15"/>
          <p:cNvSpPr/>
          <p:nvPr/>
        </p:nvSpPr>
        <p:spPr>
          <a:xfrm>
            <a:off x="639695" y="2577637"/>
            <a:ext cx="4530182" cy="2339936"/>
          </a:xfrm>
          <a:prstGeom prst="rect">
            <a:avLst/>
          </a:prstGeom>
          <a:noFill/>
          <a:ln>
            <a:noFill/>
          </a:ln>
        </p:spPr>
        <p:txBody>
          <a:bodyPr anchorCtr="0" anchor="b" bIns="45700" lIns="91425" spcFirstLastPara="1" rIns="91425" wrap="square" tIns="45700">
            <a:spAutoFit/>
          </a:bodyPr>
          <a:lstStyle/>
          <a:p>
            <a:pPr indent="0" lvl="0" marL="0" marR="0" rtl="0" algn="l">
              <a:lnSpc>
                <a:spcPct val="115000"/>
              </a:lnSpc>
              <a:spcBef>
                <a:spcPts val="0"/>
              </a:spcBef>
              <a:spcAft>
                <a:spcPts val="0"/>
              </a:spcAft>
              <a:buNone/>
            </a:pPr>
            <a:r>
              <a:rPr b="0" i="0" lang="en-US" sz="1599" u="none" cap="none" strike="noStrike">
                <a:solidFill>
                  <a:srgbClr val="000000"/>
                </a:solidFill>
                <a:latin typeface="Calibri"/>
                <a:ea typeface="Calibri"/>
                <a:cs typeface="Calibri"/>
                <a:sym typeface="Calibri"/>
              </a:rPr>
              <a:t>Para que reflexionemos en conjunto los invito a que den sus impresiones sobre el proceso de importación de productos al territorio respondiendo la siguiente pregunta:</a:t>
            </a:r>
            <a:endParaRPr/>
          </a:p>
          <a:p>
            <a:pPr indent="0" lvl="0" marL="0" marR="0" rtl="0" algn="l">
              <a:lnSpc>
                <a:spcPct val="115000"/>
              </a:lnSpc>
              <a:spcBef>
                <a:spcPts val="0"/>
              </a:spcBef>
              <a:spcAft>
                <a:spcPts val="0"/>
              </a:spcAft>
              <a:buNone/>
            </a:pPr>
            <a:r>
              <a:t/>
            </a:r>
            <a:endParaRPr b="0" i="0" sz="1599"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None/>
            </a:pPr>
            <a:r>
              <a:rPr b="1" i="0" lang="en-US" sz="1599" u="none" cap="none" strike="noStrike">
                <a:solidFill>
                  <a:srgbClr val="EB6B1F"/>
                </a:solidFill>
                <a:latin typeface="Calibri"/>
                <a:ea typeface="Calibri"/>
                <a:cs typeface="Calibri"/>
                <a:sym typeface="Calibri"/>
              </a:rPr>
              <a:t>Todos los productos que ingresan a nuestro país: </a:t>
            </a:r>
            <a:endParaRPr/>
          </a:p>
          <a:p>
            <a:pPr indent="0" lvl="0" marL="0" marR="0" rtl="0" algn="l">
              <a:lnSpc>
                <a:spcPct val="115000"/>
              </a:lnSpc>
              <a:spcBef>
                <a:spcPts val="0"/>
              </a:spcBef>
              <a:spcAft>
                <a:spcPts val="0"/>
              </a:spcAft>
              <a:buNone/>
            </a:pPr>
            <a:r>
              <a:rPr b="1" i="0" lang="en-US" sz="1599" u="none" cap="none" strike="noStrike">
                <a:solidFill>
                  <a:srgbClr val="000000"/>
                </a:solidFill>
                <a:latin typeface="Calibri"/>
                <a:ea typeface="Calibri"/>
                <a:cs typeface="Calibri"/>
                <a:sym typeface="Calibri"/>
              </a:rPr>
              <a:t>¿deberían estar todos libres de pago de impuestos? ¿Por qué?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16"/>
          <p:cNvSpPr txBox="1"/>
          <p:nvPr/>
        </p:nvSpPr>
        <p:spPr>
          <a:xfrm>
            <a:off x="375791" y="1373292"/>
            <a:ext cx="8946115" cy="319343"/>
          </a:xfrm>
          <a:prstGeom prst="rect">
            <a:avLst/>
          </a:prstGeom>
          <a:noFill/>
          <a:ln>
            <a:noFill/>
          </a:ln>
        </p:spPr>
        <p:txBody>
          <a:bodyPr anchorCtr="0" anchor="ctr" bIns="91375" lIns="91375" spcFirstLastPara="1" rIns="91375" wrap="square" tIns="91375">
            <a:noAutofit/>
          </a:bodyPr>
          <a:lstStyle/>
          <a:p>
            <a:pPr indent="0" lvl="0" marL="0" marR="0" rtl="0" algn="l">
              <a:lnSpc>
                <a:spcPct val="80000"/>
              </a:lnSpc>
              <a:spcBef>
                <a:spcPts val="0"/>
              </a:spcBef>
              <a:spcAft>
                <a:spcPts val="0"/>
              </a:spcAft>
              <a:buNone/>
            </a:pPr>
            <a:r>
              <a:rPr b="1" i="0" lang="en-US" sz="2799" u="none" cap="none" strike="noStrike">
                <a:solidFill>
                  <a:srgbClr val="ED6B00"/>
                </a:solidFill>
                <a:latin typeface="Calibri"/>
                <a:ea typeface="Calibri"/>
                <a:cs typeface="Calibri"/>
                <a:sym typeface="Calibri"/>
              </a:rPr>
              <a:t>REFLEXIÓN</a:t>
            </a:r>
            <a:endParaRPr b="1" i="0" sz="3098" u="none" cap="none" strike="noStrike">
              <a:solidFill>
                <a:srgbClr val="ED6B00"/>
              </a:solidFill>
              <a:latin typeface="Calibri"/>
              <a:ea typeface="Calibri"/>
              <a:cs typeface="Calibri"/>
              <a:sym typeface="Calibri"/>
            </a:endParaRPr>
          </a:p>
        </p:txBody>
      </p:sp>
      <p:pic>
        <p:nvPicPr>
          <p:cNvPr id="265" name="Google Shape;265;p16"/>
          <p:cNvPicPr preferRelativeResize="0"/>
          <p:nvPr/>
        </p:nvPicPr>
        <p:blipFill rotWithShape="1">
          <a:blip r:embed="rId3">
            <a:alphaModFix/>
          </a:blip>
          <a:srcRect b="0" l="0" r="0" t="0"/>
          <a:stretch/>
        </p:blipFill>
        <p:spPr>
          <a:xfrm>
            <a:off x="4132612" y="1308292"/>
            <a:ext cx="7299745" cy="5582953"/>
          </a:xfrm>
          <a:prstGeom prst="rect">
            <a:avLst/>
          </a:prstGeom>
          <a:noFill/>
          <a:ln>
            <a:noFill/>
          </a:ln>
        </p:spPr>
      </p:pic>
      <p:sp>
        <p:nvSpPr>
          <p:cNvPr id="266" name="Google Shape;266;p16"/>
          <p:cNvSpPr txBox="1"/>
          <p:nvPr/>
        </p:nvSpPr>
        <p:spPr>
          <a:xfrm>
            <a:off x="506481" y="6387771"/>
            <a:ext cx="5144196" cy="319343"/>
          </a:xfrm>
          <a:prstGeom prst="rect">
            <a:avLst/>
          </a:prstGeom>
          <a:noFill/>
          <a:ln>
            <a:noFill/>
          </a:ln>
        </p:spPr>
        <p:txBody>
          <a:bodyPr anchorCtr="0" anchor="ctr" bIns="91375" lIns="91375" spcFirstLastPara="1" rIns="91375" wrap="square" tIns="91375">
            <a:noAutofit/>
          </a:bodyPr>
          <a:lstStyle/>
          <a:p>
            <a:pPr indent="0" lvl="0" marL="0" marR="0" rtl="0" algn="l">
              <a:lnSpc>
                <a:spcPct val="100000"/>
              </a:lnSpc>
              <a:spcBef>
                <a:spcPts val="0"/>
              </a:spcBef>
              <a:spcAft>
                <a:spcPts val="0"/>
              </a:spcAft>
              <a:buNone/>
            </a:pPr>
            <a:r>
              <a:rPr b="1" i="0" lang="en-US" sz="2099" u="none" cap="none" strike="noStrike">
                <a:solidFill>
                  <a:srgbClr val="A93501"/>
                </a:solidFill>
                <a:latin typeface="Calibri"/>
                <a:ea typeface="Calibri"/>
                <a:cs typeface="Calibri"/>
                <a:sym typeface="Calibri"/>
              </a:rPr>
              <a:t>¡Muy bien!</a:t>
            </a:r>
            <a:endParaRPr b="1" i="0" sz="2099" u="none" cap="none" strike="noStrike">
              <a:solidFill>
                <a:srgbClr val="A93501"/>
              </a:solidFill>
              <a:latin typeface="Calibri"/>
              <a:ea typeface="Calibri"/>
              <a:cs typeface="Calibri"/>
              <a:sym typeface="Calibri"/>
            </a:endParaRPr>
          </a:p>
        </p:txBody>
      </p:sp>
      <p:sp>
        <p:nvSpPr>
          <p:cNvPr id="267" name="Google Shape;267;p16"/>
          <p:cNvSpPr/>
          <p:nvPr/>
        </p:nvSpPr>
        <p:spPr>
          <a:xfrm>
            <a:off x="371601" y="2256753"/>
            <a:ext cx="5515674" cy="2948294"/>
          </a:xfrm>
          <a:prstGeom prst="roundRect">
            <a:avLst>
              <a:gd fmla="val 11142" name="adj"/>
            </a:avLst>
          </a:prstGeom>
          <a:solidFill>
            <a:schemeClr val="lt1"/>
          </a:solidFill>
          <a:ln cap="flat" cmpd="sng" w="9525">
            <a:solidFill>
              <a:schemeClr val="dk2"/>
            </a:solidFill>
            <a:prstDash val="solid"/>
            <a:round/>
            <a:headEnd len="sm" w="sm" type="none"/>
            <a:tailEnd len="sm" w="sm" type="none"/>
          </a:ln>
        </p:spPr>
        <p:txBody>
          <a:bodyPr anchorCtr="0" anchor="ctr" bIns="91375" lIns="91375" spcFirstLastPara="1" rIns="91375" wrap="square" tIns="91375">
            <a:noAutofit/>
          </a:bodyPr>
          <a:lstStyle/>
          <a:p>
            <a:pPr indent="0" lvl="0" marL="0" marR="0" rtl="0" algn="l">
              <a:lnSpc>
                <a:spcPct val="100000"/>
              </a:lnSpc>
              <a:spcBef>
                <a:spcPts val="0"/>
              </a:spcBef>
              <a:spcAft>
                <a:spcPts val="0"/>
              </a:spcAft>
              <a:buNone/>
            </a:pPr>
            <a:r>
              <a:rPr b="0" i="0" lang="en-US" sz="1399" u="none" cap="none" strike="noStrike">
                <a:solidFill>
                  <a:srgbClr val="000000"/>
                </a:solidFill>
                <a:latin typeface="Arial"/>
                <a:ea typeface="Arial"/>
                <a:cs typeface="Arial"/>
                <a:sym typeface="Arial"/>
              </a:rPr>
              <a:t>    </a:t>
            </a:r>
            <a:endParaRPr b="0" i="0" sz="1399" u="none" cap="none" strike="noStrike">
              <a:solidFill>
                <a:srgbClr val="000000"/>
              </a:solidFill>
              <a:latin typeface="Arial"/>
              <a:ea typeface="Arial"/>
              <a:cs typeface="Arial"/>
              <a:sym typeface="Arial"/>
            </a:endParaRPr>
          </a:p>
        </p:txBody>
      </p:sp>
      <p:pic>
        <p:nvPicPr>
          <p:cNvPr id="268" name="Google Shape;268;p16"/>
          <p:cNvPicPr preferRelativeResize="0"/>
          <p:nvPr/>
        </p:nvPicPr>
        <p:blipFill rotWithShape="1">
          <a:blip r:embed="rId4">
            <a:alphaModFix/>
          </a:blip>
          <a:srcRect b="0" l="0" r="0" t="0"/>
          <a:stretch/>
        </p:blipFill>
        <p:spPr>
          <a:xfrm>
            <a:off x="5575938" y="2136765"/>
            <a:ext cx="482304" cy="482304"/>
          </a:xfrm>
          <a:prstGeom prst="rect">
            <a:avLst/>
          </a:prstGeom>
          <a:noFill/>
          <a:ln>
            <a:noFill/>
          </a:ln>
        </p:spPr>
      </p:pic>
      <p:sp>
        <p:nvSpPr>
          <p:cNvPr id="269" name="Google Shape;269;p16"/>
          <p:cNvSpPr/>
          <p:nvPr/>
        </p:nvSpPr>
        <p:spPr>
          <a:xfrm>
            <a:off x="621323" y="2253982"/>
            <a:ext cx="4954615" cy="2622962"/>
          </a:xfrm>
          <a:prstGeom prst="rect">
            <a:avLst/>
          </a:prstGeom>
          <a:noFill/>
          <a:ln>
            <a:noFill/>
          </a:ln>
        </p:spPr>
        <p:txBody>
          <a:bodyPr anchorCtr="0" anchor="b" bIns="45700" lIns="91425" spcFirstLastPara="1" rIns="91425" wrap="square" tIns="45700">
            <a:spAutoFit/>
          </a:bodyPr>
          <a:lstStyle/>
          <a:p>
            <a:pPr indent="0" lvl="0" marL="0" marR="0" rtl="0" algn="l">
              <a:lnSpc>
                <a:spcPct val="115000"/>
              </a:lnSpc>
              <a:spcBef>
                <a:spcPts val="0"/>
              </a:spcBef>
              <a:spcAft>
                <a:spcPts val="0"/>
              </a:spcAft>
              <a:buNone/>
            </a:pPr>
            <a:r>
              <a:t/>
            </a:r>
            <a:endParaRPr b="0" i="0" sz="1599"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None/>
            </a:pPr>
            <a:r>
              <a:rPr b="0" i="0" lang="en-US" sz="1599" u="none" cap="none" strike="noStrike">
                <a:solidFill>
                  <a:srgbClr val="000000"/>
                </a:solidFill>
                <a:latin typeface="Calibri"/>
                <a:ea typeface="Calibri"/>
                <a:cs typeface="Calibri"/>
                <a:sym typeface="Calibri"/>
              </a:rPr>
              <a:t>Dándole respuesta a la pregunta planteada, en el caso de </a:t>
            </a:r>
            <a:r>
              <a:rPr b="1" i="0" lang="en-US" sz="1599" u="none" cap="none" strike="noStrike">
                <a:solidFill>
                  <a:srgbClr val="000000"/>
                </a:solidFill>
                <a:latin typeface="Calibri"/>
                <a:ea typeface="Calibri"/>
                <a:cs typeface="Calibri"/>
                <a:sym typeface="Calibri"/>
              </a:rPr>
              <a:t>los países que están asociados a nuestro país</a:t>
            </a:r>
            <a:r>
              <a:rPr b="0" i="0" lang="en-US" sz="1599" u="none" cap="none" strike="noStrike">
                <a:solidFill>
                  <a:srgbClr val="000000"/>
                </a:solidFill>
                <a:latin typeface="Calibri"/>
                <a:ea typeface="Calibri"/>
                <a:cs typeface="Calibri"/>
                <a:sym typeface="Calibri"/>
              </a:rPr>
              <a:t> por tratados de libre comercio, es claro que ellos </a:t>
            </a:r>
            <a:r>
              <a:rPr b="1" i="0" lang="en-US" sz="1599" u="none" cap="none" strike="noStrike">
                <a:solidFill>
                  <a:srgbClr val="000000"/>
                </a:solidFill>
                <a:latin typeface="Calibri"/>
                <a:ea typeface="Calibri"/>
                <a:cs typeface="Calibri"/>
                <a:sym typeface="Calibri"/>
              </a:rPr>
              <a:t>están libre de pago de impuestos adicionales, </a:t>
            </a:r>
            <a:r>
              <a:rPr b="0" i="0" lang="en-US" sz="1599" u="none" cap="none" strike="noStrike">
                <a:solidFill>
                  <a:srgbClr val="000000"/>
                </a:solidFill>
                <a:latin typeface="Calibri"/>
                <a:ea typeface="Calibri"/>
                <a:cs typeface="Calibri"/>
                <a:sym typeface="Calibri"/>
              </a:rPr>
              <a:t>porque se firmaron pactos de apoyo mutuo. Pero si no existe este pacto no se debería dar el libre pago de impuestos adicionales, ya que gracias a estos, se puede invertir en el país en mejoras y aumentar las  ganancias.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17"/>
          <p:cNvSpPr txBox="1"/>
          <p:nvPr/>
        </p:nvSpPr>
        <p:spPr>
          <a:xfrm>
            <a:off x="451954" y="1377835"/>
            <a:ext cx="8946115" cy="319343"/>
          </a:xfrm>
          <a:prstGeom prst="rect">
            <a:avLst/>
          </a:prstGeom>
          <a:noFill/>
          <a:ln>
            <a:noFill/>
          </a:ln>
        </p:spPr>
        <p:txBody>
          <a:bodyPr anchorCtr="0" anchor="ctr" bIns="91375" lIns="91375" spcFirstLastPara="1" rIns="91375" wrap="square" tIns="91375">
            <a:noAutofit/>
          </a:bodyPr>
          <a:lstStyle/>
          <a:p>
            <a:pPr indent="0" lvl="0" marL="0" marR="0" rtl="0" algn="l">
              <a:lnSpc>
                <a:spcPct val="80000"/>
              </a:lnSpc>
              <a:spcBef>
                <a:spcPts val="0"/>
              </a:spcBef>
              <a:spcAft>
                <a:spcPts val="0"/>
              </a:spcAft>
              <a:buNone/>
            </a:pPr>
            <a:r>
              <a:rPr b="1" i="0" lang="en-US" sz="2799" u="none" cap="none" strike="noStrike">
                <a:solidFill>
                  <a:srgbClr val="ED6B00"/>
                </a:solidFill>
                <a:latin typeface="Calibri"/>
                <a:ea typeface="Calibri"/>
                <a:cs typeface="Calibri"/>
                <a:sym typeface="Calibri"/>
              </a:rPr>
              <a:t>DOCUMENTOS ADUANEROS </a:t>
            </a:r>
            <a:r>
              <a:rPr b="0" i="0" lang="en-US" sz="2799" u="none" cap="none" strike="noStrike">
                <a:solidFill>
                  <a:srgbClr val="C00000"/>
                </a:solidFill>
                <a:latin typeface="Calibri"/>
                <a:ea typeface="Calibri"/>
                <a:cs typeface="Calibri"/>
                <a:sym typeface="Calibri"/>
              </a:rPr>
              <a:t>DE INGRESO DE MERCANCÍAS</a:t>
            </a:r>
            <a:endParaRPr b="0" i="0" sz="3098" u="none" cap="none" strike="noStrike">
              <a:solidFill>
                <a:srgbClr val="C00000"/>
              </a:solidFill>
              <a:latin typeface="Calibri"/>
              <a:ea typeface="Calibri"/>
              <a:cs typeface="Calibri"/>
              <a:sym typeface="Calibri"/>
            </a:endParaRPr>
          </a:p>
        </p:txBody>
      </p:sp>
      <p:sp>
        <p:nvSpPr>
          <p:cNvPr id="275" name="Google Shape;275;p17"/>
          <p:cNvSpPr/>
          <p:nvPr/>
        </p:nvSpPr>
        <p:spPr>
          <a:xfrm>
            <a:off x="451954" y="2061408"/>
            <a:ext cx="4146172" cy="4456958"/>
          </a:xfrm>
          <a:prstGeom prst="roundRect">
            <a:avLst>
              <a:gd fmla="val 8416" name="adj"/>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276" name="Google Shape;276;p17"/>
          <p:cNvSpPr txBox="1"/>
          <p:nvPr/>
        </p:nvSpPr>
        <p:spPr>
          <a:xfrm>
            <a:off x="685447" y="2150170"/>
            <a:ext cx="3588452" cy="4210437"/>
          </a:xfrm>
          <a:prstGeom prst="rect">
            <a:avLst/>
          </a:prstGeom>
          <a:noFill/>
          <a:ln>
            <a:noFill/>
          </a:ln>
        </p:spPr>
        <p:txBody>
          <a:bodyPr anchorCtr="0" anchor="ctr" bIns="91425" lIns="91425" spcFirstLastPara="1" rIns="91425" wrap="square" tIns="91425">
            <a:noAutofit/>
          </a:bodyPr>
          <a:lstStyle/>
          <a:p>
            <a:pPr indent="0" lvl="0" marL="0" marR="0" rtl="0" algn="l">
              <a:lnSpc>
                <a:spcPct val="110000"/>
              </a:lnSpc>
              <a:spcBef>
                <a:spcPts val="0"/>
              </a:spcBef>
              <a:spcAft>
                <a:spcPts val="0"/>
              </a:spcAft>
              <a:buNone/>
            </a:pPr>
            <a:r>
              <a:rPr b="1" i="0" lang="en-US" sz="1500" u="none" cap="none" strike="noStrike">
                <a:solidFill>
                  <a:srgbClr val="000000"/>
                </a:solidFill>
                <a:latin typeface="Calibri"/>
                <a:ea typeface="Calibri"/>
                <a:cs typeface="Calibri"/>
                <a:sym typeface="Calibri"/>
              </a:rPr>
              <a:t>Declaración de Ingreso</a:t>
            </a:r>
            <a:endParaRPr/>
          </a:p>
          <a:p>
            <a:pPr indent="0" lvl="0" marL="0" marR="0" rtl="0" algn="l">
              <a:lnSpc>
                <a:spcPct val="110000"/>
              </a:lnSpc>
              <a:spcBef>
                <a:spcPts val="0"/>
              </a:spcBef>
              <a:spcAft>
                <a:spcPts val="0"/>
              </a:spcAft>
              <a:buNone/>
            </a:pPr>
            <a:r>
              <a:rPr b="0" i="0" lang="en-US" sz="1500" u="none" cap="none" strike="noStrike">
                <a:solidFill>
                  <a:srgbClr val="000000"/>
                </a:solidFill>
                <a:latin typeface="Calibri"/>
                <a:ea typeface="Calibri"/>
                <a:cs typeface="Calibri"/>
                <a:sym typeface="Calibri"/>
              </a:rPr>
              <a:t>Además de ser un documento de destinación aduanera para las operaciones de ingreso de mercancías extranjeras al país, contempla el documento de pago para liquidar todos los derechos, impuestos, tasas y demás gravámenes que genere una operación de importación; almacén particular; importación y pago simultáneo; reingreso; admisión temporal y admisión temporal para perfeccionamiento activo.</a:t>
            </a:r>
            <a:endParaRPr/>
          </a:p>
          <a:p>
            <a:pPr indent="0" lvl="0" marL="0" marR="0" rtl="0" algn="l">
              <a:lnSpc>
                <a:spcPct val="110000"/>
              </a:lnSpc>
              <a:spcBef>
                <a:spcPts val="0"/>
              </a:spcBef>
              <a:spcAft>
                <a:spcPts val="0"/>
              </a:spcAft>
              <a:buNone/>
            </a:pPr>
            <a:r>
              <a:t/>
            </a:r>
            <a:endParaRPr b="0" i="0" sz="1500" u="none" cap="none" strike="noStrike">
              <a:solidFill>
                <a:srgbClr val="000000"/>
              </a:solidFill>
              <a:latin typeface="Calibri"/>
              <a:ea typeface="Calibri"/>
              <a:cs typeface="Calibri"/>
              <a:sym typeface="Calibri"/>
            </a:endParaRPr>
          </a:p>
          <a:p>
            <a:pPr indent="0" lvl="0" marL="0" marR="0" rtl="0" algn="l">
              <a:lnSpc>
                <a:spcPct val="110000"/>
              </a:lnSpc>
              <a:spcBef>
                <a:spcPts val="0"/>
              </a:spcBef>
              <a:spcAft>
                <a:spcPts val="0"/>
              </a:spcAft>
              <a:buNone/>
            </a:pPr>
            <a:r>
              <a:rPr b="0" i="0" lang="en-US" sz="1500" u="none" cap="none" strike="noStrike">
                <a:solidFill>
                  <a:srgbClr val="000000"/>
                </a:solidFill>
                <a:latin typeface="Calibri"/>
                <a:ea typeface="Calibri"/>
                <a:cs typeface="Calibri"/>
                <a:sym typeface="Calibri"/>
              </a:rPr>
              <a:t>En el libro de compras, debemos registrar esta declaración de ingreso como la factura que acredita la compra.</a:t>
            </a:r>
            <a:endParaRPr/>
          </a:p>
        </p:txBody>
      </p:sp>
      <p:pic>
        <p:nvPicPr>
          <p:cNvPr id="277" name="Google Shape;277;p17"/>
          <p:cNvPicPr preferRelativeResize="0"/>
          <p:nvPr/>
        </p:nvPicPr>
        <p:blipFill rotWithShape="1">
          <a:blip r:embed="rId3">
            <a:alphaModFix/>
          </a:blip>
          <a:srcRect b="0" l="0" r="0" t="0"/>
          <a:stretch/>
        </p:blipFill>
        <p:spPr>
          <a:xfrm>
            <a:off x="5335459" y="2096575"/>
            <a:ext cx="3394075" cy="4862513"/>
          </a:xfrm>
          <a:prstGeom prst="rect">
            <a:avLst/>
          </a:prstGeom>
          <a:noFill/>
          <a:ln>
            <a:noFill/>
          </a:ln>
        </p:spPr>
      </p:pic>
      <p:sp>
        <p:nvSpPr>
          <p:cNvPr id="278" name="Google Shape;278;p17"/>
          <p:cNvSpPr/>
          <p:nvPr/>
        </p:nvSpPr>
        <p:spPr>
          <a:xfrm rot="5400000">
            <a:off x="4576451" y="2817733"/>
            <a:ext cx="4885961" cy="3420204"/>
          </a:xfrm>
          <a:prstGeom prst="roundRect">
            <a:avLst>
              <a:gd fmla="val 6144" name="adj"/>
            </a:avLst>
          </a:prstGeom>
          <a:noFill/>
          <a:ln cap="flat" cmpd="sng" w="120650">
            <a:solidFill>
              <a:srgbClr val="F2F2F2"/>
            </a:solidFill>
            <a:prstDash val="solid"/>
            <a:round/>
            <a:headEnd len="sm" w="sm" type="none"/>
            <a:tailEnd len="sm" w="sm" type="none"/>
          </a:ln>
        </p:spPr>
        <p:txBody>
          <a:bodyPr anchorCtr="0" anchor="ctr" bIns="91375" lIns="91375" spcFirstLastPara="1" rIns="91375" wrap="square" tIns="91375">
            <a:noAutofit/>
          </a:bodyPr>
          <a:lstStyle/>
          <a:p>
            <a:pPr indent="0" lvl="0" marL="0" marR="0" rtl="0" algn="l">
              <a:lnSpc>
                <a:spcPct val="100000"/>
              </a:lnSpc>
              <a:spcBef>
                <a:spcPts val="0"/>
              </a:spcBef>
              <a:spcAft>
                <a:spcPts val="0"/>
              </a:spcAft>
              <a:buNone/>
            </a:pPr>
            <a:r>
              <a:rPr b="0" i="0" lang="en-US" sz="1399" u="none" cap="none" strike="noStrike">
                <a:solidFill>
                  <a:srgbClr val="000000"/>
                </a:solidFill>
                <a:latin typeface="Arial"/>
                <a:ea typeface="Arial"/>
                <a:cs typeface="Arial"/>
                <a:sym typeface="Arial"/>
              </a:rPr>
              <a:t>    </a:t>
            </a:r>
            <a:endParaRPr b="0" i="0" sz="1399"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18"/>
          <p:cNvSpPr/>
          <p:nvPr/>
        </p:nvSpPr>
        <p:spPr>
          <a:xfrm>
            <a:off x="466020" y="2007109"/>
            <a:ext cx="8946115" cy="4171556"/>
          </a:xfrm>
          <a:prstGeom prst="roundRect">
            <a:avLst>
              <a:gd fmla="val 8741" name="adj"/>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284" name="Google Shape;284;p18"/>
          <p:cNvSpPr txBox="1"/>
          <p:nvPr/>
        </p:nvSpPr>
        <p:spPr>
          <a:xfrm>
            <a:off x="774242" y="2182951"/>
            <a:ext cx="8475235" cy="3901326"/>
          </a:xfrm>
          <a:prstGeom prst="rect">
            <a:avLst/>
          </a:prstGeom>
          <a:noFill/>
          <a:ln>
            <a:noFill/>
          </a:ln>
        </p:spPr>
        <p:txBody>
          <a:bodyPr anchorCtr="0" anchor="ctr" bIns="91425" lIns="91425" spcFirstLastPara="1" rIns="91425" wrap="square" tIns="91425">
            <a:noAutofit/>
          </a:bodyPr>
          <a:lstStyle/>
          <a:p>
            <a:pPr indent="0" lvl="0" marL="0" marR="0" rtl="0" algn="l">
              <a:lnSpc>
                <a:spcPct val="110000"/>
              </a:lnSpc>
              <a:spcBef>
                <a:spcPts val="0"/>
              </a:spcBef>
              <a:spcAft>
                <a:spcPts val="0"/>
              </a:spcAft>
              <a:buNone/>
            </a:pPr>
            <a:r>
              <a:rPr b="1" i="0" lang="en-US" sz="1500" u="none" cap="none" strike="noStrike">
                <a:solidFill>
                  <a:srgbClr val="000000"/>
                </a:solidFill>
                <a:latin typeface="Calibri"/>
                <a:ea typeface="Calibri"/>
                <a:cs typeface="Calibri"/>
                <a:sym typeface="Calibri"/>
              </a:rPr>
              <a:t>Preparación, confección, tramitación de Declaración de Ingreso de Mercancías (DIN) al país, tales como:</a:t>
            </a:r>
            <a:endParaRPr/>
          </a:p>
          <a:p>
            <a:pPr indent="-285750" lvl="0" marL="285750" marR="0" rtl="0" algn="l">
              <a:lnSpc>
                <a:spcPct val="110000"/>
              </a:lnSpc>
              <a:spcBef>
                <a:spcPts val="0"/>
              </a:spcBef>
              <a:spcAft>
                <a:spcPts val="0"/>
              </a:spcAft>
              <a:buClr>
                <a:srgbClr val="000000"/>
              </a:buClr>
              <a:buSzPts val="1500"/>
              <a:buFont typeface="Arial"/>
              <a:buChar char="•"/>
            </a:pPr>
            <a:r>
              <a:rPr b="0" i="0" lang="en-US" sz="1500" u="none" cap="none" strike="noStrike">
                <a:solidFill>
                  <a:srgbClr val="000000"/>
                </a:solidFill>
                <a:latin typeface="Calibri"/>
                <a:ea typeface="Calibri"/>
                <a:cs typeface="Calibri"/>
                <a:sym typeface="Calibri"/>
              </a:rPr>
              <a:t>Importación.</a:t>
            </a:r>
            <a:endParaRPr/>
          </a:p>
          <a:p>
            <a:pPr indent="-285750" lvl="0" marL="285750" marR="0" rtl="0" algn="l">
              <a:lnSpc>
                <a:spcPct val="110000"/>
              </a:lnSpc>
              <a:spcBef>
                <a:spcPts val="0"/>
              </a:spcBef>
              <a:spcAft>
                <a:spcPts val="0"/>
              </a:spcAft>
              <a:buClr>
                <a:srgbClr val="000000"/>
              </a:buClr>
              <a:buSzPts val="1500"/>
              <a:buFont typeface="Arial"/>
              <a:buChar char="•"/>
            </a:pPr>
            <a:r>
              <a:rPr b="0" i="0" lang="en-US" sz="1500" u="none" cap="none" strike="noStrike">
                <a:solidFill>
                  <a:srgbClr val="000000"/>
                </a:solidFill>
                <a:latin typeface="Calibri"/>
                <a:ea typeface="Calibri"/>
                <a:cs typeface="Calibri"/>
                <a:sym typeface="Calibri"/>
              </a:rPr>
              <a:t>Almacén Particular.</a:t>
            </a:r>
            <a:endParaRPr/>
          </a:p>
          <a:p>
            <a:pPr indent="-285750" lvl="0" marL="285750" marR="0" rtl="0" algn="l">
              <a:lnSpc>
                <a:spcPct val="110000"/>
              </a:lnSpc>
              <a:spcBef>
                <a:spcPts val="0"/>
              </a:spcBef>
              <a:spcAft>
                <a:spcPts val="0"/>
              </a:spcAft>
              <a:buClr>
                <a:srgbClr val="000000"/>
              </a:buClr>
              <a:buSzPts val="1500"/>
              <a:buFont typeface="Arial"/>
              <a:buChar char="•"/>
            </a:pPr>
            <a:r>
              <a:rPr b="0" i="0" lang="en-US" sz="1500" u="none" cap="none" strike="noStrike">
                <a:solidFill>
                  <a:srgbClr val="000000"/>
                </a:solidFill>
                <a:latin typeface="Calibri"/>
                <a:ea typeface="Calibri"/>
                <a:cs typeface="Calibri"/>
                <a:sym typeface="Calibri"/>
              </a:rPr>
              <a:t>Admisión Temporal.</a:t>
            </a:r>
            <a:endParaRPr/>
          </a:p>
          <a:p>
            <a:pPr indent="-285750" lvl="0" marL="285750" marR="0" rtl="0" algn="l">
              <a:lnSpc>
                <a:spcPct val="110000"/>
              </a:lnSpc>
              <a:spcBef>
                <a:spcPts val="0"/>
              </a:spcBef>
              <a:spcAft>
                <a:spcPts val="0"/>
              </a:spcAft>
              <a:buClr>
                <a:srgbClr val="000000"/>
              </a:buClr>
              <a:buSzPts val="1500"/>
              <a:buFont typeface="Arial"/>
              <a:buChar char="•"/>
            </a:pPr>
            <a:r>
              <a:rPr b="0" i="0" lang="en-US" sz="1500" u="none" cap="none" strike="noStrike">
                <a:solidFill>
                  <a:srgbClr val="000000"/>
                </a:solidFill>
                <a:latin typeface="Calibri"/>
                <a:ea typeface="Calibri"/>
                <a:cs typeface="Calibri"/>
                <a:sym typeface="Calibri"/>
              </a:rPr>
              <a:t>Transitarias (redestinación, transbordo, transito).</a:t>
            </a:r>
            <a:endParaRPr/>
          </a:p>
          <a:p>
            <a:pPr indent="-285750" lvl="0" marL="285750" marR="0" rtl="0" algn="l">
              <a:lnSpc>
                <a:spcPct val="110000"/>
              </a:lnSpc>
              <a:spcBef>
                <a:spcPts val="0"/>
              </a:spcBef>
              <a:spcAft>
                <a:spcPts val="0"/>
              </a:spcAft>
              <a:buClr>
                <a:srgbClr val="000000"/>
              </a:buClr>
              <a:buSzPts val="1500"/>
              <a:buFont typeface="Arial"/>
              <a:buChar char="•"/>
            </a:pPr>
            <a:r>
              <a:rPr b="0" i="0" lang="en-US" sz="1500" u="none" cap="none" strike="noStrike">
                <a:solidFill>
                  <a:srgbClr val="000000"/>
                </a:solidFill>
                <a:latin typeface="Calibri"/>
                <a:ea typeface="Calibri"/>
                <a:cs typeface="Calibri"/>
                <a:sym typeface="Calibri"/>
              </a:rPr>
              <a:t>Asesoría y tramitación cuaderno ATA.</a:t>
            </a:r>
            <a:endParaRPr/>
          </a:p>
          <a:p>
            <a:pPr indent="-285750" lvl="0" marL="285750" marR="0" rtl="0" algn="l">
              <a:lnSpc>
                <a:spcPct val="110000"/>
              </a:lnSpc>
              <a:spcBef>
                <a:spcPts val="0"/>
              </a:spcBef>
              <a:spcAft>
                <a:spcPts val="0"/>
              </a:spcAft>
              <a:buClr>
                <a:srgbClr val="000000"/>
              </a:buClr>
              <a:buSzPts val="1500"/>
              <a:buFont typeface="Arial"/>
              <a:buChar char="•"/>
            </a:pPr>
            <a:r>
              <a:rPr b="0" i="0" lang="en-US" sz="1500" u="none" cap="none" strike="noStrike">
                <a:solidFill>
                  <a:srgbClr val="000000"/>
                </a:solidFill>
                <a:latin typeface="Calibri"/>
                <a:ea typeface="Calibri"/>
                <a:cs typeface="Calibri"/>
                <a:sym typeface="Calibri"/>
              </a:rPr>
              <a:t>Reingreso de Mercancía Nacional o Nacionalizada.</a:t>
            </a:r>
            <a:endParaRPr/>
          </a:p>
          <a:p>
            <a:pPr indent="-285750" lvl="0" marL="285750" marR="0" rtl="0" algn="l">
              <a:lnSpc>
                <a:spcPct val="110000"/>
              </a:lnSpc>
              <a:spcBef>
                <a:spcPts val="0"/>
              </a:spcBef>
              <a:spcAft>
                <a:spcPts val="0"/>
              </a:spcAft>
              <a:buClr>
                <a:srgbClr val="000000"/>
              </a:buClr>
              <a:buSzPts val="1500"/>
              <a:buFont typeface="Arial"/>
              <a:buChar char="•"/>
            </a:pPr>
            <a:r>
              <a:rPr b="0" i="0" lang="en-US" sz="1500" u="none" cap="none" strike="noStrike">
                <a:solidFill>
                  <a:srgbClr val="000000"/>
                </a:solidFill>
                <a:latin typeface="Calibri"/>
                <a:ea typeface="Calibri"/>
                <a:cs typeface="Calibri"/>
                <a:sym typeface="Calibri"/>
              </a:rPr>
              <a:t>Admisión temporal perfeccionamiento Activo.</a:t>
            </a:r>
            <a:endParaRPr/>
          </a:p>
          <a:p>
            <a:pPr indent="-285750" lvl="0" marL="285750" marR="0" rtl="0" algn="l">
              <a:lnSpc>
                <a:spcPct val="110000"/>
              </a:lnSpc>
              <a:spcBef>
                <a:spcPts val="0"/>
              </a:spcBef>
              <a:spcAft>
                <a:spcPts val="0"/>
              </a:spcAft>
              <a:buClr>
                <a:srgbClr val="000000"/>
              </a:buClr>
              <a:buSzPts val="1500"/>
              <a:buFont typeface="Arial"/>
              <a:buChar char="•"/>
            </a:pPr>
            <a:r>
              <a:rPr b="0" i="0" lang="en-US" sz="1500" u="none" cap="none" strike="noStrike">
                <a:solidFill>
                  <a:srgbClr val="000000"/>
                </a:solidFill>
                <a:latin typeface="Calibri"/>
                <a:ea typeface="Calibri"/>
                <a:cs typeface="Calibri"/>
                <a:sym typeface="Calibri"/>
              </a:rPr>
              <a:t>Solicitud obtención de Regla del procedimiento de aforo inciso 2do. y 3ero.</a:t>
            </a:r>
            <a:endParaRPr/>
          </a:p>
          <a:p>
            <a:pPr indent="-285750" lvl="0" marL="285750" marR="0" rtl="0" algn="l">
              <a:lnSpc>
                <a:spcPct val="110000"/>
              </a:lnSpc>
              <a:spcBef>
                <a:spcPts val="0"/>
              </a:spcBef>
              <a:spcAft>
                <a:spcPts val="0"/>
              </a:spcAft>
              <a:buClr>
                <a:srgbClr val="000000"/>
              </a:buClr>
              <a:buSzPts val="1500"/>
              <a:buFont typeface="Arial"/>
              <a:buChar char="•"/>
            </a:pPr>
            <a:r>
              <a:rPr b="0" i="0" lang="en-US" sz="1500" u="none" cap="none" strike="noStrike">
                <a:solidFill>
                  <a:srgbClr val="000000"/>
                </a:solidFill>
                <a:latin typeface="Calibri"/>
                <a:ea typeface="Calibri"/>
                <a:cs typeface="Calibri"/>
                <a:sym typeface="Calibri"/>
              </a:rPr>
              <a:t>Reconocimiento de los bultos para verificar: estado de las mercancías, apoyo a la clasificación,   detectar mermas, realizar divisiones de bultos y toda operación que signifique la correcta aplicación.   de los tributos aduaneros y clasificación de las mercancías.</a:t>
            </a:r>
            <a:endParaRPr/>
          </a:p>
        </p:txBody>
      </p:sp>
      <p:sp>
        <p:nvSpPr>
          <p:cNvPr id="285" name="Google Shape;285;p18"/>
          <p:cNvSpPr txBox="1"/>
          <p:nvPr/>
        </p:nvSpPr>
        <p:spPr>
          <a:xfrm>
            <a:off x="451954" y="1377835"/>
            <a:ext cx="8946115" cy="319343"/>
          </a:xfrm>
          <a:prstGeom prst="rect">
            <a:avLst/>
          </a:prstGeom>
          <a:noFill/>
          <a:ln>
            <a:noFill/>
          </a:ln>
        </p:spPr>
        <p:txBody>
          <a:bodyPr anchorCtr="0" anchor="ctr" bIns="91375" lIns="91375" spcFirstLastPara="1" rIns="91375" wrap="square" tIns="91375">
            <a:noAutofit/>
          </a:bodyPr>
          <a:lstStyle/>
          <a:p>
            <a:pPr indent="0" lvl="0" marL="0" marR="0" rtl="0" algn="l">
              <a:lnSpc>
                <a:spcPct val="80000"/>
              </a:lnSpc>
              <a:spcBef>
                <a:spcPts val="0"/>
              </a:spcBef>
              <a:spcAft>
                <a:spcPts val="0"/>
              </a:spcAft>
              <a:buNone/>
            </a:pPr>
            <a:r>
              <a:rPr b="1" i="0" lang="en-US" sz="2799" u="none" cap="none" strike="noStrike">
                <a:solidFill>
                  <a:srgbClr val="ED6B00"/>
                </a:solidFill>
                <a:latin typeface="Calibri"/>
                <a:ea typeface="Calibri"/>
                <a:cs typeface="Calibri"/>
                <a:sym typeface="Calibri"/>
              </a:rPr>
              <a:t>DOCUMENTOS ADUANEROS </a:t>
            </a:r>
            <a:r>
              <a:rPr b="0" i="0" lang="en-US" sz="2799" u="none" cap="none" strike="noStrike">
                <a:solidFill>
                  <a:srgbClr val="C00000"/>
                </a:solidFill>
                <a:latin typeface="Calibri"/>
                <a:ea typeface="Calibri"/>
                <a:cs typeface="Calibri"/>
                <a:sym typeface="Calibri"/>
              </a:rPr>
              <a:t>DE INGRESO DE MERCANCÍAS</a:t>
            </a:r>
            <a:endParaRPr b="0" i="0" sz="3098" u="none" cap="none" strike="noStrike">
              <a:solidFill>
                <a:srgbClr val="C0000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19"/>
          <p:cNvSpPr txBox="1"/>
          <p:nvPr/>
        </p:nvSpPr>
        <p:spPr>
          <a:xfrm>
            <a:off x="451954" y="1377835"/>
            <a:ext cx="8946115" cy="319343"/>
          </a:xfrm>
          <a:prstGeom prst="rect">
            <a:avLst/>
          </a:prstGeom>
          <a:noFill/>
          <a:ln>
            <a:noFill/>
          </a:ln>
        </p:spPr>
        <p:txBody>
          <a:bodyPr anchorCtr="0" anchor="ctr" bIns="91375" lIns="91375" spcFirstLastPara="1" rIns="91375" wrap="square" tIns="91375">
            <a:noAutofit/>
          </a:bodyPr>
          <a:lstStyle/>
          <a:p>
            <a:pPr indent="0" lvl="0" marL="0" marR="0" rtl="0" algn="l">
              <a:lnSpc>
                <a:spcPct val="80000"/>
              </a:lnSpc>
              <a:spcBef>
                <a:spcPts val="0"/>
              </a:spcBef>
              <a:spcAft>
                <a:spcPts val="0"/>
              </a:spcAft>
              <a:buNone/>
            </a:pPr>
            <a:r>
              <a:rPr b="1" i="0" lang="en-US" sz="2799" u="none" cap="none" strike="noStrike">
                <a:solidFill>
                  <a:srgbClr val="ED6B00"/>
                </a:solidFill>
                <a:latin typeface="Calibri"/>
                <a:ea typeface="Calibri"/>
                <a:cs typeface="Calibri"/>
                <a:sym typeface="Calibri"/>
              </a:rPr>
              <a:t>FACTURA DE AGENTE </a:t>
            </a:r>
            <a:r>
              <a:rPr b="0" i="0" lang="en-US" sz="2799" u="none" cap="none" strike="noStrike">
                <a:solidFill>
                  <a:srgbClr val="C00000"/>
                </a:solidFill>
                <a:latin typeface="Calibri"/>
                <a:ea typeface="Calibri"/>
                <a:cs typeface="Calibri"/>
                <a:sym typeface="Calibri"/>
              </a:rPr>
              <a:t>DE ADUANA</a:t>
            </a:r>
            <a:endParaRPr b="0" i="0" sz="3098" u="none" cap="none" strike="noStrike">
              <a:solidFill>
                <a:srgbClr val="C00000"/>
              </a:solidFill>
              <a:latin typeface="Calibri"/>
              <a:ea typeface="Calibri"/>
              <a:cs typeface="Calibri"/>
              <a:sym typeface="Calibri"/>
            </a:endParaRPr>
          </a:p>
        </p:txBody>
      </p:sp>
      <p:sp>
        <p:nvSpPr>
          <p:cNvPr id="291" name="Google Shape;291;p19"/>
          <p:cNvSpPr/>
          <p:nvPr/>
        </p:nvSpPr>
        <p:spPr>
          <a:xfrm>
            <a:off x="466023" y="2007108"/>
            <a:ext cx="8642808" cy="3010369"/>
          </a:xfrm>
          <a:prstGeom prst="roundRect">
            <a:avLst>
              <a:gd fmla="val 12084" name="adj"/>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292" name="Google Shape;292;p19"/>
          <p:cNvSpPr txBox="1"/>
          <p:nvPr/>
        </p:nvSpPr>
        <p:spPr>
          <a:xfrm>
            <a:off x="774242" y="2100891"/>
            <a:ext cx="8193911" cy="2435940"/>
          </a:xfrm>
          <a:prstGeom prst="rect">
            <a:avLst/>
          </a:prstGeom>
          <a:noFill/>
          <a:ln>
            <a:noFill/>
          </a:ln>
        </p:spPr>
        <p:txBody>
          <a:bodyPr anchorCtr="0" anchor="ctr" bIns="91425" lIns="91425" spcFirstLastPara="1" rIns="91425" wrap="square" tIns="91425">
            <a:noAutofit/>
          </a:bodyPr>
          <a:lstStyle/>
          <a:p>
            <a:pPr indent="0" lvl="0" marL="0" marR="0" rtl="0" algn="l">
              <a:lnSpc>
                <a:spcPct val="110000"/>
              </a:lnSpc>
              <a:spcBef>
                <a:spcPts val="0"/>
              </a:spcBef>
              <a:spcAft>
                <a:spcPts val="0"/>
              </a:spcAft>
              <a:buNone/>
            </a:pPr>
            <a:r>
              <a:t/>
            </a:r>
            <a:endParaRPr b="0" i="0" sz="1500" u="none" cap="none" strike="noStrike">
              <a:solidFill>
                <a:srgbClr val="000000"/>
              </a:solidFill>
              <a:latin typeface="Calibri"/>
              <a:ea typeface="Calibri"/>
              <a:cs typeface="Calibri"/>
              <a:sym typeface="Calibri"/>
            </a:endParaRPr>
          </a:p>
          <a:p>
            <a:pPr indent="0" lvl="0" marL="0" marR="0" rtl="0" algn="l">
              <a:lnSpc>
                <a:spcPct val="110000"/>
              </a:lnSpc>
              <a:spcBef>
                <a:spcPts val="0"/>
              </a:spcBef>
              <a:spcAft>
                <a:spcPts val="0"/>
              </a:spcAft>
              <a:buNone/>
            </a:pPr>
            <a:r>
              <a:rPr b="0" i="0" lang="en-US" sz="1500" u="none" cap="none" strike="noStrike">
                <a:solidFill>
                  <a:srgbClr val="000000"/>
                </a:solidFill>
                <a:latin typeface="Calibri"/>
                <a:ea typeface="Calibri"/>
                <a:cs typeface="Calibri"/>
                <a:sym typeface="Calibri"/>
              </a:rPr>
              <a:t>La factura aduanera es el documento que emite el exportador en una operación de comercio internacional cuando lo exigen las aduanas de algunos países como EE.UU, Sudáfrica, etc., normalmente a efectos informativos y de control estadístico de las operaciones de comercio exterior. </a:t>
            </a:r>
            <a:endParaRPr/>
          </a:p>
          <a:p>
            <a:pPr indent="0" lvl="0" marL="0" marR="0" rtl="0" algn="l">
              <a:lnSpc>
                <a:spcPct val="110000"/>
              </a:lnSpc>
              <a:spcBef>
                <a:spcPts val="0"/>
              </a:spcBef>
              <a:spcAft>
                <a:spcPts val="0"/>
              </a:spcAft>
              <a:buNone/>
            </a:pPr>
            <a:r>
              <a:t/>
            </a:r>
            <a:endParaRPr b="0" i="0" sz="1500" u="none" cap="none" strike="noStrike">
              <a:solidFill>
                <a:srgbClr val="000000"/>
              </a:solidFill>
              <a:latin typeface="Calibri"/>
              <a:ea typeface="Calibri"/>
              <a:cs typeface="Calibri"/>
              <a:sym typeface="Calibri"/>
            </a:endParaRPr>
          </a:p>
          <a:p>
            <a:pPr indent="0" lvl="0" marL="0" marR="0" rtl="0" algn="l">
              <a:lnSpc>
                <a:spcPct val="110000"/>
              </a:lnSpc>
              <a:spcBef>
                <a:spcPts val="0"/>
              </a:spcBef>
              <a:spcAft>
                <a:spcPts val="0"/>
              </a:spcAft>
              <a:buNone/>
            </a:pPr>
            <a:r>
              <a:rPr b="0" i="0" lang="en-US" sz="1500" u="none" cap="none" strike="noStrike">
                <a:solidFill>
                  <a:srgbClr val="000000"/>
                </a:solidFill>
                <a:latin typeface="Calibri"/>
                <a:ea typeface="Calibri"/>
                <a:cs typeface="Calibri"/>
                <a:sym typeface="Calibri"/>
              </a:rPr>
              <a:t>En ocasiones puede llegar a sustituir a la factura comercial y a la factura consular.</a:t>
            </a:r>
            <a:endParaRPr/>
          </a:p>
          <a:p>
            <a:pPr indent="0" lvl="0" marL="0" marR="0" rtl="0" algn="l">
              <a:lnSpc>
                <a:spcPct val="110000"/>
              </a:lnSpc>
              <a:spcBef>
                <a:spcPts val="0"/>
              </a:spcBef>
              <a:spcAft>
                <a:spcPts val="0"/>
              </a:spcAft>
              <a:buNone/>
            </a:pPr>
            <a:r>
              <a:t/>
            </a:r>
            <a:endParaRPr b="0" i="0" sz="1500" u="none" cap="none" strike="noStrike">
              <a:solidFill>
                <a:srgbClr val="000000"/>
              </a:solidFill>
              <a:latin typeface="Calibri"/>
              <a:ea typeface="Calibri"/>
              <a:cs typeface="Calibri"/>
              <a:sym typeface="Calibri"/>
            </a:endParaRPr>
          </a:p>
          <a:p>
            <a:pPr indent="0" lvl="0" marL="0" marR="0" rtl="0" algn="l">
              <a:lnSpc>
                <a:spcPct val="110000"/>
              </a:lnSpc>
              <a:spcBef>
                <a:spcPts val="0"/>
              </a:spcBef>
              <a:spcAft>
                <a:spcPts val="0"/>
              </a:spcAft>
              <a:buNone/>
            </a:pPr>
            <a:r>
              <a:rPr b="0" i="0" lang="en-US" sz="1500" u="none" cap="none" strike="noStrike">
                <a:solidFill>
                  <a:srgbClr val="000000"/>
                </a:solidFill>
                <a:latin typeface="Calibri"/>
                <a:ea typeface="Calibri"/>
                <a:cs typeface="Calibri"/>
                <a:sym typeface="Calibri"/>
              </a:rPr>
              <a:t>Mediante un original de la factura aduanera, el </a:t>
            </a:r>
            <a:endParaRPr/>
          </a:p>
          <a:p>
            <a:pPr indent="0" lvl="0" marL="0" marR="0" rtl="0" algn="l">
              <a:lnSpc>
                <a:spcPct val="110000"/>
              </a:lnSpc>
              <a:spcBef>
                <a:spcPts val="0"/>
              </a:spcBef>
              <a:spcAft>
                <a:spcPts val="0"/>
              </a:spcAft>
              <a:buNone/>
            </a:pPr>
            <a:r>
              <a:rPr b="0" i="0" lang="en-US" sz="1500" u="none" cap="none" strike="noStrike">
                <a:solidFill>
                  <a:srgbClr val="000000"/>
                </a:solidFill>
                <a:latin typeface="Calibri"/>
                <a:ea typeface="Calibri"/>
                <a:cs typeface="Calibri"/>
                <a:sym typeface="Calibri"/>
              </a:rPr>
              <a:t>importador declara ante la autoridad fiscal de su país,</a:t>
            </a:r>
            <a:endParaRPr/>
          </a:p>
          <a:p>
            <a:pPr indent="0" lvl="0" marL="0" marR="0" rtl="0" algn="l">
              <a:lnSpc>
                <a:spcPct val="110000"/>
              </a:lnSpc>
              <a:spcBef>
                <a:spcPts val="0"/>
              </a:spcBef>
              <a:spcAft>
                <a:spcPts val="0"/>
              </a:spcAft>
              <a:buNone/>
            </a:pPr>
            <a:r>
              <a:rPr b="0" i="0" lang="en-US" sz="1500" u="none" cap="none" strike="noStrike">
                <a:solidFill>
                  <a:srgbClr val="000000"/>
                </a:solidFill>
                <a:latin typeface="Calibri"/>
                <a:ea typeface="Calibri"/>
                <a:cs typeface="Calibri"/>
                <a:sym typeface="Calibri"/>
              </a:rPr>
              <a:t>el importe que debe abonar, a quién lo abona y qué</a:t>
            </a:r>
            <a:endParaRPr/>
          </a:p>
          <a:p>
            <a:pPr indent="0" lvl="0" marL="0" marR="0" rtl="0" algn="l">
              <a:lnSpc>
                <a:spcPct val="110000"/>
              </a:lnSpc>
              <a:spcBef>
                <a:spcPts val="0"/>
              </a:spcBef>
              <a:spcAft>
                <a:spcPts val="0"/>
              </a:spcAft>
              <a:buNone/>
            </a:pPr>
            <a:r>
              <a:rPr b="0" i="0" lang="en-US" sz="1500" u="none" cap="none" strike="noStrike">
                <a:solidFill>
                  <a:srgbClr val="000000"/>
                </a:solidFill>
                <a:latin typeface="Calibri"/>
                <a:ea typeface="Calibri"/>
                <a:cs typeface="Calibri"/>
                <a:sym typeface="Calibri"/>
              </a:rPr>
              <a:t>forma de pago ha concertado. </a:t>
            </a:r>
            <a:endParaRPr/>
          </a:p>
        </p:txBody>
      </p:sp>
      <p:pic>
        <p:nvPicPr>
          <p:cNvPr id="293" name="Google Shape;293;p19"/>
          <p:cNvPicPr preferRelativeResize="0"/>
          <p:nvPr/>
        </p:nvPicPr>
        <p:blipFill rotWithShape="1">
          <a:blip r:embed="rId3">
            <a:alphaModFix/>
          </a:blip>
          <a:srcRect b="0" l="0" r="0" t="0"/>
          <a:stretch/>
        </p:blipFill>
        <p:spPr>
          <a:xfrm>
            <a:off x="5330517" y="3512292"/>
            <a:ext cx="4188622" cy="3875454"/>
          </a:xfrm>
          <a:prstGeom prst="rect">
            <a:avLst/>
          </a:prstGeom>
          <a:noFill/>
          <a:ln>
            <a:noFill/>
          </a:ln>
        </p:spPr>
      </p:pic>
      <p:sp>
        <p:nvSpPr>
          <p:cNvPr id="294" name="Google Shape;294;p19"/>
          <p:cNvSpPr/>
          <p:nvPr/>
        </p:nvSpPr>
        <p:spPr>
          <a:xfrm rot="5400000">
            <a:off x="5673995" y="3586011"/>
            <a:ext cx="3574256" cy="3693996"/>
          </a:xfrm>
          <a:prstGeom prst="roundRect">
            <a:avLst>
              <a:gd fmla="val 6144" name="adj"/>
            </a:avLst>
          </a:prstGeom>
          <a:noFill/>
          <a:ln cap="flat" cmpd="sng" w="120650">
            <a:solidFill>
              <a:srgbClr val="F2F2F2"/>
            </a:solidFill>
            <a:prstDash val="solid"/>
            <a:round/>
            <a:headEnd len="sm" w="sm" type="none"/>
            <a:tailEnd len="sm" w="sm" type="none"/>
          </a:ln>
        </p:spPr>
        <p:txBody>
          <a:bodyPr anchorCtr="0" anchor="ctr" bIns="91375" lIns="91375" spcFirstLastPara="1" rIns="91375" wrap="square" tIns="91375">
            <a:noAutofit/>
          </a:bodyPr>
          <a:lstStyle/>
          <a:p>
            <a:pPr indent="0" lvl="0" marL="0" marR="0" rtl="0" algn="l">
              <a:lnSpc>
                <a:spcPct val="100000"/>
              </a:lnSpc>
              <a:spcBef>
                <a:spcPts val="0"/>
              </a:spcBef>
              <a:spcAft>
                <a:spcPts val="0"/>
              </a:spcAft>
              <a:buNone/>
            </a:pPr>
            <a:r>
              <a:rPr b="0" i="0" lang="en-US" sz="1399" u="none" cap="none" strike="noStrike">
                <a:solidFill>
                  <a:srgbClr val="000000"/>
                </a:solidFill>
                <a:latin typeface="Arial"/>
                <a:ea typeface="Arial"/>
                <a:cs typeface="Arial"/>
                <a:sym typeface="Arial"/>
              </a:rPr>
              <a:t>    </a:t>
            </a:r>
            <a:endParaRPr b="0" i="0" sz="1399"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2"/>
          <p:cNvSpPr txBox="1"/>
          <p:nvPr/>
        </p:nvSpPr>
        <p:spPr>
          <a:xfrm>
            <a:off x="365423" y="2049137"/>
            <a:ext cx="1444329" cy="369405"/>
          </a:xfrm>
          <a:prstGeom prst="rect">
            <a:avLst/>
          </a:prstGeom>
          <a:no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1500"/>
              <a:buFont typeface="Calibri"/>
              <a:buNone/>
            </a:pPr>
            <a:r>
              <a:rPr b="1" i="0" lang="en-US" sz="1500" u="none" cap="none" strike="noStrike">
                <a:solidFill>
                  <a:srgbClr val="000000"/>
                </a:solidFill>
                <a:latin typeface="Calibri"/>
                <a:ea typeface="Calibri"/>
                <a:cs typeface="Calibri"/>
                <a:sym typeface="Calibri"/>
              </a:rPr>
              <a:t>ACTIVIDAD 4</a:t>
            </a:r>
            <a:endParaRPr b="0" i="0" sz="1400" u="none" cap="none" strike="noStrike">
              <a:solidFill>
                <a:srgbClr val="000000"/>
              </a:solidFill>
              <a:latin typeface="Arial"/>
              <a:ea typeface="Arial"/>
              <a:cs typeface="Arial"/>
              <a:sym typeface="Arial"/>
            </a:endParaRPr>
          </a:p>
        </p:txBody>
      </p:sp>
      <p:sp>
        <p:nvSpPr>
          <p:cNvPr id="90" name="Google Shape;90;p2"/>
          <p:cNvSpPr txBox="1"/>
          <p:nvPr/>
        </p:nvSpPr>
        <p:spPr>
          <a:xfrm>
            <a:off x="403522" y="2268849"/>
            <a:ext cx="8130878" cy="1248074"/>
          </a:xfrm>
          <a:prstGeom prst="rect">
            <a:avLst/>
          </a:prstGeom>
          <a:noFill/>
          <a:ln>
            <a:noFill/>
          </a:ln>
        </p:spPr>
        <p:txBody>
          <a:bodyPr anchorCtr="0" anchor="ctr" bIns="91375" lIns="91375" spcFirstLastPara="1" rIns="91375" wrap="square" tIns="91375">
            <a:noAutofit/>
          </a:bodyPr>
          <a:lstStyle/>
          <a:p>
            <a:pPr indent="0" lvl="0" marL="0" marR="0" rtl="0" algn="l">
              <a:lnSpc>
                <a:spcPct val="90000"/>
              </a:lnSpc>
              <a:spcBef>
                <a:spcPts val="0"/>
              </a:spcBef>
              <a:spcAft>
                <a:spcPts val="0"/>
              </a:spcAft>
              <a:buNone/>
            </a:pPr>
            <a:r>
              <a:rPr b="1" i="0" lang="en-US" sz="3600" u="none" cap="none" strike="noStrike">
                <a:solidFill>
                  <a:srgbClr val="ED6B00"/>
                </a:solidFill>
                <a:latin typeface="Calibri"/>
                <a:ea typeface="Calibri"/>
                <a:cs typeface="Calibri"/>
                <a:sym typeface="Calibri"/>
              </a:rPr>
              <a:t>PROCESO DE</a:t>
            </a:r>
            <a:endParaRPr/>
          </a:p>
          <a:p>
            <a:pPr indent="0" lvl="0" marL="0" marR="0" rtl="0" algn="l">
              <a:lnSpc>
                <a:spcPct val="90000"/>
              </a:lnSpc>
              <a:spcBef>
                <a:spcPts val="0"/>
              </a:spcBef>
              <a:spcAft>
                <a:spcPts val="0"/>
              </a:spcAft>
              <a:buNone/>
            </a:pPr>
            <a:r>
              <a:rPr b="1" i="0" lang="en-US" sz="3600" u="none" cap="none" strike="noStrike">
                <a:solidFill>
                  <a:srgbClr val="ED6B00"/>
                </a:solidFill>
                <a:latin typeface="Calibri"/>
                <a:ea typeface="Calibri"/>
                <a:cs typeface="Calibri"/>
                <a:sym typeface="Calibri"/>
              </a:rPr>
              <a:t>IMPORTACIÓN</a:t>
            </a:r>
            <a:endParaRPr b="0" i="0" sz="1400" u="none" cap="none" strike="noStrike">
              <a:solidFill>
                <a:srgbClr val="000000"/>
              </a:solidFill>
              <a:latin typeface="Calibri"/>
              <a:ea typeface="Calibri"/>
              <a:cs typeface="Calibri"/>
              <a:sym typeface="Calibri"/>
            </a:endParaRPr>
          </a:p>
        </p:txBody>
      </p:sp>
      <p:sp>
        <p:nvSpPr>
          <p:cNvPr id="91" name="Google Shape;91;p2"/>
          <p:cNvSpPr txBox="1"/>
          <p:nvPr/>
        </p:nvSpPr>
        <p:spPr>
          <a:xfrm>
            <a:off x="1139098" y="834800"/>
            <a:ext cx="5685772" cy="339663"/>
          </a:xfrm>
          <a:prstGeom prst="rect">
            <a:avLst/>
          </a:prstGeom>
          <a:noFill/>
          <a:ln>
            <a:noFill/>
          </a:ln>
        </p:spPr>
        <p:txBody>
          <a:bodyPr anchorCtr="0" anchor="t" bIns="91375" lIns="91375" spcFirstLastPara="1" rIns="91375" wrap="square" tIns="91375">
            <a:noAutofit/>
          </a:bodyPr>
          <a:lstStyle/>
          <a:p>
            <a:pPr indent="0" lvl="0" marL="0" marR="0" rtl="0" algn="l">
              <a:lnSpc>
                <a:spcPct val="100000"/>
              </a:lnSpc>
              <a:spcBef>
                <a:spcPts val="0"/>
              </a:spcBef>
              <a:spcAft>
                <a:spcPts val="0"/>
              </a:spcAft>
              <a:buNone/>
            </a:pPr>
            <a:r>
              <a:rPr b="1" i="0" lang="en-US" sz="1200" u="none" cap="none" strike="noStrike">
                <a:solidFill>
                  <a:srgbClr val="ED6B00"/>
                </a:solidFill>
                <a:latin typeface="Calibri"/>
                <a:ea typeface="Calibri"/>
                <a:cs typeface="Calibri"/>
                <a:sym typeface="Calibri"/>
              </a:rPr>
              <a:t>MÓDULO 2 </a:t>
            </a:r>
            <a:r>
              <a:rPr b="0" i="0" lang="en-US" sz="1200" u="none" cap="none" strike="noStrike">
                <a:solidFill>
                  <a:srgbClr val="ED6B00"/>
                </a:solidFill>
                <a:latin typeface="Calibri"/>
                <a:ea typeface="Calibri"/>
                <a:cs typeface="Calibri"/>
                <a:sym typeface="Calibri"/>
              </a:rPr>
              <a:t>| GESTIÓN COMERCIAL TRIBUTARIA</a:t>
            </a:r>
            <a:endParaRPr b="0" i="0" sz="1200" u="none" cap="none" strike="noStrike">
              <a:solidFill>
                <a:srgbClr val="000000"/>
              </a:solidFill>
              <a:latin typeface="Arial"/>
              <a:ea typeface="Arial"/>
              <a:cs typeface="Arial"/>
              <a:sym typeface="Arial"/>
            </a:endParaRPr>
          </a:p>
        </p:txBody>
      </p:sp>
      <p:pic>
        <p:nvPicPr>
          <p:cNvPr id="92" name="Google Shape;92;p2"/>
          <p:cNvPicPr preferRelativeResize="0"/>
          <p:nvPr/>
        </p:nvPicPr>
        <p:blipFill rotWithShape="1">
          <a:blip r:embed="rId3">
            <a:alphaModFix/>
          </a:blip>
          <a:srcRect b="0" l="0" r="0" t="0"/>
          <a:stretch/>
        </p:blipFill>
        <p:spPr>
          <a:xfrm>
            <a:off x="1444138" y="2115339"/>
            <a:ext cx="7222146" cy="558074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20"/>
          <p:cNvSpPr/>
          <p:nvPr/>
        </p:nvSpPr>
        <p:spPr>
          <a:xfrm>
            <a:off x="451954" y="2061408"/>
            <a:ext cx="4146172" cy="4456958"/>
          </a:xfrm>
          <a:prstGeom prst="roundRect">
            <a:avLst>
              <a:gd fmla="val 8416" name="adj"/>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300" name="Google Shape;300;p20"/>
          <p:cNvSpPr txBox="1"/>
          <p:nvPr/>
        </p:nvSpPr>
        <p:spPr>
          <a:xfrm>
            <a:off x="685447" y="2150170"/>
            <a:ext cx="3588452" cy="4210437"/>
          </a:xfrm>
          <a:prstGeom prst="rect">
            <a:avLst/>
          </a:prstGeom>
          <a:noFill/>
          <a:ln>
            <a:noFill/>
          </a:ln>
        </p:spPr>
        <p:txBody>
          <a:bodyPr anchorCtr="0" anchor="ctr" bIns="91425" lIns="91425" spcFirstLastPara="1" rIns="91425" wrap="square" tIns="91425">
            <a:noAutofit/>
          </a:bodyPr>
          <a:lstStyle/>
          <a:p>
            <a:pPr indent="-285750" lvl="0" marL="285750" marR="0" rtl="0" algn="l">
              <a:lnSpc>
                <a:spcPct val="110000"/>
              </a:lnSpc>
              <a:spcBef>
                <a:spcPts val="0"/>
              </a:spcBef>
              <a:spcAft>
                <a:spcPts val="0"/>
              </a:spcAft>
              <a:buClr>
                <a:srgbClr val="000000"/>
              </a:buClr>
              <a:buSzPts val="1500"/>
              <a:buFont typeface="Arial"/>
              <a:buChar char="•"/>
            </a:pPr>
            <a:r>
              <a:rPr b="0" i="0" lang="en-US" sz="1500" u="none" cap="none" strike="noStrike">
                <a:solidFill>
                  <a:srgbClr val="000000"/>
                </a:solidFill>
                <a:latin typeface="Calibri"/>
                <a:ea typeface="Calibri"/>
                <a:cs typeface="Calibri"/>
                <a:sym typeface="Calibri"/>
              </a:rPr>
              <a:t>En ocasiones se sustituye por una factura comercial emitida por el propio comprador y legalizada por el consulado del país del importador. </a:t>
            </a:r>
            <a:endParaRPr/>
          </a:p>
          <a:p>
            <a:pPr indent="-190500" lvl="0" marL="285750" marR="0" rtl="0" algn="l">
              <a:lnSpc>
                <a:spcPct val="110000"/>
              </a:lnSpc>
              <a:spcBef>
                <a:spcPts val="0"/>
              </a:spcBef>
              <a:spcAft>
                <a:spcPts val="0"/>
              </a:spcAft>
              <a:buClr>
                <a:srgbClr val="000000"/>
              </a:buClr>
              <a:buSzPts val="1500"/>
              <a:buFont typeface="Arial"/>
              <a:buNone/>
            </a:pPr>
            <a:r>
              <a:t/>
            </a:r>
            <a:endParaRPr b="0" i="0" sz="1500" u="none" cap="none" strike="noStrike">
              <a:solidFill>
                <a:srgbClr val="000000"/>
              </a:solidFill>
              <a:latin typeface="Calibri"/>
              <a:ea typeface="Calibri"/>
              <a:cs typeface="Calibri"/>
              <a:sym typeface="Calibri"/>
            </a:endParaRPr>
          </a:p>
          <a:p>
            <a:pPr indent="-285750" lvl="0" marL="285750" marR="0" rtl="0" algn="l">
              <a:lnSpc>
                <a:spcPct val="110000"/>
              </a:lnSpc>
              <a:spcBef>
                <a:spcPts val="0"/>
              </a:spcBef>
              <a:spcAft>
                <a:spcPts val="0"/>
              </a:spcAft>
              <a:buClr>
                <a:srgbClr val="000000"/>
              </a:buClr>
              <a:buSzPts val="1500"/>
              <a:buFont typeface="Arial"/>
              <a:buChar char="•"/>
            </a:pPr>
            <a:r>
              <a:rPr b="0" i="0" lang="en-US" sz="1500" u="none" cap="none" strike="noStrike">
                <a:solidFill>
                  <a:srgbClr val="000000"/>
                </a:solidFill>
                <a:latin typeface="Calibri"/>
                <a:ea typeface="Calibri"/>
                <a:cs typeface="Calibri"/>
                <a:sym typeface="Calibri"/>
              </a:rPr>
              <a:t>Para ello, la factura deberá pasar por la Sección de Legalizaciones del Ministerio de Asuntos Exteriores y de Cooperación y luego ser visada por la embajada o consulado del país del destinatario de la venta. </a:t>
            </a:r>
            <a:endParaRPr/>
          </a:p>
          <a:p>
            <a:pPr indent="-190500" lvl="0" marL="285750" marR="0" rtl="0" algn="l">
              <a:lnSpc>
                <a:spcPct val="110000"/>
              </a:lnSpc>
              <a:spcBef>
                <a:spcPts val="0"/>
              </a:spcBef>
              <a:spcAft>
                <a:spcPts val="0"/>
              </a:spcAft>
              <a:buClr>
                <a:srgbClr val="000000"/>
              </a:buClr>
              <a:buSzPts val="1500"/>
              <a:buFont typeface="Arial"/>
              <a:buNone/>
            </a:pPr>
            <a:r>
              <a:t/>
            </a:r>
            <a:endParaRPr b="0" i="0" sz="1500" u="none" cap="none" strike="noStrike">
              <a:solidFill>
                <a:srgbClr val="000000"/>
              </a:solidFill>
              <a:latin typeface="Calibri"/>
              <a:ea typeface="Calibri"/>
              <a:cs typeface="Calibri"/>
              <a:sym typeface="Calibri"/>
            </a:endParaRPr>
          </a:p>
          <a:p>
            <a:pPr indent="-285750" lvl="0" marL="285750" marR="0" rtl="0" algn="l">
              <a:lnSpc>
                <a:spcPct val="110000"/>
              </a:lnSpc>
              <a:spcBef>
                <a:spcPts val="0"/>
              </a:spcBef>
              <a:spcAft>
                <a:spcPts val="0"/>
              </a:spcAft>
              <a:buClr>
                <a:srgbClr val="000000"/>
              </a:buClr>
              <a:buSzPts val="1500"/>
              <a:buFont typeface="Arial"/>
              <a:buChar char="•"/>
            </a:pPr>
            <a:r>
              <a:rPr b="0" i="0" lang="en-US" sz="1500" u="none" cap="none" strike="noStrike">
                <a:solidFill>
                  <a:srgbClr val="000000"/>
                </a:solidFill>
                <a:latin typeface="Calibri"/>
                <a:ea typeface="Calibri"/>
                <a:cs typeface="Calibri"/>
                <a:sym typeface="Calibri"/>
              </a:rPr>
              <a:t>Otra opción para realizar la legalización de una factura comercial es cumplimentar un formulario.</a:t>
            </a:r>
            <a:endParaRPr/>
          </a:p>
        </p:txBody>
      </p:sp>
      <p:sp>
        <p:nvSpPr>
          <p:cNvPr id="301" name="Google Shape;301;p20"/>
          <p:cNvSpPr txBox="1"/>
          <p:nvPr/>
        </p:nvSpPr>
        <p:spPr>
          <a:xfrm>
            <a:off x="451954" y="1377835"/>
            <a:ext cx="8946115" cy="319343"/>
          </a:xfrm>
          <a:prstGeom prst="rect">
            <a:avLst/>
          </a:prstGeom>
          <a:noFill/>
          <a:ln>
            <a:noFill/>
          </a:ln>
        </p:spPr>
        <p:txBody>
          <a:bodyPr anchorCtr="0" anchor="ctr" bIns="91375" lIns="91375" spcFirstLastPara="1" rIns="91375" wrap="square" tIns="91375">
            <a:noAutofit/>
          </a:bodyPr>
          <a:lstStyle/>
          <a:p>
            <a:pPr indent="0" lvl="0" marL="0" marR="0" rtl="0" algn="l">
              <a:lnSpc>
                <a:spcPct val="80000"/>
              </a:lnSpc>
              <a:spcBef>
                <a:spcPts val="0"/>
              </a:spcBef>
              <a:spcAft>
                <a:spcPts val="0"/>
              </a:spcAft>
              <a:buNone/>
            </a:pPr>
            <a:r>
              <a:rPr b="1" i="0" lang="en-US" sz="2799" u="none" cap="none" strike="noStrike">
                <a:solidFill>
                  <a:srgbClr val="ED6B00"/>
                </a:solidFill>
                <a:latin typeface="Calibri"/>
                <a:ea typeface="Calibri"/>
                <a:cs typeface="Calibri"/>
                <a:sym typeface="Calibri"/>
              </a:rPr>
              <a:t>FACTURA DE AGENTE </a:t>
            </a:r>
            <a:r>
              <a:rPr b="0" i="0" lang="en-US" sz="2799" u="none" cap="none" strike="noStrike">
                <a:solidFill>
                  <a:srgbClr val="C00000"/>
                </a:solidFill>
                <a:latin typeface="Calibri"/>
                <a:ea typeface="Calibri"/>
                <a:cs typeface="Calibri"/>
                <a:sym typeface="Calibri"/>
              </a:rPr>
              <a:t>DE ADUANA</a:t>
            </a:r>
            <a:endParaRPr b="0" i="0" sz="3098" u="none" cap="none" strike="noStrike">
              <a:solidFill>
                <a:srgbClr val="C00000"/>
              </a:solidFill>
              <a:latin typeface="Calibri"/>
              <a:ea typeface="Calibri"/>
              <a:cs typeface="Calibri"/>
              <a:sym typeface="Calibri"/>
            </a:endParaRPr>
          </a:p>
        </p:txBody>
      </p:sp>
      <p:pic>
        <p:nvPicPr>
          <p:cNvPr id="302" name="Google Shape;302;p20"/>
          <p:cNvPicPr preferRelativeResize="0"/>
          <p:nvPr/>
        </p:nvPicPr>
        <p:blipFill rotWithShape="1">
          <a:blip r:embed="rId3">
            <a:alphaModFix/>
          </a:blip>
          <a:srcRect b="0" l="0" r="0" t="0"/>
          <a:stretch/>
        </p:blipFill>
        <p:spPr>
          <a:xfrm>
            <a:off x="5321052" y="2084854"/>
            <a:ext cx="3090672" cy="4881600"/>
          </a:xfrm>
          <a:prstGeom prst="rect">
            <a:avLst/>
          </a:prstGeom>
          <a:noFill/>
          <a:ln>
            <a:noFill/>
          </a:ln>
        </p:spPr>
      </p:pic>
      <p:sp>
        <p:nvSpPr>
          <p:cNvPr id="303" name="Google Shape;303;p20"/>
          <p:cNvSpPr/>
          <p:nvPr/>
        </p:nvSpPr>
        <p:spPr>
          <a:xfrm rot="5400000">
            <a:off x="4413064" y="2981118"/>
            <a:ext cx="4885961" cy="3093435"/>
          </a:xfrm>
          <a:prstGeom prst="roundRect">
            <a:avLst>
              <a:gd fmla="val 6144" name="adj"/>
            </a:avLst>
          </a:prstGeom>
          <a:noFill/>
          <a:ln cap="flat" cmpd="sng" w="120650">
            <a:solidFill>
              <a:srgbClr val="F2F2F2"/>
            </a:solidFill>
            <a:prstDash val="solid"/>
            <a:round/>
            <a:headEnd len="sm" w="sm" type="none"/>
            <a:tailEnd len="sm" w="sm" type="none"/>
          </a:ln>
        </p:spPr>
        <p:txBody>
          <a:bodyPr anchorCtr="0" anchor="ctr" bIns="91375" lIns="91375" spcFirstLastPara="1" rIns="91375" wrap="square" tIns="91375">
            <a:noAutofit/>
          </a:bodyPr>
          <a:lstStyle/>
          <a:p>
            <a:pPr indent="0" lvl="0" marL="0" marR="0" rtl="0" algn="l">
              <a:lnSpc>
                <a:spcPct val="100000"/>
              </a:lnSpc>
              <a:spcBef>
                <a:spcPts val="0"/>
              </a:spcBef>
              <a:spcAft>
                <a:spcPts val="0"/>
              </a:spcAft>
              <a:buNone/>
            </a:pPr>
            <a:r>
              <a:rPr b="0" i="0" lang="en-US" sz="1399" u="none" cap="none" strike="noStrike">
                <a:solidFill>
                  <a:srgbClr val="000000"/>
                </a:solidFill>
                <a:latin typeface="Arial"/>
                <a:ea typeface="Arial"/>
                <a:cs typeface="Arial"/>
                <a:sym typeface="Arial"/>
              </a:rPr>
              <a:t>    </a:t>
            </a:r>
            <a:endParaRPr b="0" i="0" sz="1399"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21"/>
          <p:cNvSpPr/>
          <p:nvPr/>
        </p:nvSpPr>
        <p:spPr>
          <a:xfrm>
            <a:off x="451954" y="2061408"/>
            <a:ext cx="4146172" cy="3178807"/>
          </a:xfrm>
          <a:prstGeom prst="roundRect">
            <a:avLst>
              <a:gd fmla="val 8416" name="adj"/>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309" name="Google Shape;309;p21"/>
          <p:cNvSpPr txBox="1"/>
          <p:nvPr/>
        </p:nvSpPr>
        <p:spPr>
          <a:xfrm>
            <a:off x="685447" y="2138448"/>
            <a:ext cx="3792768" cy="2984538"/>
          </a:xfrm>
          <a:prstGeom prst="rect">
            <a:avLst/>
          </a:prstGeom>
          <a:noFill/>
          <a:ln>
            <a:noFill/>
          </a:ln>
        </p:spPr>
        <p:txBody>
          <a:bodyPr anchorCtr="0" anchor="ctr" bIns="91425" lIns="91425" spcFirstLastPara="1" rIns="91425" wrap="square" tIns="91425">
            <a:noAutofit/>
          </a:bodyPr>
          <a:lstStyle/>
          <a:p>
            <a:pPr indent="0" lvl="0" marL="0" marR="0" rtl="0" algn="l">
              <a:lnSpc>
                <a:spcPct val="110000"/>
              </a:lnSpc>
              <a:spcBef>
                <a:spcPts val="0"/>
              </a:spcBef>
              <a:spcAft>
                <a:spcPts val="0"/>
              </a:spcAft>
              <a:buNone/>
            </a:pPr>
            <a:r>
              <a:rPr b="1" i="0" lang="en-US" sz="1500" u="none" cap="none" strike="noStrike">
                <a:solidFill>
                  <a:srgbClr val="000000"/>
                </a:solidFill>
                <a:latin typeface="Calibri"/>
                <a:ea typeface="Calibri"/>
                <a:cs typeface="Calibri"/>
                <a:sym typeface="Calibri"/>
              </a:rPr>
              <a:t>Facturas de Gastos anexos</a:t>
            </a:r>
            <a:endParaRPr/>
          </a:p>
          <a:p>
            <a:pPr indent="0" lvl="0" marL="0" marR="0" rtl="0" algn="l">
              <a:lnSpc>
                <a:spcPct val="110000"/>
              </a:lnSpc>
              <a:spcBef>
                <a:spcPts val="0"/>
              </a:spcBef>
              <a:spcAft>
                <a:spcPts val="0"/>
              </a:spcAft>
              <a:buNone/>
            </a:pPr>
            <a:r>
              <a:rPr b="0" i="0" lang="en-US" sz="1500" u="none" cap="none" strike="noStrike">
                <a:solidFill>
                  <a:srgbClr val="000000"/>
                </a:solidFill>
                <a:latin typeface="Calibri"/>
                <a:ea typeface="Calibri"/>
                <a:cs typeface="Calibri"/>
                <a:sym typeface="Calibri"/>
              </a:rPr>
              <a:t>Toda importación genera gastos anexos a la misma. En este ejemplo sencillo se han generado lo dos que siempre se generan, la Desconsolidación y el Almacenaje (de las mercaderías en el puerto-aeropuerto mientras se hacen los trámites). Pueden haber otros muchos gastos asociados, tales como aforo físico, revisiones del SAG, transporte nacional hasta nuestra bodega, etc.</a:t>
            </a:r>
            <a:endParaRPr/>
          </a:p>
        </p:txBody>
      </p:sp>
      <p:sp>
        <p:nvSpPr>
          <p:cNvPr id="310" name="Google Shape;310;p21"/>
          <p:cNvSpPr txBox="1"/>
          <p:nvPr/>
        </p:nvSpPr>
        <p:spPr>
          <a:xfrm>
            <a:off x="451954" y="1377835"/>
            <a:ext cx="8946115" cy="319343"/>
          </a:xfrm>
          <a:prstGeom prst="rect">
            <a:avLst/>
          </a:prstGeom>
          <a:noFill/>
          <a:ln>
            <a:noFill/>
          </a:ln>
        </p:spPr>
        <p:txBody>
          <a:bodyPr anchorCtr="0" anchor="ctr" bIns="91375" lIns="91375" spcFirstLastPara="1" rIns="91375" wrap="square" tIns="91375">
            <a:noAutofit/>
          </a:bodyPr>
          <a:lstStyle/>
          <a:p>
            <a:pPr indent="0" lvl="0" marL="0" marR="0" rtl="0" algn="l">
              <a:lnSpc>
                <a:spcPct val="80000"/>
              </a:lnSpc>
              <a:spcBef>
                <a:spcPts val="0"/>
              </a:spcBef>
              <a:spcAft>
                <a:spcPts val="0"/>
              </a:spcAft>
              <a:buNone/>
            </a:pPr>
            <a:r>
              <a:rPr b="1" i="0" lang="en-US" sz="2799" u="none" cap="none" strike="noStrike">
                <a:solidFill>
                  <a:srgbClr val="ED6B00"/>
                </a:solidFill>
                <a:latin typeface="Calibri"/>
                <a:ea typeface="Calibri"/>
                <a:cs typeface="Calibri"/>
                <a:sym typeface="Calibri"/>
              </a:rPr>
              <a:t>FACTURA DE AGENTE </a:t>
            </a:r>
            <a:r>
              <a:rPr b="0" i="0" lang="en-US" sz="2799" u="none" cap="none" strike="noStrike">
                <a:solidFill>
                  <a:srgbClr val="C00000"/>
                </a:solidFill>
                <a:latin typeface="Calibri"/>
                <a:ea typeface="Calibri"/>
                <a:cs typeface="Calibri"/>
                <a:sym typeface="Calibri"/>
              </a:rPr>
              <a:t>DE ADUANA</a:t>
            </a:r>
            <a:endParaRPr b="0" i="0" sz="3098" u="none" cap="none" strike="noStrike">
              <a:solidFill>
                <a:srgbClr val="C00000"/>
              </a:solidFill>
              <a:latin typeface="Calibri"/>
              <a:ea typeface="Calibri"/>
              <a:cs typeface="Calibri"/>
              <a:sym typeface="Calibri"/>
            </a:endParaRPr>
          </a:p>
        </p:txBody>
      </p:sp>
      <p:pic>
        <p:nvPicPr>
          <p:cNvPr id="311" name="Google Shape;311;p21"/>
          <p:cNvPicPr preferRelativeResize="0"/>
          <p:nvPr/>
        </p:nvPicPr>
        <p:blipFill rotWithShape="1">
          <a:blip r:embed="rId3">
            <a:alphaModFix/>
          </a:blip>
          <a:srcRect b="0" l="0" r="0" t="0"/>
          <a:stretch/>
        </p:blipFill>
        <p:spPr>
          <a:xfrm>
            <a:off x="6342186" y="2956303"/>
            <a:ext cx="2781652" cy="3983298"/>
          </a:xfrm>
          <a:prstGeom prst="rect">
            <a:avLst/>
          </a:prstGeom>
          <a:noFill/>
          <a:ln>
            <a:noFill/>
          </a:ln>
        </p:spPr>
      </p:pic>
      <p:sp>
        <p:nvSpPr>
          <p:cNvPr id="312" name="Google Shape;312;p21"/>
          <p:cNvSpPr/>
          <p:nvPr/>
        </p:nvSpPr>
        <p:spPr>
          <a:xfrm rot="5400000">
            <a:off x="5707068" y="3522833"/>
            <a:ext cx="4051884" cy="2781651"/>
          </a:xfrm>
          <a:prstGeom prst="roundRect">
            <a:avLst>
              <a:gd fmla="val 6144" name="adj"/>
            </a:avLst>
          </a:prstGeom>
          <a:noFill/>
          <a:ln cap="flat" cmpd="sng" w="120650">
            <a:solidFill>
              <a:srgbClr val="F2F2F2"/>
            </a:solidFill>
            <a:prstDash val="solid"/>
            <a:round/>
            <a:headEnd len="sm" w="sm" type="none"/>
            <a:tailEnd len="sm" w="sm" type="none"/>
          </a:ln>
        </p:spPr>
        <p:txBody>
          <a:bodyPr anchorCtr="0" anchor="ctr" bIns="91375" lIns="91375" spcFirstLastPara="1" rIns="91375" wrap="square" tIns="91375">
            <a:noAutofit/>
          </a:bodyPr>
          <a:lstStyle/>
          <a:p>
            <a:pPr indent="0" lvl="0" marL="0" marR="0" rtl="0" algn="l">
              <a:lnSpc>
                <a:spcPct val="100000"/>
              </a:lnSpc>
              <a:spcBef>
                <a:spcPts val="0"/>
              </a:spcBef>
              <a:spcAft>
                <a:spcPts val="0"/>
              </a:spcAft>
              <a:buNone/>
            </a:pPr>
            <a:r>
              <a:rPr b="0" i="0" lang="en-US" sz="1399" u="none" cap="none" strike="noStrike">
                <a:solidFill>
                  <a:srgbClr val="000000"/>
                </a:solidFill>
                <a:latin typeface="Arial"/>
                <a:ea typeface="Arial"/>
                <a:cs typeface="Arial"/>
                <a:sym typeface="Arial"/>
              </a:rPr>
              <a:t>    </a:t>
            </a:r>
            <a:endParaRPr b="0" i="0" sz="1399" u="none" cap="none" strike="noStrike">
              <a:solidFill>
                <a:srgbClr val="000000"/>
              </a:solidFill>
              <a:latin typeface="Arial"/>
              <a:ea typeface="Arial"/>
              <a:cs typeface="Arial"/>
              <a:sym typeface="Arial"/>
            </a:endParaRPr>
          </a:p>
        </p:txBody>
      </p:sp>
      <p:pic>
        <p:nvPicPr>
          <p:cNvPr id="313" name="Google Shape;313;p21"/>
          <p:cNvPicPr preferRelativeResize="0"/>
          <p:nvPr/>
        </p:nvPicPr>
        <p:blipFill rotWithShape="1">
          <a:blip r:embed="rId4">
            <a:alphaModFix/>
          </a:blip>
          <a:srcRect b="0" l="0" r="0" t="0"/>
          <a:stretch/>
        </p:blipFill>
        <p:spPr>
          <a:xfrm>
            <a:off x="3069739" y="4947952"/>
            <a:ext cx="2889975" cy="1952055"/>
          </a:xfrm>
          <a:prstGeom prst="rect">
            <a:avLst/>
          </a:prstGeom>
          <a:noFill/>
          <a:ln>
            <a:noFill/>
          </a:ln>
        </p:spPr>
      </p:pic>
      <p:sp>
        <p:nvSpPr>
          <p:cNvPr id="314" name="Google Shape;314;p21"/>
          <p:cNvSpPr/>
          <p:nvPr/>
        </p:nvSpPr>
        <p:spPr>
          <a:xfrm rot="5400000">
            <a:off x="3562144" y="4455549"/>
            <a:ext cx="1952053" cy="2936864"/>
          </a:xfrm>
          <a:prstGeom prst="roundRect">
            <a:avLst>
              <a:gd fmla="val 6144" name="adj"/>
            </a:avLst>
          </a:prstGeom>
          <a:noFill/>
          <a:ln cap="flat" cmpd="sng" w="120650">
            <a:solidFill>
              <a:srgbClr val="F2F2F2"/>
            </a:solidFill>
            <a:prstDash val="solid"/>
            <a:round/>
            <a:headEnd len="sm" w="sm" type="none"/>
            <a:tailEnd len="sm" w="sm" type="none"/>
          </a:ln>
        </p:spPr>
        <p:txBody>
          <a:bodyPr anchorCtr="0" anchor="ctr" bIns="91375" lIns="91375" spcFirstLastPara="1" rIns="91375" wrap="square" tIns="91375">
            <a:noAutofit/>
          </a:bodyPr>
          <a:lstStyle/>
          <a:p>
            <a:pPr indent="0" lvl="0" marL="0" marR="0" rtl="0" algn="l">
              <a:lnSpc>
                <a:spcPct val="100000"/>
              </a:lnSpc>
              <a:spcBef>
                <a:spcPts val="0"/>
              </a:spcBef>
              <a:spcAft>
                <a:spcPts val="0"/>
              </a:spcAft>
              <a:buNone/>
            </a:pPr>
            <a:r>
              <a:rPr b="0" i="0" lang="en-US" sz="1399" u="none" cap="none" strike="noStrike">
                <a:solidFill>
                  <a:srgbClr val="000000"/>
                </a:solidFill>
                <a:latin typeface="Arial"/>
                <a:ea typeface="Arial"/>
                <a:cs typeface="Arial"/>
                <a:sym typeface="Arial"/>
              </a:rPr>
              <a:t>    </a:t>
            </a:r>
            <a:endParaRPr b="0" i="0" sz="1399"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22"/>
          <p:cNvSpPr txBox="1"/>
          <p:nvPr/>
        </p:nvSpPr>
        <p:spPr>
          <a:xfrm>
            <a:off x="375791" y="1373292"/>
            <a:ext cx="8946115" cy="319343"/>
          </a:xfrm>
          <a:prstGeom prst="rect">
            <a:avLst/>
          </a:prstGeom>
          <a:noFill/>
          <a:ln>
            <a:noFill/>
          </a:ln>
        </p:spPr>
        <p:txBody>
          <a:bodyPr anchorCtr="0" anchor="ctr" bIns="91375" lIns="91375" spcFirstLastPara="1" rIns="91375" wrap="square" tIns="91375">
            <a:noAutofit/>
          </a:bodyPr>
          <a:lstStyle/>
          <a:p>
            <a:pPr indent="0" lvl="0" marL="0" marR="0" rtl="0" algn="l">
              <a:lnSpc>
                <a:spcPct val="80000"/>
              </a:lnSpc>
              <a:spcBef>
                <a:spcPts val="0"/>
              </a:spcBef>
              <a:spcAft>
                <a:spcPts val="0"/>
              </a:spcAft>
              <a:buNone/>
            </a:pPr>
            <a:r>
              <a:rPr b="1" i="0" lang="en-US" sz="2799" u="none" cap="none" strike="noStrike">
                <a:solidFill>
                  <a:srgbClr val="ED6B00"/>
                </a:solidFill>
                <a:latin typeface="Calibri"/>
                <a:ea typeface="Calibri"/>
                <a:cs typeface="Calibri"/>
                <a:sym typeface="Calibri"/>
              </a:rPr>
              <a:t>REFLEXIONEMOS</a:t>
            </a:r>
            <a:endParaRPr b="1" i="0" sz="3098" u="none" cap="none" strike="noStrike">
              <a:solidFill>
                <a:srgbClr val="ED6B00"/>
              </a:solidFill>
              <a:latin typeface="Calibri"/>
              <a:ea typeface="Calibri"/>
              <a:cs typeface="Calibri"/>
              <a:sym typeface="Calibri"/>
            </a:endParaRPr>
          </a:p>
        </p:txBody>
      </p:sp>
      <p:sp>
        <p:nvSpPr>
          <p:cNvPr id="320" name="Google Shape;320;p22"/>
          <p:cNvSpPr txBox="1"/>
          <p:nvPr/>
        </p:nvSpPr>
        <p:spPr>
          <a:xfrm>
            <a:off x="366271" y="1219767"/>
            <a:ext cx="4698097" cy="153525"/>
          </a:xfrm>
          <a:prstGeom prst="rect">
            <a:avLst/>
          </a:prstGeom>
          <a:noFill/>
          <a:ln>
            <a:noFill/>
          </a:ln>
        </p:spPr>
        <p:txBody>
          <a:bodyPr anchorCtr="0" anchor="ctr" bIns="91375" lIns="91375" spcFirstLastPara="1" rIns="91375" wrap="square" tIns="91375">
            <a:noAutofit/>
          </a:bodyPr>
          <a:lstStyle/>
          <a:p>
            <a:pPr indent="0" lvl="0" marL="0" marR="0" rtl="0" algn="l">
              <a:lnSpc>
                <a:spcPct val="100000"/>
              </a:lnSpc>
              <a:spcBef>
                <a:spcPts val="0"/>
              </a:spcBef>
              <a:spcAft>
                <a:spcPts val="0"/>
              </a:spcAft>
              <a:buNone/>
            </a:pPr>
            <a:r>
              <a:rPr b="1" i="0" lang="en-US" sz="1399" u="none" cap="none" strike="noStrike">
                <a:solidFill>
                  <a:srgbClr val="000000"/>
                </a:solidFill>
                <a:latin typeface="Calibri"/>
                <a:ea typeface="Calibri"/>
                <a:cs typeface="Calibri"/>
                <a:sym typeface="Calibri"/>
              </a:rPr>
              <a:t>REALICEMOS UNA PAUSA</a:t>
            </a:r>
            <a:endParaRPr/>
          </a:p>
          <a:p>
            <a:pPr indent="0" lvl="0" marL="0" marR="0" rtl="0" algn="l">
              <a:lnSpc>
                <a:spcPct val="100000"/>
              </a:lnSpc>
              <a:spcBef>
                <a:spcPts val="0"/>
              </a:spcBef>
              <a:spcAft>
                <a:spcPts val="0"/>
              </a:spcAft>
              <a:buNone/>
            </a:pPr>
            <a:r>
              <a:t/>
            </a:r>
            <a:endParaRPr b="1" i="0" sz="1399" u="none" cap="none" strike="noStrike">
              <a:solidFill>
                <a:srgbClr val="000000"/>
              </a:solidFill>
              <a:latin typeface="Calibri"/>
              <a:ea typeface="Calibri"/>
              <a:cs typeface="Calibri"/>
              <a:sym typeface="Calibri"/>
            </a:endParaRPr>
          </a:p>
        </p:txBody>
      </p:sp>
      <p:pic>
        <p:nvPicPr>
          <p:cNvPr id="321" name="Google Shape;321;p22"/>
          <p:cNvPicPr preferRelativeResize="0"/>
          <p:nvPr/>
        </p:nvPicPr>
        <p:blipFill rotWithShape="1">
          <a:blip r:embed="rId3">
            <a:alphaModFix/>
          </a:blip>
          <a:srcRect b="0" l="0" r="0" t="0"/>
          <a:stretch/>
        </p:blipFill>
        <p:spPr>
          <a:xfrm>
            <a:off x="5941281" y="1566616"/>
            <a:ext cx="2955944" cy="5246084"/>
          </a:xfrm>
          <a:prstGeom prst="rect">
            <a:avLst/>
          </a:prstGeom>
          <a:noFill/>
          <a:ln>
            <a:noFill/>
          </a:ln>
        </p:spPr>
      </p:pic>
      <p:sp>
        <p:nvSpPr>
          <p:cNvPr id="322" name="Google Shape;322;p22"/>
          <p:cNvSpPr/>
          <p:nvPr/>
        </p:nvSpPr>
        <p:spPr>
          <a:xfrm>
            <a:off x="371602" y="2152787"/>
            <a:ext cx="5144197" cy="2993644"/>
          </a:xfrm>
          <a:prstGeom prst="roundRect">
            <a:avLst>
              <a:gd fmla="val 9635" name="adj"/>
            </a:avLst>
          </a:prstGeom>
          <a:solidFill>
            <a:schemeClr val="lt1"/>
          </a:solidFill>
          <a:ln cap="flat" cmpd="sng" w="9525">
            <a:solidFill>
              <a:schemeClr val="dk2"/>
            </a:solidFill>
            <a:prstDash val="solid"/>
            <a:round/>
            <a:headEnd len="sm" w="sm" type="none"/>
            <a:tailEnd len="sm" w="sm" type="none"/>
          </a:ln>
        </p:spPr>
        <p:txBody>
          <a:bodyPr anchorCtr="0" anchor="ctr" bIns="91375" lIns="91375" spcFirstLastPara="1" rIns="91375" wrap="square" tIns="91375">
            <a:noAutofit/>
          </a:bodyPr>
          <a:lstStyle/>
          <a:p>
            <a:pPr indent="0" lvl="0" marL="0" marR="0" rtl="0" algn="l">
              <a:lnSpc>
                <a:spcPct val="100000"/>
              </a:lnSpc>
              <a:spcBef>
                <a:spcPts val="0"/>
              </a:spcBef>
              <a:spcAft>
                <a:spcPts val="0"/>
              </a:spcAft>
              <a:buNone/>
            </a:pPr>
            <a:r>
              <a:rPr b="0" i="0" lang="en-US" sz="1399" u="none" cap="none" strike="noStrike">
                <a:solidFill>
                  <a:srgbClr val="000000"/>
                </a:solidFill>
                <a:latin typeface="Arial"/>
                <a:ea typeface="Arial"/>
                <a:cs typeface="Arial"/>
                <a:sym typeface="Arial"/>
              </a:rPr>
              <a:t>    </a:t>
            </a:r>
            <a:endParaRPr b="0" i="0" sz="1399" u="none" cap="none" strike="noStrike">
              <a:solidFill>
                <a:srgbClr val="000000"/>
              </a:solidFill>
              <a:latin typeface="Arial"/>
              <a:ea typeface="Arial"/>
              <a:cs typeface="Arial"/>
              <a:sym typeface="Arial"/>
            </a:endParaRPr>
          </a:p>
        </p:txBody>
      </p:sp>
      <p:pic>
        <p:nvPicPr>
          <p:cNvPr id="323" name="Google Shape;323;p22"/>
          <p:cNvPicPr preferRelativeResize="0"/>
          <p:nvPr/>
        </p:nvPicPr>
        <p:blipFill rotWithShape="1">
          <a:blip r:embed="rId4">
            <a:alphaModFix/>
          </a:blip>
          <a:srcRect b="0" l="0" r="0" t="0"/>
          <a:stretch/>
        </p:blipFill>
        <p:spPr>
          <a:xfrm>
            <a:off x="5263766" y="1950059"/>
            <a:ext cx="482304" cy="482304"/>
          </a:xfrm>
          <a:prstGeom prst="rect">
            <a:avLst/>
          </a:prstGeom>
          <a:noFill/>
          <a:ln>
            <a:noFill/>
          </a:ln>
        </p:spPr>
      </p:pic>
      <p:sp>
        <p:nvSpPr>
          <p:cNvPr id="324" name="Google Shape;324;p22"/>
          <p:cNvSpPr/>
          <p:nvPr/>
        </p:nvSpPr>
        <p:spPr>
          <a:xfrm>
            <a:off x="639695" y="2472130"/>
            <a:ext cx="4530182" cy="2339936"/>
          </a:xfrm>
          <a:prstGeom prst="rect">
            <a:avLst/>
          </a:prstGeom>
          <a:noFill/>
          <a:ln>
            <a:noFill/>
          </a:ln>
        </p:spPr>
        <p:txBody>
          <a:bodyPr anchorCtr="0" anchor="b" bIns="45700" lIns="91425" spcFirstLastPara="1" rIns="91425" wrap="square" tIns="45700">
            <a:spAutoFit/>
          </a:bodyPr>
          <a:lstStyle/>
          <a:p>
            <a:pPr indent="0" lvl="0" marL="0" marR="0" rtl="0" algn="l">
              <a:lnSpc>
                <a:spcPct val="115000"/>
              </a:lnSpc>
              <a:spcBef>
                <a:spcPts val="0"/>
              </a:spcBef>
              <a:spcAft>
                <a:spcPts val="0"/>
              </a:spcAft>
              <a:buNone/>
            </a:pPr>
            <a:r>
              <a:rPr b="0" i="0" lang="en-US" sz="1599" u="none" cap="none" strike="noStrike">
                <a:solidFill>
                  <a:srgbClr val="000000"/>
                </a:solidFill>
                <a:latin typeface="Calibri"/>
                <a:ea typeface="Calibri"/>
                <a:cs typeface="Calibri"/>
                <a:sym typeface="Calibri"/>
              </a:rPr>
              <a:t>En grupos de cuatro integrantes trabaja de manera colaborativa completando el siguiente cuadro de información que indique los impuestos indirectos que se aplican sobre la misma base impositiva que es el IVA, para esto </a:t>
            </a:r>
            <a:r>
              <a:rPr lang="en-US" sz="1599">
                <a:latin typeface="Calibri"/>
                <a:ea typeface="Calibri"/>
                <a:cs typeface="Calibri"/>
                <a:sym typeface="Calibri"/>
              </a:rPr>
              <a:t>apóyese</a:t>
            </a:r>
            <a:r>
              <a:rPr b="0" i="0" lang="en-US" sz="1599" u="none" cap="none" strike="noStrike">
                <a:solidFill>
                  <a:srgbClr val="000000"/>
                </a:solidFill>
                <a:latin typeface="Calibri"/>
                <a:ea typeface="Calibri"/>
                <a:cs typeface="Calibri"/>
                <a:sym typeface="Calibri"/>
              </a:rPr>
              <a:t> de internet o en conocimientos que ustedes tengan de productos que han adquirido y busquen cuáles son los productos que se les aplica este impuesto adicional.</a:t>
            </a:r>
            <a:endParaRPr b="1" i="0" sz="1599" u="none" cap="none" strike="noStrike">
              <a:solidFill>
                <a:srgbClr val="000000"/>
              </a:solidFill>
              <a:latin typeface="Calibri"/>
              <a:ea typeface="Calibri"/>
              <a:cs typeface="Calibri"/>
              <a:sym typeface="Calibri"/>
            </a:endParaRPr>
          </a:p>
        </p:txBody>
      </p:sp>
      <p:graphicFrame>
        <p:nvGraphicFramePr>
          <p:cNvPr id="325" name="Google Shape;325;p22"/>
          <p:cNvGraphicFramePr/>
          <p:nvPr/>
        </p:nvGraphicFramePr>
        <p:xfrm>
          <a:off x="747937" y="5350226"/>
          <a:ext cx="3000000" cy="3000000"/>
        </p:xfrm>
        <a:graphic>
          <a:graphicData uri="http://schemas.openxmlformats.org/drawingml/2006/table">
            <a:tbl>
              <a:tblPr bandRow="1" firstRow="1">
                <a:noFill/>
                <a:tableStyleId>{B13CD0DA-B133-4ABC-BE80-C01985D3BDB1}</a:tableStyleId>
              </a:tblPr>
              <a:tblGrid>
                <a:gridCol w="2190275"/>
                <a:gridCol w="2190275"/>
              </a:tblGrid>
              <a:tr h="266475">
                <a:tc>
                  <a:txBody>
                    <a:bodyPr/>
                    <a:lstStyle/>
                    <a:p>
                      <a:pPr indent="0" lvl="0" marL="0" marR="0" rtl="0" algn="l">
                        <a:lnSpc>
                          <a:spcPct val="100000"/>
                        </a:lnSpc>
                        <a:spcBef>
                          <a:spcPts val="0"/>
                        </a:spcBef>
                        <a:spcAft>
                          <a:spcPts val="0"/>
                        </a:spcAft>
                        <a:buNone/>
                      </a:pPr>
                      <a:r>
                        <a:rPr lang="en-US" sz="1000" u="none" cap="none" strike="noStrike">
                          <a:latin typeface="Calibri"/>
                          <a:ea typeface="Calibri"/>
                          <a:cs typeface="Calibri"/>
                          <a:sym typeface="Calibri"/>
                        </a:rPr>
                        <a:t>Producto </a:t>
                      </a:r>
                      <a:endParaRPr/>
                    </a:p>
                  </a:txBody>
                  <a:tcPr marT="32850" marB="32850" marR="65700" marL="65700">
                    <a:solidFill>
                      <a:srgbClr val="EB6B1F"/>
                    </a:solidFill>
                  </a:tcPr>
                </a:tc>
                <a:tc>
                  <a:txBody>
                    <a:bodyPr/>
                    <a:lstStyle/>
                    <a:p>
                      <a:pPr indent="0" lvl="0" marL="0" marR="0" rtl="0" algn="l">
                        <a:lnSpc>
                          <a:spcPct val="100000"/>
                        </a:lnSpc>
                        <a:spcBef>
                          <a:spcPts val="0"/>
                        </a:spcBef>
                        <a:spcAft>
                          <a:spcPts val="0"/>
                        </a:spcAft>
                        <a:buNone/>
                      </a:pPr>
                      <a:r>
                        <a:rPr b="1" lang="en-US" sz="1000" u="none" cap="none" strike="noStrike">
                          <a:solidFill>
                            <a:schemeClr val="lt1"/>
                          </a:solidFill>
                          <a:latin typeface="Calibri"/>
                          <a:ea typeface="Calibri"/>
                          <a:cs typeface="Calibri"/>
                          <a:sym typeface="Calibri"/>
                        </a:rPr>
                        <a:t>Tasa de impuesto adicional</a:t>
                      </a:r>
                      <a:endParaRPr sz="1000" u="none" cap="none" strike="noStrike">
                        <a:latin typeface="Calibri"/>
                        <a:ea typeface="Calibri"/>
                        <a:cs typeface="Calibri"/>
                        <a:sym typeface="Calibri"/>
                      </a:endParaRPr>
                    </a:p>
                  </a:txBody>
                  <a:tcPr marT="32850" marB="32850" marR="65700" marL="65700">
                    <a:solidFill>
                      <a:srgbClr val="EB6B1F"/>
                    </a:solidFill>
                  </a:tcPr>
                </a:tc>
              </a:tr>
              <a:tr h="266475">
                <a:tc>
                  <a:txBody>
                    <a:bodyPr/>
                    <a:lstStyle/>
                    <a:p>
                      <a:pPr indent="0" lvl="0" marL="0" marR="0" rtl="0" algn="l">
                        <a:lnSpc>
                          <a:spcPct val="100000"/>
                        </a:lnSpc>
                        <a:spcBef>
                          <a:spcPts val="0"/>
                        </a:spcBef>
                        <a:spcAft>
                          <a:spcPts val="0"/>
                        </a:spcAft>
                        <a:buNone/>
                      </a:pPr>
                      <a:r>
                        <a:t/>
                      </a:r>
                      <a:endParaRPr sz="1000" u="none" cap="none" strike="noStrike"/>
                    </a:p>
                  </a:txBody>
                  <a:tcPr marT="32850" marB="32850" marR="65700" marL="65700">
                    <a:solidFill>
                      <a:srgbClr val="F6E3D2"/>
                    </a:solidFill>
                  </a:tcPr>
                </a:tc>
                <a:tc>
                  <a:txBody>
                    <a:bodyPr/>
                    <a:lstStyle/>
                    <a:p>
                      <a:pPr indent="0" lvl="0" marL="0" marR="0" rtl="0" algn="l">
                        <a:lnSpc>
                          <a:spcPct val="100000"/>
                        </a:lnSpc>
                        <a:spcBef>
                          <a:spcPts val="0"/>
                        </a:spcBef>
                        <a:spcAft>
                          <a:spcPts val="0"/>
                        </a:spcAft>
                        <a:buNone/>
                      </a:pPr>
                      <a:r>
                        <a:t/>
                      </a:r>
                      <a:endParaRPr sz="1000" u="none" cap="none" strike="noStrike"/>
                    </a:p>
                  </a:txBody>
                  <a:tcPr marT="32850" marB="32850" marR="65700" marL="65700">
                    <a:solidFill>
                      <a:srgbClr val="F6E3D2"/>
                    </a:solidFill>
                  </a:tcPr>
                </a:tc>
              </a:tr>
              <a:tr h="266475">
                <a:tc>
                  <a:txBody>
                    <a:bodyPr/>
                    <a:lstStyle/>
                    <a:p>
                      <a:pPr indent="0" lvl="0" marL="0" marR="0" rtl="0" algn="l">
                        <a:lnSpc>
                          <a:spcPct val="100000"/>
                        </a:lnSpc>
                        <a:spcBef>
                          <a:spcPts val="0"/>
                        </a:spcBef>
                        <a:spcAft>
                          <a:spcPts val="0"/>
                        </a:spcAft>
                        <a:buNone/>
                      </a:pPr>
                      <a:r>
                        <a:t/>
                      </a:r>
                      <a:endParaRPr sz="1000" u="none" cap="none" strike="noStrike"/>
                    </a:p>
                  </a:txBody>
                  <a:tcPr marT="32850" marB="32850" marR="65700" marL="65700">
                    <a:solidFill>
                      <a:srgbClr val="F6E3D2"/>
                    </a:solidFill>
                  </a:tcPr>
                </a:tc>
                <a:tc>
                  <a:txBody>
                    <a:bodyPr/>
                    <a:lstStyle/>
                    <a:p>
                      <a:pPr indent="0" lvl="0" marL="0" marR="0" rtl="0" algn="l">
                        <a:lnSpc>
                          <a:spcPct val="100000"/>
                        </a:lnSpc>
                        <a:spcBef>
                          <a:spcPts val="0"/>
                        </a:spcBef>
                        <a:spcAft>
                          <a:spcPts val="0"/>
                        </a:spcAft>
                        <a:buNone/>
                      </a:pPr>
                      <a:r>
                        <a:t/>
                      </a:r>
                      <a:endParaRPr sz="1000" u="none" cap="none" strike="noStrike"/>
                    </a:p>
                  </a:txBody>
                  <a:tcPr marT="32850" marB="32850" marR="65700" marL="65700">
                    <a:solidFill>
                      <a:srgbClr val="F6E3D2"/>
                    </a:solidFill>
                  </a:tcPr>
                </a:tc>
              </a:tr>
              <a:tr h="266475">
                <a:tc>
                  <a:txBody>
                    <a:bodyPr/>
                    <a:lstStyle/>
                    <a:p>
                      <a:pPr indent="0" lvl="0" marL="0" marR="0" rtl="0" algn="l">
                        <a:lnSpc>
                          <a:spcPct val="100000"/>
                        </a:lnSpc>
                        <a:spcBef>
                          <a:spcPts val="0"/>
                        </a:spcBef>
                        <a:spcAft>
                          <a:spcPts val="0"/>
                        </a:spcAft>
                        <a:buNone/>
                      </a:pPr>
                      <a:r>
                        <a:t/>
                      </a:r>
                      <a:endParaRPr sz="1000" u="none" cap="none" strike="noStrike"/>
                    </a:p>
                  </a:txBody>
                  <a:tcPr marT="32850" marB="32850" marR="65700" marL="65700">
                    <a:solidFill>
                      <a:srgbClr val="F6E3D2"/>
                    </a:solidFill>
                  </a:tcPr>
                </a:tc>
                <a:tc>
                  <a:txBody>
                    <a:bodyPr/>
                    <a:lstStyle/>
                    <a:p>
                      <a:pPr indent="0" lvl="0" marL="0" marR="0" rtl="0" algn="l">
                        <a:lnSpc>
                          <a:spcPct val="100000"/>
                        </a:lnSpc>
                        <a:spcBef>
                          <a:spcPts val="0"/>
                        </a:spcBef>
                        <a:spcAft>
                          <a:spcPts val="0"/>
                        </a:spcAft>
                        <a:buNone/>
                      </a:pPr>
                      <a:r>
                        <a:t/>
                      </a:r>
                      <a:endParaRPr sz="1000" u="none" cap="none" strike="noStrike"/>
                    </a:p>
                  </a:txBody>
                  <a:tcPr marT="32850" marB="32850" marR="65700" marL="65700">
                    <a:solidFill>
                      <a:srgbClr val="F6E3D2"/>
                    </a:solidFill>
                  </a:tcPr>
                </a:tc>
              </a:tr>
              <a:tr h="266475">
                <a:tc>
                  <a:txBody>
                    <a:bodyPr/>
                    <a:lstStyle/>
                    <a:p>
                      <a:pPr indent="0" lvl="0" marL="0" marR="0" rtl="0" algn="l">
                        <a:lnSpc>
                          <a:spcPct val="100000"/>
                        </a:lnSpc>
                        <a:spcBef>
                          <a:spcPts val="0"/>
                        </a:spcBef>
                        <a:spcAft>
                          <a:spcPts val="0"/>
                        </a:spcAft>
                        <a:buNone/>
                      </a:pPr>
                      <a:r>
                        <a:t/>
                      </a:r>
                      <a:endParaRPr sz="1000" u="none" cap="none" strike="noStrike"/>
                    </a:p>
                  </a:txBody>
                  <a:tcPr marT="32850" marB="32850" marR="65700" marL="65700">
                    <a:solidFill>
                      <a:srgbClr val="F6E3D2"/>
                    </a:solidFill>
                  </a:tcPr>
                </a:tc>
                <a:tc>
                  <a:txBody>
                    <a:bodyPr/>
                    <a:lstStyle/>
                    <a:p>
                      <a:pPr indent="0" lvl="0" marL="0" marR="0" rtl="0" algn="l">
                        <a:lnSpc>
                          <a:spcPct val="100000"/>
                        </a:lnSpc>
                        <a:spcBef>
                          <a:spcPts val="0"/>
                        </a:spcBef>
                        <a:spcAft>
                          <a:spcPts val="0"/>
                        </a:spcAft>
                        <a:buNone/>
                      </a:pPr>
                      <a:r>
                        <a:t/>
                      </a:r>
                      <a:endParaRPr sz="1000" u="none" cap="none" strike="noStrike"/>
                    </a:p>
                  </a:txBody>
                  <a:tcPr marT="32850" marB="32850" marR="65700" marL="65700">
                    <a:solidFill>
                      <a:srgbClr val="F6E3D2"/>
                    </a:solidFill>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23"/>
          <p:cNvSpPr/>
          <p:nvPr/>
        </p:nvSpPr>
        <p:spPr>
          <a:xfrm>
            <a:off x="2034281" y="1934308"/>
            <a:ext cx="6996241" cy="4035064"/>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375" lIns="91375" spcFirstLastPara="1" rIns="91375" wrap="square" tIns="91375">
            <a:noAutofit/>
          </a:bodyPr>
          <a:lstStyle/>
          <a:p>
            <a:pPr indent="0" lvl="0" marL="0" marR="0" rtl="0" algn="l">
              <a:lnSpc>
                <a:spcPct val="100000"/>
              </a:lnSpc>
              <a:spcBef>
                <a:spcPts val="0"/>
              </a:spcBef>
              <a:spcAft>
                <a:spcPts val="0"/>
              </a:spcAft>
              <a:buNone/>
            </a:pPr>
            <a:r>
              <a:rPr b="0" i="0" lang="en-US" sz="1399" u="none" cap="none" strike="noStrike">
                <a:solidFill>
                  <a:srgbClr val="000000"/>
                </a:solidFill>
                <a:latin typeface="Arial"/>
                <a:ea typeface="Arial"/>
                <a:cs typeface="Arial"/>
                <a:sym typeface="Arial"/>
              </a:rPr>
              <a:t>    </a:t>
            </a:r>
            <a:endParaRPr b="0" i="0" sz="1399" u="none" cap="none" strike="noStrike">
              <a:solidFill>
                <a:srgbClr val="000000"/>
              </a:solidFill>
              <a:latin typeface="Arial"/>
              <a:ea typeface="Arial"/>
              <a:cs typeface="Arial"/>
              <a:sym typeface="Arial"/>
            </a:endParaRPr>
          </a:p>
        </p:txBody>
      </p:sp>
      <p:sp>
        <p:nvSpPr>
          <p:cNvPr id="331" name="Google Shape;331;p23"/>
          <p:cNvSpPr txBox="1"/>
          <p:nvPr/>
        </p:nvSpPr>
        <p:spPr>
          <a:xfrm>
            <a:off x="375791" y="1373292"/>
            <a:ext cx="8946115" cy="319343"/>
          </a:xfrm>
          <a:prstGeom prst="rect">
            <a:avLst/>
          </a:prstGeom>
          <a:noFill/>
          <a:ln>
            <a:noFill/>
          </a:ln>
        </p:spPr>
        <p:txBody>
          <a:bodyPr anchorCtr="0" anchor="ctr" bIns="91375" lIns="91375" spcFirstLastPara="1" rIns="91375" wrap="square" tIns="91375">
            <a:noAutofit/>
          </a:bodyPr>
          <a:lstStyle/>
          <a:p>
            <a:pPr indent="0" lvl="0" marL="0" marR="0" rtl="0" algn="l">
              <a:lnSpc>
                <a:spcPct val="80000"/>
              </a:lnSpc>
              <a:spcBef>
                <a:spcPts val="0"/>
              </a:spcBef>
              <a:spcAft>
                <a:spcPts val="0"/>
              </a:spcAft>
              <a:buNone/>
            </a:pPr>
            <a:r>
              <a:rPr b="1" i="0" lang="en-US" sz="2799" u="none" cap="none" strike="noStrike">
                <a:solidFill>
                  <a:srgbClr val="ED6B00"/>
                </a:solidFill>
                <a:latin typeface="Calibri"/>
                <a:ea typeface="Calibri"/>
                <a:cs typeface="Calibri"/>
                <a:sym typeface="Calibri"/>
              </a:rPr>
              <a:t>¿CUÁNTO APRENDIMOS?</a:t>
            </a:r>
            <a:endParaRPr b="1" i="0" sz="3098" u="none" cap="none" strike="noStrike">
              <a:solidFill>
                <a:srgbClr val="ED6B00"/>
              </a:solidFill>
              <a:latin typeface="Calibri"/>
              <a:ea typeface="Calibri"/>
              <a:cs typeface="Calibri"/>
              <a:sym typeface="Calibri"/>
            </a:endParaRPr>
          </a:p>
        </p:txBody>
      </p:sp>
      <p:sp>
        <p:nvSpPr>
          <p:cNvPr id="332" name="Google Shape;332;p23"/>
          <p:cNvSpPr txBox="1"/>
          <p:nvPr/>
        </p:nvSpPr>
        <p:spPr>
          <a:xfrm>
            <a:off x="366271" y="1229594"/>
            <a:ext cx="4698097" cy="153525"/>
          </a:xfrm>
          <a:prstGeom prst="rect">
            <a:avLst/>
          </a:prstGeom>
          <a:noFill/>
          <a:ln>
            <a:noFill/>
          </a:ln>
        </p:spPr>
        <p:txBody>
          <a:bodyPr anchorCtr="0" anchor="ctr" bIns="91375" lIns="91375" spcFirstLastPara="1" rIns="91375" wrap="square" tIns="91375">
            <a:noAutofit/>
          </a:bodyPr>
          <a:lstStyle/>
          <a:p>
            <a:pPr indent="0" lvl="0" marL="0" marR="0" rtl="0" algn="l">
              <a:lnSpc>
                <a:spcPct val="100000"/>
              </a:lnSpc>
              <a:spcBef>
                <a:spcPts val="0"/>
              </a:spcBef>
              <a:spcAft>
                <a:spcPts val="0"/>
              </a:spcAft>
              <a:buNone/>
            </a:pPr>
            <a:r>
              <a:rPr b="1" i="0" lang="en-US" sz="1399" u="none" cap="none" strike="noStrike">
                <a:solidFill>
                  <a:srgbClr val="000000"/>
                </a:solidFill>
                <a:latin typeface="Calibri"/>
                <a:ea typeface="Calibri"/>
                <a:cs typeface="Calibri"/>
                <a:sym typeface="Calibri"/>
              </a:rPr>
              <a:t>REVISEMOS</a:t>
            </a:r>
            <a:endParaRPr b="0" i="0" sz="1399"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399" u="none" cap="none" strike="noStrike">
              <a:solidFill>
                <a:srgbClr val="000000"/>
              </a:solidFill>
              <a:latin typeface="Calibri"/>
              <a:ea typeface="Calibri"/>
              <a:cs typeface="Calibri"/>
              <a:sym typeface="Calibri"/>
            </a:endParaRPr>
          </a:p>
        </p:txBody>
      </p:sp>
      <p:pic>
        <p:nvPicPr>
          <p:cNvPr id="333" name="Google Shape;333;p23"/>
          <p:cNvPicPr preferRelativeResize="0"/>
          <p:nvPr/>
        </p:nvPicPr>
        <p:blipFill rotWithShape="1">
          <a:blip r:embed="rId3">
            <a:alphaModFix/>
          </a:blip>
          <a:srcRect b="0" l="0" r="0" t="0"/>
          <a:stretch/>
        </p:blipFill>
        <p:spPr>
          <a:xfrm>
            <a:off x="530682" y="2714147"/>
            <a:ext cx="2810648" cy="3181013"/>
          </a:xfrm>
          <a:prstGeom prst="rect">
            <a:avLst/>
          </a:prstGeom>
          <a:noFill/>
          <a:ln>
            <a:noFill/>
          </a:ln>
        </p:spPr>
      </p:pic>
      <p:pic>
        <p:nvPicPr>
          <p:cNvPr id="334" name="Google Shape;334;p23"/>
          <p:cNvPicPr preferRelativeResize="0"/>
          <p:nvPr/>
        </p:nvPicPr>
        <p:blipFill rotWithShape="1">
          <a:blip r:embed="rId4">
            <a:alphaModFix/>
          </a:blip>
          <a:srcRect b="0" l="0" r="0" t="0"/>
          <a:stretch/>
        </p:blipFill>
        <p:spPr>
          <a:xfrm>
            <a:off x="7224582" y="5424812"/>
            <a:ext cx="1704184" cy="1271623"/>
          </a:xfrm>
          <a:prstGeom prst="rect">
            <a:avLst/>
          </a:prstGeom>
          <a:noFill/>
          <a:ln>
            <a:noFill/>
          </a:ln>
        </p:spPr>
      </p:pic>
      <p:pic>
        <p:nvPicPr>
          <p:cNvPr id="335" name="Google Shape;335;p23"/>
          <p:cNvPicPr preferRelativeResize="0"/>
          <p:nvPr/>
        </p:nvPicPr>
        <p:blipFill rotWithShape="1">
          <a:blip r:embed="rId5">
            <a:alphaModFix/>
          </a:blip>
          <a:srcRect b="0" l="0" r="0" t="0"/>
          <a:stretch/>
        </p:blipFill>
        <p:spPr>
          <a:xfrm>
            <a:off x="5471762" y="5750062"/>
            <a:ext cx="1651064" cy="884081"/>
          </a:xfrm>
          <a:prstGeom prst="rect">
            <a:avLst/>
          </a:prstGeom>
          <a:noFill/>
          <a:ln>
            <a:noFill/>
          </a:ln>
        </p:spPr>
      </p:pic>
      <p:sp>
        <p:nvSpPr>
          <p:cNvPr id="336" name="Google Shape;336;p23"/>
          <p:cNvSpPr txBox="1"/>
          <p:nvPr/>
        </p:nvSpPr>
        <p:spPr>
          <a:xfrm>
            <a:off x="4123154" y="1183882"/>
            <a:ext cx="466263" cy="520843"/>
          </a:xfrm>
          <a:prstGeom prst="rect">
            <a:avLst/>
          </a:prstGeom>
          <a:noFill/>
          <a:ln>
            <a:noFill/>
          </a:ln>
        </p:spPr>
        <p:txBody>
          <a:bodyPr anchorCtr="0" anchor="ctr" bIns="91375" lIns="91375" spcFirstLastPara="1" rIns="91375" wrap="square" tIns="91375">
            <a:noAutofit/>
          </a:bodyPr>
          <a:lstStyle/>
          <a:p>
            <a:pPr indent="0" lvl="0" marL="0" marR="0" rtl="0" algn="r">
              <a:lnSpc>
                <a:spcPct val="90000"/>
              </a:lnSpc>
              <a:spcBef>
                <a:spcPts val="0"/>
              </a:spcBef>
              <a:spcAft>
                <a:spcPts val="0"/>
              </a:spcAft>
              <a:buNone/>
            </a:pPr>
            <a:r>
              <a:rPr b="0" i="0" lang="en-US" sz="4998" u="none" cap="none" strike="noStrike">
                <a:solidFill>
                  <a:srgbClr val="FFB375"/>
                </a:solidFill>
                <a:latin typeface="Calibri"/>
                <a:ea typeface="Calibri"/>
                <a:cs typeface="Calibri"/>
                <a:sym typeface="Calibri"/>
              </a:rPr>
              <a:t>4</a:t>
            </a:r>
            <a:endParaRPr b="0" i="0" sz="4998" u="none" cap="none" strike="noStrike">
              <a:solidFill>
                <a:srgbClr val="FFB375"/>
              </a:solidFill>
              <a:latin typeface="Calibri"/>
              <a:ea typeface="Calibri"/>
              <a:cs typeface="Calibri"/>
              <a:sym typeface="Calibri"/>
            </a:endParaRPr>
          </a:p>
        </p:txBody>
      </p:sp>
      <p:sp>
        <p:nvSpPr>
          <p:cNvPr id="337" name="Google Shape;337;p23"/>
          <p:cNvSpPr txBox="1"/>
          <p:nvPr/>
        </p:nvSpPr>
        <p:spPr>
          <a:xfrm>
            <a:off x="3399945" y="3496009"/>
            <a:ext cx="5322024" cy="981999"/>
          </a:xfrm>
          <a:prstGeom prst="rect">
            <a:avLst/>
          </a:prstGeom>
          <a:noFill/>
          <a:ln>
            <a:noFill/>
          </a:ln>
        </p:spPr>
        <p:txBody>
          <a:bodyPr anchorCtr="0" anchor="ctr" bIns="91375" lIns="91375" spcFirstLastPara="1" rIns="91375" wrap="square" tIns="91375">
            <a:noAutofit/>
          </a:bodyPr>
          <a:lstStyle/>
          <a:p>
            <a:pPr indent="0" lvl="0" marL="0" marR="0" rtl="0" algn="l">
              <a:lnSpc>
                <a:spcPct val="115000"/>
              </a:lnSpc>
              <a:spcBef>
                <a:spcPts val="0"/>
              </a:spcBef>
              <a:spcAft>
                <a:spcPts val="0"/>
              </a:spcAft>
              <a:buNone/>
            </a:pPr>
            <a:r>
              <a:rPr b="1" i="0" lang="en-US" sz="1999" u="none" cap="none" strike="noStrike">
                <a:solidFill>
                  <a:srgbClr val="EB6B1F"/>
                </a:solidFill>
                <a:latin typeface="Calibri"/>
                <a:ea typeface="Calibri"/>
                <a:cs typeface="Calibri"/>
                <a:sym typeface="Calibri"/>
              </a:rPr>
              <a:t>PROCESO DE </a:t>
            </a:r>
            <a:r>
              <a:rPr b="0" i="0" lang="en-US" sz="1999" u="none" cap="none" strike="noStrike">
                <a:solidFill>
                  <a:srgbClr val="A93501"/>
                </a:solidFill>
                <a:latin typeface="Calibri"/>
                <a:ea typeface="Calibri"/>
                <a:cs typeface="Calibri"/>
                <a:sym typeface="Calibri"/>
              </a:rPr>
              <a:t>IMPORTACIÓN</a:t>
            </a:r>
            <a:endParaRPr b="0" i="0" sz="1399" u="none" cap="none" strike="noStrike">
              <a:solidFill>
                <a:srgbClr val="ED6B00"/>
              </a:solidFill>
              <a:latin typeface="Arial"/>
              <a:ea typeface="Arial"/>
              <a:cs typeface="Arial"/>
              <a:sym typeface="Arial"/>
            </a:endParaRPr>
          </a:p>
          <a:p>
            <a:pPr indent="0" lvl="0" marL="0" marR="0" rtl="0" algn="l">
              <a:lnSpc>
                <a:spcPct val="115000"/>
              </a:lnSpc>
              <a:spcBef>
                <a:spcPts val="0"/>
              </a:spcBef>
              <a:spcAft>
                <a:spcPts val="0"/>
              </a:spcAft>
              <a:buNone/>
            </a:pPr>
            <a:r>
              <a:t/>
            </a:r>
            <a:endParaRPr b="0" i="0" sz="1599"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None/>
            </a:pPr>
            <a:r>
              <a:rPr b="0" i="0" lang="en-US" sz="1599" u="none" cap="none" strike="noStrike">
                <a:solidFill>
                  <a:srgbClr val="000000"/>
                </a:solidFill>
                <a:latin typeface="Calibri"/>
                <a:ea typeface="Calibri"/>
                <a:cs typeface="Calibri"/>
                <a:sym typeface="Calibri"/>
              </a:rPr>
              <a:t>Te invito a  </a:t>
            </a:r>
            <a:r>
              <a:rPr lang="en-US" sz="1599">
                <a:latin typeface="Calibri"/>
                <a:ea typeface="Calibri"/>
                <a:cs typeface="Calibri"/>
                <a:sym typeface="Calibri"/>
              </a:rPr>
              <a:t>reunirse</a:t>
            </a:r>
            <a:r>
              <a:rPr b="0" i="0" lang="en-US" sz="1599" u="none" cap="none" strike="noStrike">
                <a:solidFill>
                  <a:srgbClr val="000000"/>
                </a:solidFill>
                <a:latin typeface="Calibri"/>
                <a:ea typeface="Calibri"/>
                <a:cs typeface="Calibri"/>
                <a:sym typeface="Calibri"/>
              </a:rPr>
              <a:t> en los grupos de trabajo de la actividad, para que continuemos en el desarrollo del proceso de importación de mercancías, recordemos que estamos en el proceso de la importación y tenemos que tener la claridad de cuáles serán los trámites y obligaciones que debemos cumplir y para el logro de este objetivo, deben en una primera instancia organizar los documentos que serán utilizados para el proceso de importación del producto que pretendemos traer del exterior y revisar que otros trámites deberían cumplir para el ingreso de las mercancías.</a:t>
            </a:r>
            <a:endParaRPr/>
          </a:p>
          <a:p>
            <a:pPr indent="0" lvl="0" marL="0" marR="0" rtl="0" algn="l">
              <a:lnSpc>
                <a:spcPct val="115000"/>
              </a:lnSpc>
              <a:spcBef>
                <a:spcPts val="0"/>
              </a:spcBef>
              <a:spcAft>
                <a:spcPts val="0"/>
              </a:spcAft>
              <a:buNone/>
            </a:pPr>
            <a:r>
              <a:rPr b="0" i="0" lang="en-US" sz="1599" u="none" cap="none" strike="noStrike">
                <a:solidFill>
                  <a:srgbClr val="000000"/>
                </a:solidFill>
                <a:latin typeface="Calibri"/>
                <a:ea typeface="Calibri"/>
                <a:cs typeface="Calibri"/>
                <a:sym typeface="Calibri"/>
              </a:rPr>
              <a:t>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24"/>
          <p:cNvSpPr txBox="1"/>
          <p:nvPr/>
        </p:nvSpPr>
        <p:spPr>
          <a:xfrm>
            <a:off x="366450" y="1110796"/>
            <a:ext cx="4700400" cy="372208"/>
          </a:xfrm>
          <a:prstGeom prst="rect">
            <a:avLst/>
          </a:prstGeom>
          <a:no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1400"/>
              <a:buFont typeface="Calibri"/>
              <a:buNone/>
            </a:pPr>
            <a:r>
              <a:rPr b="1" i="0" lang="en-US" sz="1400" u="none" cap="none" strike="noStrike">
                <a:solidFill>
                  <a:srgbClr val="000000"/>
                </a:solidFill>
                <a:latin typeface="Calibri"/>
                <a:ea typeface="Calibri"/>
                <a:cs typeface="Calibri"/>
                <a:sym typeface="Calibri"/>
              </a:rPr>
              <a:t>ANTES DE COMENZAR A TRABAJAR</a:t>
            </a:r>
            <a:endParaRPr b="0" i="0" sz="1400" u="none" cap="none" strike="noStrike">
              <a:solidFill>
                <a:srgbClr val="000000"/>
              </a:solidFill>
              <a:latin typeface="Arial"/>
              <a:ea typeface="Arial"/>
              <a:cs typeface="Arial"/>
              <a:sym typeface="Arial"/>
            </a:endParaRPr>
          </a:p>
        </p:txBody>
      </p:sp>
      <p:sp>
        <p:nvSpPr>
          <p:cNvPr id="343" name="Google Shape;343;p24"/>
          <p:cNvSpPr txBox="1"/>
          <p:nvPr/>
        </p:nvSpPr>
        <p:spPr>
          <a:xfrm>
            <a:off x="375977" y="1283910"/>
            <a:ext cx="7017881" cy="536166"/>
          </a:xfrm>
          <a:prstGeom prst="rect">
            <a:avLst/>
          </a:prstGeom>
          <a:noFill/>
          <a:ln>
            <a:noFill/>
          </a:ln>
        </p:spPr>
        <p:txBody>
          <a:bodyPr anchorCtr="0" anchor="ctr" bIns="91400" lIns="91400" spcFirstLastPara="1" rIns="91400" wrap="square" tIns="91400">
            <a:noAutofit/>
          </a:bodyPr>
          <a:lstStyle/>
          <a:p>
            <a:pPr indent="0" lvl="0" marL="0" marR="0" rtl="0" algn="l">
              <a:lnSpc>
                <a:spcPct val="80000"/>
              </a:lnSpc>
              <a:spcBef>
                <a:spcPts val="0"/>
              </a:spcBef>
              <a:spcAft>
                <a:spcPts val="0"/>
              </a:spcAft>
              <a:buClr>
                <a:srgbClr val="A93501"/>
              </a:buClr>
              <a:buSzPts val="2800"/>
              <a:buFont typeface="Calibri"/>
              <a:buNone/>
            </a:pPr>
            <a:r>
              <a:rPr b="0" i="0" lang="en-US" sz="2800" u="none" cap="none" strike="noStrike">
                <a:solidFill>
                  <a:srgbClr val="A93501"/>
                </a:solidFill>
                <a:latin typeface="Calibri"/>
                <a:ea typeface="Calibri"/>
                <a:cs typeface="Calibri"/>
                <a:sym typeface="Calibri"/>
              </a:rPr>
              <a:t>TOMA LAS SIGUIENTES </a:t>
            </a:r>
            <a:r>
              <a:rPr b="1" i="0" lang="en-US" sz="2800" u="none" cap="none" strike="noStrike">
                <a:solidFill>
                  <a:srgbClr val="ED6B00"/>
                </a:solidFill>
                <a:latin typeface="Calibri"/>
                <a:ea typeface="Calibri"/>
                <a:cs typeface="Calibri"/>
                <a:sym typeface="Calibri"/>
              </a:rPr>
              <a:t>PRECAUCIONES</a:t>
            </a:r>
            <a:endParaRPr b="0" i="0" sz="1400" u="none" cap="none" strike="noStrike">
              <a:solidFill>
                <a:srgbClr val="000000"/>
              </a:solidFill>
              <a:latin typeface="Arial"/>
              <a:ea typeface="Arial"/>
              <a:cs typeface="Arial"/>
              <a:sym typeface="Arial"/>
            </a:endParaRPr>
          </a:p>
        </p:txBody>
      </p:sp>
      <p:grpSp>
        <p:nvGrpSpPr>
          <p:cNvPr id="344" name="Google Shape;344;p24"/>
          <p:cNvGrpSpPr/>
          <p:nvPr/>
        </p:nvGrpSpPr>
        <p:grpSpPr>
          <a:xfrm>
            <a:off x="-4659" y="4568179"/>
            <a:ext cx="9109189" cy="783012"/>
            <a:chOff x="-3" y="-3"/>
            <a:chExt cx="9109187" cy="783011"/>
          </a:xfrm>
        </p:grpSpPr>
        <p:sp>
          <p:nvSpPr>
            <p:cNvPr id="345" name="Google Shape;345;p24"/>
            <p:cNvSpPr txBox="1"/>
            <p:nvPr/>
          </p:nvSpPr>
          <p:spPr>
            <a:xfrm>
              <a:off x="1334832" y="222245"/>
              <a:ext cx="7774352" cy="300552"/>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Se </a:t>
              </a:r>
              <a:r>
                <a:rPr b="1" i="0" lang="en-US" sz="1600" u="none" cap="none" strike="noStrike">
                  <a:solidFill>
                    <a:srgbClr val="ED6B00"/>
                  </a:solidFill>
                  <a:latin typeface="Calibri"/>
                  <a:ea typeface="Calibri"/>
                  <a:cs typeface="Calibri"/>
                  <a:sym typeface="Calibri"/>
                </a:rPr>
                <a:t>riguroso</a:t>
              </a:r>
              <a:r>
                <a:rPr b="0" i="0" lang="en-US" sz="1600" u="none" cap="none" strike="noStrike">
                  <a:solidFill>
                    <a:srgbClr val="000000"/>
                  </a:solidFill>
                  <a:latin typeface="Calibri"/>
                  <a:ea typeface="Calibri"/>
                  <a:cs typeface="Calibri"/>
                  <a:sym typeface="Calibri"/>
                </a:rPr>
                <a:t> y </a:t>
              </a:r>
              <a:r>
                <a:rPr b="1" i="0" lang="en-US" sz="1600" u="none" cap="none" strike="noStrike">
                  <a:solidFill>
                    <a:srgbClr val="ED6B00"/>
                  </a:solidFill>
                  <a:latin typeface="Calibri"/>
                  <a:ea typeface="Calibri"/>
                  <a:cs typeface="Calibri"/>
                  <a:sym typeface="Calibri"/>
                </a:rPr>
                <a:t>ordenado</a:t>
              </a:r>
              <a:r>
                <a:rPr b="0" i="0" lang="en-US" sz="1600" u="none" cap="none" strike="noStrike">
                  <a:solidFill>
                    <a:srgbClr val="000000"/>
                  </a:solidFill>
                  <a:latin typeface="Calibri"/>
                  <a:ea typeface="Calibri"/>
                  <a:cs typeface="Calibri"/>
                  <a:sym typeface="Calibri"/>
                </a:rPr>
                <a:t> con los antecedentes que manejas.</a:t>
              </a:r>
              <a:endParaRPr b="0" i="0" sz="1400" u="none" cap="none" strike="noStrike">
                <a:solidFill>
                  <a:srgbClr val="000000"/>
                </a:solidFill>
                <a:latin typeface="Arial"/>
                <a:ea typeface="Arial"/>
                <a:cs typeface="Arial"/>
                <a:sym typeface="Arial"/>
              </a:endParaRPr>
            </a:p>
          </p:txBody>
        </p:sp>
        <p:grpSp>
          <p:nvGrpSpPr>
            <p:cNvPr id="346" name="Google Shape;346;p24"/>
            <p:cNvGrpSpPr/>
            <p:nvPr/>
          </p:nvGrpSpPr>
          <p:grpSpPr>
            <a:xfrm>
              <a:off x="-3" y="-3"/>
              <a:ext cx="1135372" cy="783011"/>
              <a:chOff x="-1" y="-1"/>
              <a:chExt cx="1135370" cy="783010"/>
            </a:xfrm>
          </p:grpSpPr>
          <p:sp>
            <p:nvSpPr>
              <p:cNvPr id="347" name="Google Shape;347;p24"/>
              <p:cNvSpPr/>
              <p:nvPr/>
            </p:nvSpPr>
            <p:spPr>
              <a:xfrm rot="5400000">
                <a:off x="176179" y="-176181"/>
                <a:ext cx="783010" cy="1135370"/>
              </a:xfrm>
              <a:custGeom>
                <a:rect b="b" l="l" r="r" t="t"/>
                <a:pathLst>
                  <a:path extrusionOk="0" h="21600" w="2160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descr="Google Shape;538;p40" id="348" name="Google Shape;348;p24"/>
              <p:cNvPicPr preferRelativeResize="0"/>
              <p:nvPr/>
            </p:nvPicPr>
            <p:blipFill rotWithShape="1">
              <a:blip r:embed="rId3">
                <a:alphaModFix/>
              </a:blip>
              <a:srcRect b="0" l="0" r="0" t="0"/>
              <a:stretch/>
            </p:blipFill>
            <p:spPr>
              <a:xfrm>
                <a:off x="286450" y="103502"/>
                <a:ext cx="683389" cy="576004"/>
              </a:xfrm>
              <a:prstGeom prst="rect">
                <a:avLst/>
              </a:prstGeom>
              <a:noFill/>
              <a:ln>
                <a:noFill/>
              </a:ln>
            </p:spPr>
          </p:pic>
        </p:grpSp>
      </p:grpSp>
      <p:grpSp>
        <p:nvGrpSpPr>
          <p:cNvPr id="349" name="Google Shape;349;p24"/>
          <p:cNvGrpSpPr/>
          <p:nvPr/>
        </p:nvGrpSpPr>
        <p:grpSpPr>
          <a:xfrm>
            <a:off x="-4659" y="3697443"/>
            <a:ext cx="6615376" cy="783012"/>
            <a:chOff x="-3" y="-3"/>
            <a:chExt cx="6615374" cy="783011"/>
          </a:xfrm>
        </p:grpSpPr>
        <p:sp>
          <p:nvSpPr>
            <p:cNvPr id="350" name="Google Shape;350;p24"/>
            <p:cNvSpPr txBox="1"/>
            <p:nvPr/>
          </p:nvSpPr>
          <p:spPr>
            <a:xfrm>
              <a:off x="1334834" y="94428"/>
              <a:ext cx="5280537" cy="554552"/>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Cuidado con los dispositivos externos,  asegura la información instalando </a:t>
              </a:r>
              <a:r>
                <a:rPr b="1" i="0" lang="en-US" sz="1600" u="none" cap="none" strike="noStrike">
                  <a:solidFill>
                    <a:srgbClr val="ED6B00"/>
                  </a:solidFill>
                  <a:latin typeface="Calibri"/>
                  <a:ea typeface="Calibri"/>
                  <a:cs typeface="Calibri"/>
                  <a:sym typeface="Calibri"/>
                </a:rPr>
                <a:t>antivirus</a:t>
              </a:r>
              <a:r>
                <a:rPr b="0" i="0" lang="en-US" sz="1600" u="none" cap="none" strike="noStrike">
                  <a:solidFill>
                    <a:srgbClr val="ED6B00"/>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grpSp>
          <p:nvGrpSpPr>
            <p:cNvPr id="351" name="Google Shape;351;p24"/>
            <p:cNvGrpSpPr/>
            <p:nvPr/>
          </p:nvGrpSpPr>
          <p:grpSpPr>
            <a:xfrm>
              <a:off x="-3" y="-3"/>
              <a:ext cx="1135373" cy="783011"/>
              <a:chOff x="-1" y="-1"/>
              <a:chExt cx="1135372" cy="783010"/>
            </a:xfrm>
          </p:grpSpPr>
          <p:sp>
            <p:nvSpPr>
              <p:cNvPr id="352" name="Google Shape;352;p24"/>
              <p:cNvSpPr/>
              <p:nvPr/>
            </p:nvSpPr>
            <p:spPr>
              <a:xfrm rot="5400000">
                <a:off x="176180" y="-176182"/>
                <a:ext cx="783010" cy="1135372"/>
              </a:xfrm>
              <a:custGeom>
                <a:rect b="b" l="l" r="r" t="t"/>
                <a:pathLst>
                  <a:path extrusionOk="0" h="21600" w="2160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descr="Google Shape;543;p40" id="353" name="Google Shape;353;p24"/>
              <p:cNvPicPr preferRelativeResize="0"/>
              <p:nvPr/>
            </p:nvPicPr>
            <p:blipFill rotWithShape="1">
              <a:blip r:embed="rId4">
                <a:alphaModFix/>
              </a:blip>
              <a:srcRect b="0" l="0" r="0" t="0"/>
              <a:stretch/>
            </p:blipFill>
            <p:spPr>
              <a:xfrm>
                <a:off x="286451" y="103502"/>
                <a:ext cx="683389" cy="576004"/>
              </a:xfrm>
              <a:prstGeom prst="rect">
                <a:avLst/>
              </a:prstGeom>
              <a:noFill/>
              <a:ln>
                <a:noFill/>
              </a:ln>
            </p:spPr>
          </p:pic>
        </p:grpSp>
      </p:grpSp>
      <p:grpSp>
        <p:nvGrpSpPr>
          <p:cNvPr id="354" name="Google Shape;354;p24"/>
          <p:cNvGrpSpPr/>
          <p:nvPr/>
        </p:nvGrpSpPr>
        <p:grpSpPr>
          <a:xfrm>
            <a:off x="-4659" y="1955974"/>
            <a:ext cx="9178017" cy="783012"/>
            <a:chOff x="-3" y="-3"/>
            <a:chExt cx="9178015" cy="783011"/>
          </a:xfrm>
        </p:grpSpPr>
        <p:sp>
          <p:nvSpPr>
            <p:cNvPr id="355" name="Google Shape;355;p24"/>
            <p:cNvSpPr txBox="1"/>
            <p:nvPr/>
          </p:nvSpPr>
          <p:spPr>
            <a:xfrm>
              <a:off x="1334833" y="222245"/>
              <a:ext cx="7843179" cy="300552"/>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Cuida </a:t>
              </a:r>
              <a:r>
                <a:rPr b="1" i="0" lang="en-US" sz="1600" u="none" cap="none" strike="noStrike">
                  <a:solidFill>
                    <a:srgbClr val="ED6B00"/>
                  </a:solidFill>
                  <a:latin typeface="Calibri"/>
                  <a:ea typeface="Calibri"/>
                  <a:cs typeface="Calibri"/>
                  <a:sym typeface="Calibri"/>
                </a:rPr>
                <a:t>tus claves </a:t>
              </a:r>
              <a:r>
                <a:rPr b="0" i="0" lang="en-US" sz="1600" u="none" cap="none" strike="noStrike">
                  <a:solidFill>
                    <a:srgbClr val="000000"/>
                  </a:solidFill>
                  <a:latin typeface="Calibri"/>
                  <a:ea typeface="Calibri"/>
                  <a:cs typeface="Calibri"/>
                  <a:sym typeface="Calibri"/>
                </a:rPr>
                <a:t>de acceso.</a:t>
              </a:r>
              <a:endParaRPr b="0" i="0" sz="1400" u="none" cap="none" strike="noStrike">
                <a:solidFill>
                  <a:srgbClr val="000000"/>
                </a:solidFill>
                <a:latin typeface="Arial"/>
                <a:ea typeface="Arial"/>
                <a:cs typeface="Arial"/>
                <a:sym typeface="Arial"/>
              </a:endParaRPr>
            </a:p>
          </p:txBody>
        </p:sp>
        <p:grpSp>
          <p:nvGrpSpPr>
            <p:cNvPr id="356" name="Google Shape;356;p24"/>
            <p:cNvGrpSpPr/>
            <p:nvPr/>
          </p:nvGrpSpPr>
          <p:grpSpPr>
            <a:xfrm>
              <a:off x="-3" y="-3"/>
              <a:ext cx="1135372" cy="783011"/>
              <a:chOff x="-1" y="-1"/>
              <a:chExt cx="1135370" cy="783010"/>
            </a:xfrm>
          </p:grpSpPr>
          <p:sp>
            <p:nvSpPr>
              <p:cNvPr id="357" name="Google Shape;357;p24"/>
              <p:cNvSpPr/>
              <p:nvPr/>
            </p:nvSpPr>
            <p:spPr>
              <a:xfrm rot="5400000">
                <a:off x="176179" y="-176181"/>
                <a:ext cx="783010" cy="1135370"/>
              </a:xfrm>
              <a:custGeom>
                <a:rect b="b" l="l" r="r" t="t"/>
                <a:pathLst>
                  <a:path extrusionOk="0" h="21600" w="2160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descr="Google Shape;548;p40" id="358" name="Google Shape;358;p24"/>
              <p:cNvPicPr preferRelativeResize="0"/>
              <p:nvPr/>
            </p:nvPicPr>
            <p:blipFill rotWithShape="1">
              <a:blip r:embed="rId5">
                <a:alphaModFix/>
              </a:blip>
              <a:srcRect b="0" l="0" r="0" t="0"/>
              <a:stretch/>
            </p:blipFill>
            <p:spPr>
              <a:xfrm>
                <a:off x="262214" y="83074"/>
                <a:ext cx="731862" cy="616860"/>
              </a:xfrm>
              <a:prstGeom prst="rect">
                <a:avLst/>
              </a:prstGeom>
              <a:noFill/>
              <a:ln>
                <a:noFill/>
              </a:ln>
            </p:spPr>
          </p:pic>
        </p:grpSp>
      </p:grpSp>
      <p:grpSp>
        <p:nvGrpSpPr>
          <p:cNvPr id="359" name="Google Shape;359;p24"/>
          <p:cNvGrpSpPr/>
          <p:nvPr/>
        </p:nvGrpSpPr>
        <p:grpSpPr>
          <a:xfrm>
            <a:off x="-4660" y="2826708"/>
            <a:ext cx="8912547" cy="783012"/>
            <a:chOff x="-3" y="-3"/>
            <a:chExt cx="8912545" cy="783011"/>
          </a:xfrm>
        </p:grpSpPr>
        <p:sp>
          <p:nvSpPr>
            <p:cNvPr id="360" name="Google Shape;360;p24"/>
            <p:cNvSpPr txBox="1"/>
            <p:nvPr/>
          </p:nvSpPr>
          <p:spPr>
            <a:xfrm>
              <a:off x="1334833" y="222245"/>
              <a:ext cx="7577709" cy="300552"/>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Resguarda la </a:t>
              </a:r>
              <a:r>
                <a:rPr b="1" i="0" lang="en-US" sz="1600" u="none" cap="none" strike="noStrike">
                  <a:solidFill>
                    <a:srgbClr val="ED6B00"/>
                  </a:solidFill>
                  <a:latin typeface="Calibri"/>
                  <a:ea typeface="Calibri"/>
                  <a:cs typeface="Calibri"/>
                  <a:sym typeface="Calibri"/>
                </a:rPr>
                <a:t>confidencialidad</a:t>
              </a:r>
              <a:r>
                <a:rPr b="0" i="0" lang="en-US" sz="1600" u="none" cap="none" strike="noStrike">
                  <a:solidFill>
                    <a:srgbClr val="000000"/>
                  </a:solidFill>
                  <a:latin typeface="Calibri"/>
                  <a:ea typeface="Calibri"/>
                  <a:cs typeface="Calibri"/>
                  <a:sym typeface="Calibri"/>
                </a:rPr>
                <a:t> de la información.</a:t>
              </a:r>
              <a:endParaRPr b="0" i="0" sz="1400" u="none" cap="none" strike="noStrike">
                <a:solidFill>
                  <a:srgbClr val="000000"/>
                </a:solidFill>
                <a:latin typeface="Arial"/>
                <a:ea typeface="Arial"/>
                <a:cs typeface="Arial"/>
                <a:sym typeface="Arial"/>
              </a:endParaRPr>
            </a:p>
          </p:txBody>
        </p:sp>
        <p:grpSp>
          <p:nvGrpSpPr>
            <p:cNvPr id="361" name="Google Shape;361;p24"/>
            <p:cNvGrpSpPr/>
            <p:nvPr/>
          </p:nvGrpSpPr>
          <p:grpSpPr>
            <a:xfrm>
              <a:off x="-3" y="-3"/>
              <a:ext cx="1135373" cy="783011"/>
              <a:chOff x="-1" y="-1"/>
              <a:chExt cx="1135372" cy="783010"/>
            </a:xfrm>
          </p:grpSpPr>
          <p:sp>
            <p:nvSpPr>
              <p:cNvPr id="362" name="Google Shape;362;p24"/>
              <p:cNvSpPr/>
              <p:nvPr/>
            </p:nvSpPr>
            <p:spPr>
              <a:xfrm rot="5400000">
                <a:off x="176180" y="-176182"/>
                <a:ext cx="783010" cy="1135372"/>
              </a:xfrm>
              <a:custGeom>
                <a:rect b="b" l="l" r="r" t="t"/>
                <a:pathLst>
                  <a:path extrusionOk="0" h="21600" w="2160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descr="Google Shape;553;p40" id="363" name="Google Shape;363;p24"/>
              <p:cNvPicPr preferRelativeResize="0"/>
              <p:nvPr/>
            </p:nvPicPr>
            <p:blipFill rotWithShape="1">
              <a:blip r:embed="rId6">
                <a:alphaModFix/>
              </a:blip>
              <a:srcRect b="0" l="0" r="0" t="0"/>
              <a:stretch/>
            </p:blipFill>
            <p:spPr>
              <a:xfrm>
                <a:off x="286451" y="103502"/>
                <a:ext cx="683389" cy="576004"/>
              </a:xfrm>
              <a:prstGeom prst="rect">
                <a:avLst/>
              </a:prstGeom>
              <a:noFill/>
              <a:ln>
                <a:noFill/>
              </a:ln>
            </p:spPr>
          </p:pic>
        </p:grpSp>
      </p:grpSp>
      <p:grpSp>
        <p:nvGrpSpPr>
          <p:cNvPr id="364" name="Google Shape;364;p24"/>
          <p:cNvGrpSpPr/>
          <p:nvPr/>
        </p:nvGrpSpPr>
        <p:grpSpPr>
          <a:xfrm>
            <a:off x="-4659" y="5438912"/>
            <a:ext cx="6861181" cy="783012"/>
            <a:chOff x="-3" y="-3"/>
            <a:chExt cx="6861179" cy="783011"/>
          </a:xfrm>
        </p:grpSpPr>
        <p:sp>
          <p:nvSpPr>
            <p:cNvPr id="365" name="Google Shape;365;p24"/>
            <p:cNvSpPr txBox="1"/>
            <p:nvPr/>
          </p:nvSpPr>
          <p:spPr>
            <a:xfrm>
              <a:off x="1334832" y="123924"/>
              <a:ext cx="5526344" cy="554552"/>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Realiza trabajo en equipo con </a:t>
              </a:r>
              <a:r>
                <a:rPr b="1" i="0" lang="en-US" sz="1600" u="none" cap="none" strike="noStrike">
                  <a:solidFill>
                    <a:srgbClr val="ED6B00"/>
                  </a:solidFill>
                  <a:latin typeface="Calibri"/>
                  <a:ea typeface="Calibri"/>
                  <a:cs typeface="Calibri"/>
                  <a:sym typeface="Calibri"/>
                </a:rPr>
                <a:t>respeto</a:t>
              </a:r>
              <a:r>
                <a:rPr b="0" i="0" lang="en-US" sz="1600" u="none" cap="none" strike="noStrike">
                  <a:solidFill>
                    <a:srgbClr val="000000"/>
                  </a:solidFill>
                  <a:latin typeface="Calibri"/>
                  <a:ea typeface="Calibri"/>
                  <a:cs typeface="Calibri"/>
                  <a:sym typeface="Calibri"/>
                </a:rPr>
                <a:t> en tus opiniones,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ED6B00"/>
                </a:buClr>
                <a:buSzPts val="1600"/>
                <a:buFont typeface="Calibri"/>
                <a:buNone/>
              </a:pPr>
              <a:r>
                <a:rPr b="1" i="0" lang="en-US" sz="1600" u="none" cap="none" strike="noStrike">
                  <a:solidFill>
                    <a:srgbClr val="ED6B00"/>
                  </a:solidFill>
                  <a:latin typeface="Calibri"/>
                  <a:ea typeface="Calibri"/>
                  <a:cs typeface="Calibri"/>
                  <a:sym typeface="Calibri"/>
                </a:rPr>
                <a:t>escucha</a:t>
              </a:r>
              <a:r>
                <a:rPr b="0" i="0" lang="en-US" sz="1600" u="none" cap="none" strike="noStrike">
                  <a:solidFill>
                    <a:srgbClr val="000000"/>
                  </a:solidFill>
                  <a:latin typeface="Calibri"/>
                  <a:ea typeface="Calibri"/>
                  <a:cs typeface="Calibri"/>
                  <a:sym typeface="Calibri"/>
                </a:rPr>
                <a:t> a los demás. </a:t>
              </a:r>
              <a:endParaRPr b="0" i="0" sz="1400" u="none" cap="none" strike="noStrike">
                <a:solidFill>
                  <a:srgbClr val="000000"/>
                </a:solidFill>
                <a:latin typeface="Arial"/>
                <a:ea typeface="Arial"/>
                <a:cs typeface="Arial"/>
                <a:sym typeface="Arial"/>
              </a:endParaRPr>
            </a:p>
          </p:txBody>
        </p:sp>
        <p:grpSp>
          <p:nvGrpSpPr>
            <p:cNvPr id="366" name="Google Shape;366;p24"/>
            <p:cNvGrpSpPr/>
            <p:nvPr/>
          </p:nvGrpSpPr>
          <p:grpSpPr>
            <a:xfrm>
              <a:off x="-3" y="-3"/>
              <a:ext cx="1135373" cy="783011"/>
              <a:chOff x="-1" y="-1"/>
              <a:chExt cx="1135372" cy="783010"/>
            </a:xfrm>
          </p:grpSpPr>
          <p:sp>
            <p:nvSpPr>
              <p:cNvPr id="367" name="Google Shape;367;p24"/>
              <p:cNvSpPr/>
              <p:nvPr/>
            </p:nvSpPr>
            <p:spPr>
              <a:xfrm rot="5400000">
                <a:off x="176180" y="-176182"/>
                <a:ext cx="783010" cy="1135372"/>
              </a:xfrm>
              <a:custGeom>
                <a:rect b="b" l="l" r="r" t="t"/>
                <a:pathLst>
                  <a:path extrusionOk="0" h="21600" w="2160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descr="Google Shape;558;p40" id="368" name="Google Shape;368;p24"/>
              <p:cNvPicPr preferRelativeResize="0"/>
              <p:nvPr/>
            </p:nvPicPr>
            <p:blipFill rotWithShape="1">
              <a:blip r:embed="rId7">
                <a:alphaModFix/>
              </a:blip>
              <a:srcRect b="0" l="0" r="0" t="0"/>
              <a:stretch/>
            </p:blipFill>
            <p:spPr>
              <a:xfrm>
                <a:off x="286450" y="103502"/>
                <a:ext cx="683392" cy="576004"/>
              </a:xfrm>
              <a:prstGeom prst="rect">
                <a:avLst/>
              </a:prstGeom>
              <a:noFill/>
              <a:ln>
                <a:noFill/>
              </a:ln>
            </p:spPr>
          </p:pic>
        </p:grpSp>
      </p:grpSp>
      <p:pic>
        <p:nvPicPr>
          <p:cNvPr descr="Google Shape;559;p40" id="369" name="Google Shape;369;p24"/>
          <p:cNvPicPr preferRelativeResize="0"/>
          <p:nvPr/>
        </p:nvPicPr>
        <p:blipFill rotWithShape="1">
          <a:blip r:embed="rId8">
            <a:alphaModFix/>
          </a:blip>
          <a:srcRect b="0" l="0" r="0" t="0"/>
          <a:stretch/>
        </p:blipFill>
        <p:spPr>
          <a:xfrm>
            <a:off x="5639332" y="1565094"/>
            <a:ext cx="3816535" cy="600617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25"/>
          <p:cNvSpPr txBox="1"/>
          <p:nvPr/>
        </p:nvSpPr>
        <p:spPr>
          <a:xfrm>
            <a:off x="375973" y="1323980"/>
            <a:ext cx="8950504" cy="536166"/>
          </a:xfrm>
          <a:prstGeom prst="rect">
            <a:avLst/>
          </a:prstGeom>
          <a:noFill/>
          <a:ln>
            <a:noFill/>
          </a:ln>
        </p:spPr>
        <p:txBody>
          <a:bodyPr anchorCtr="0" anchor="ctr" bIns="91400" lIns="91400" spcFirstLastPara="1" rIns="91400" wrap="square" tIns="91400">
            <a:noAutofit/>
          </a:bodyPr>
          <a:lstStyle/>
          <a:p>
            <a:pPr indent="0" lvl="0" marL="0" marR="0" rtl="0" algn="l">
              <a:lnSpc>
                <a:spcPct val="80000"/>
              </a:lnSpc>
              <a:spcBef>
                <a:spcPts val="0"/>
              </a:spcBef>
              <a:spcAft>
                <a:spcPts val="0"/>
              </a:spcAft>
              <a:buClr>
                <a:srgbClr val="ED6B00"/>
              </a:buClr>
              <a:buSzPts val="2800"/>
              <a:buFont typeface="Calibri"/>
              <a:buNone/>
            </a:pPr>
            <a:r>
              <a:rPr b="1" i="0" lang="en-US" sz="2800" u="none" cap="none" strike="noStrike">
                <a:solidFill>
                  <a:srgbClr val="ED6B00"/>
                </a:solidFill>
                <a:latin typeface="Calibri"/>
                <a:ea typeface="Calibri"/>
                <a:cs typeface="Calibri"/>
                <a:sym typeface="Calibri"/>
              </a:rPr>
              <a:t>ACTIVIDAD PRÁCTICA</a:t>
            </a:r>
            <a:endParaRPr b="0" i="0" sz="1400" u="none" cap="none" strike="noStrike">
              <a:solidFill>
                <a:srgbClr val="000000"/>
              </a:solidFill>
              <a:latin typeface="Arial"/>
              <a:ea typeface="Arial"/>
              <a:cs typeface="Arial"/>
              <a:sym typeface="Arial"/>
            </a:endParaRPr>
          </a:p>
        </p:txBody>
      </p:sp>
      <p:grpSp>
        <p:nvGrpSpPr>
          <p:cNvPr id="375" name="Google Shape;375;p25"/>
          <p:cNvGrpSpPr/>
          <p:nvPr/>
        </p:nvGrpSpPr>
        <p:grpSpPr>
          <a:xfrm>
            <a:off x="375972" y="2370244"/>
            <a:ext cx="8839207" cy="3238199"/>
            <a:chOff x="-1" y="-1"/>
            <a:chExt cx="8839205" cy="3238197"/>
          </a:xfrm>
        </p:grpSpPr>
        <p:sp>
          <p:nvSpPr>
            <p:cNvPr id="376" name="Google Shape;376;p25"/>
            <p:cNvSpPr/>
            <p:nvPr/>
          </p:nvSpPr>
          <p:spPr>
            <a:xfrm>
              <a:off x="-1" y="-1"/>
              <a:ext cx="8839205" cy="3238197"/>
            </a:xfrm>
            <a:prstGeom prst="roundRect">
              <a:avLst>
                <a:gd fmla="val 16667" name="adj"/>
              </a:avLst>
            </a:prstGeom>
            <a:solidFill>
              <a:srgbClr val="FFFFFF"/>
            </a:solidFill>
            <a:ln cap="flat" cmpd="sng" w="9525">
              <a:solidFill>
                <a:srgbClr val="585858"/>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25"/>
            <p:cNvSpPr txBox="1"/>
            <p:nvPr/>
          </p:nvSpPr>
          <p:spPr>
            <a:xfrm>
              <a:off x="162838" y="1428979"/>
              <a:ext cx="8513528" cy="380233"/>
            </a:xfrm>
            <a:prstGeom prst="rect">
              <a:avLst/>
            </a:prstGeom>
            <a:no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grpSp>
      <p:sp>
        <p:nvSpPr>
          <p:cNvPr id="378" name="Google Shape;378;p25"/>
          <p:cNvSpPr/>
          <p:nvPr/>
        </p:nvSpPr>
        <p:spPr>
          <a:xfrm>
            <a:off x="5279923" y="7354529"/>
            <a:ext cx="2723537" cy="205148"/>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79" name="Google Shape;379;p25"/>
          <p:cNvSpPr txBox="1"/>
          <p:nvPr/>
        </p:nvSpPr>
        <p:spPr>
          <a:xfrm>
            <a:off x="366450" y="1110796"/>
            <a:ext cx="4700400" cy="372208"/>
          </a:xfrm>
          <a:prstGeom prst="rect">
            <a:avLst/>
          </a:prstGeom>
          <a:no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1400"/>
              <a:buFont typeface="Calibri"/>
              <a:buNone/>
            </a:pPr>
            <a:r>
              <a:rPr b="1" i="0" lang="en-US" sz="1400" u="none" cap="none" strike="noStrike">
                <a:solidFill>
                  <a:srgbClr val="000000"/>
                </a:solidFill>
                <a:latin typeface="Calibri"/>
                <a:ea typeface="Calibri"/>
                <a:cs typeface="Calibri"/>
                <a:sym typeface="Calibri"/>
              </a:rPr>
              <a:t>¡PRACTIQUEMOS!</a:t>
            </a:r>
            <a:endParaRPr b="0" i="0" sz="1400" u="none" cap="none" strike="noStrike">
              <a:solidFill>
                <a:srgbClr val="000000"/>
              </a:solidFill>
              <a:latin typeface="Arial"/>
              <a:ea typeface="Arial"/>
              <a:cs typeface="Arial"/>
              <a:sym typeface="Arial"/>
            </a:endParaRPr>
          </a:p>
        </p:txBody>
      </p:sp>
      <p:sp>
        <p:nvSpPr>
          <p:cNvPr id="380" name="Google Shape;380;p25"/>
          <p:cNvSpPr txBox="1"/>
          <p:nvPr/>
        </p:nvSpPr>
        <p:spPr>
          <a:xfrm>
            <a:off x="958645" y="3227739"/>
            <a:ext cx="6297940" cy="2106259"/>
          </a:xfrm>
          <a:prstGeom prst="rect">
            <a:avLst/>
          </a:prstGeom>
          <a:noFill/>
          <a:ln>
            <a:noFill/>
          </a:ln>
        </p:spPr>
        <p:txBody>
          <a:bodyPr anchorCtr="0" anchor="ctr" bIns="91400" lIns="91400" spcFirstLastPara="1" rIns="91400" wrap="square" tIns="91400">
            <a:noAutofit/>
          </a:bodyPr>
          <a:lstStyle/>
          <a:p>
            <a:pPr indent="0" lvl="0" marL="0" marR="0" rtl="0" algn="l">
              <a:lnSpc>
                <a:spcPct val="115000"/>
              </a:lnSpc>
              <a:spcBef>
                <a:spcPts val="0"/>
              </a:spcBef>
              <a:spcAft>
                <a:spcPts val="0"/>
              </a:spcAft>
              <a:buClr>
                <a:srgbClr val="A93501"/>
              </a:buClr>
              <a:buSzPts val="2000"/>
              <a:buFont typeface="Calibri"/>
              <a:buNone/>
            </a:pPr>
            <a:r>
              <a:rPr b="1" i="0" lang="en-US" sz="2000" u="none" cap="none" strike="noStrike">
                <a:solidFill>
                  <a:srgbClr val="EB6B1F"/>
                </a:solidFill>
                <a:latin typeface="Calibri"/>
                <a:ea typeface="Calibri"/>
                <a:cs typeface="Calibri"/>
                <a:sym typeface="Calibri"/>
              </a:rPr>
              <a:t>PROCESO DE </a:t>
            </a:r>
            <a:r>
              <a:rPr b="0" i="0" lang="en-US" sz="2000" u="none" cap="none" strike="noStrike">
                <a:solidFill>
                  <a:srgbClr val="A93501"/>
                </a:solidFill>
                <a:latin typeface="Calibri"/>
                <a:ea typeface="Calibri"/>
                <a:cs typeface="Calibri"/>
                <a:sym typeface="Calibri"/>
              </a:rPr>
              <a:t>IMPORTACIÓN</a:t>
            </a:r>
            <a:endParaRPr b="1" i="0" sz="1400" u="none" cap="none" strike="noStrike">
              <a:solidFill>
                <a:srgbClr val="ED6B00"/>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000000"/>
              </a:buClr>
              <a:buSzPts val="1400"/>
              <a:buFont typeface="Calibri"/>
              <a:buNone/>
            </a:pPr>
            <a:r>
              <a:t/>
            </a:r>
            <a:endParaRPr b="1" i="0" sz="1400" u="none" cap="none" strike="noStrike">
              <a:solidFill>
                <a:srgbClr val="ED6B00"/>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b="0" i="0" lang="en-US" sz="1600" u="none" cap="none" strike="noStrike">
                <a:solidFill>
                  <a:srgbClr val="000000"/>
                </a:solidFill>
                <a:latin typeface="Calibri"/>
                <a:ea typeface="Calibri"/>
                <a:cs typeface="Calibri"/>
                <a:sym typeface="Calibri"/>
              </a:rPr>
              <a:t>Ahora realizaremos una actividad práctica. Utilice el archivo</a:t>
            </a:r>
            <a:endParaRPr b="0" i="0" sz="1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US" sz="1600" u="none" cap="none" strike="noStrike">
                <a:solidFill>
                  <a:srgbClr val="000000"/>
                </a:solidFill>
                <a:latin typeface="Calibri"/>
                <a:ea typeface="Calibri"/>
                <a:cs typeface="Calibri"/>
                <a:sym typeface="Calibri"/>
              </a:rPr>
              <a:t>Actividad Práctica </a:t>
            </a:r>
            <a:r>
              <a:rPr b="0" i="0" lang="en-US" sz="1600" u="none" cap="none" strike="noStrike">
                <a:solidFill>
                  <a:srgbClr val="000000"/>
                </a:solidFill>
                <a:latin typeface="Calibri"/>
                <a:ea typeface="Calibri"/>
                <a:cs typeface="Calibri"/>
                <a:sym typeface="Calibri"/>
              </a:rPr>
              <a:t>sigue las instrucciones señaladas. </a:t>
            </a:r>
            <a:endParaRPr/>
          </a:p>
          <a:p>
            <a:pPr indent="0" lvl="0" marL="0" marR="0" rtl="0" algn="l">
              <a:lnSpc>
                <a:spcPct val="100000"/>
              </a:lnSpc>
              <a:spcBef>
                <a:spcPts val="0"/>
              </a:spcBef>
              <a:spcAft>
                <a:spcPts val="0"/>
              </a:spcAft>
              <a:buNone/>
            </a:pPr>
            <a:r>
              <a:t/>
            </a:r>
            <a:endParaRPr b="0" i="0" sz="1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1600" u="none" cap="none" strike="noStrike">
                <a:solidFill>
                  <a:srgbClr val="000000"/>
                </a:solidFill>
                <a:latin typeface="Calibri"/>
                <a:ea typeface="Calibri"/>
                <a:cs typeface="Calibri"/>
                <a:sym typeface="Calibri"/>
              </a:rPr>
              <a:t>Reúnete con tu grupo que ya teníamos organizado para</a:t>
            </a:r>
            <a:endParaRPr/>
          </a:p>
          <a:p>
            <a:pPr indent="0" lvl="0" marL="0" marR="0" rtl="0" algn="l">
              <a:lnSpc>
                <a:spcPct val="100000"/>
              </a:lnSpc>
              <a:spcBef>
                <a:spcPts val="0"/>
              </a:spcBef>
              <a:spcAft>
                <a:spcPts val="0"/>
              </a:spcAft>
              <a:buNone/>
            </a:pPr>
            <a:r>
              <a:rPr b="0" i="0" lang="en-US" sz="1600" u="none" cap="none" strike="noStrike">
                <a:solidFill>
                  <a:srgbClr val="000000"/>
                </a:solidFill>
                <a:latin typeface="Calibri"/>
                <a:ea typeface="Calibri"/>
                <a:cs typeface="Calibri"/>
                <a:sym typeface="Calibri"/>
              </a:rPr>
              <a:t>desarrollar la actividad de importación de productos. </a:t>
            </a:r>
            <a:endParaRPr/>
          </a:p>
          <a:p>
            <a:pPr indent="0" lvl="0" marL="0" marR="0" rtl="0" algn="l">
              <a:lnSpc>
                <a:spcPct val="100000"/>
              </a:lnSpc>
              <a:spcBef>
                <a:spcPts val="0"/>
              </a:spcBef>
              <a:spcAft>
                <a:spcPts val="0"/>
              </a:spcAft>
              <a:buNone/>
            </a:pPr>
            <a:r>
              <a:t/>
            </a:r>
            <a:endParaRPr b="0" i="0" sz="1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ED6B00"/>
              </a:buClr>
              <a:buSzPts val="1600"/>
              <a:buFont typeface="Calibri"/>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2100" u="none" cap="none" strike="noStrike">
                <a:solidFill>
                  <a:srgbClr val="ED6B00"/>
                </a:solidFill>
                <a:latin typeface="Calibri"/>
                <a:ea typeface="Calibri"/>
                <a:cs typeface="Calibri"/>
                <a:sym typeface="Calibri"/>
              </a:rPr>
              <a:t>¡Éxito! </a:t>
            </a:r>
            <a:r>
              <a:rPr b="0" i="0" lang="en-US" sz="2100" u="none" cap="none" strike="noStrike">
                <a:solidFill>
                  <a:srgbClr val="000000"/>
                </a:solidFill>
                <a:latin typeface="Arial"/>
                <a:ea typeface="Arial"/>
                <a:cs typeface="Arial"/>
                <a:sym typeface="Arial"/>
              </a:rPr>
              <a:t> </a:t>
            </a:r>
            <a:endParaRPr/>
          </a:p>
          <a:p>
            <a:pPr indent="0" lvl="0" marL="0" marR="0" rtl="0" algn="l">
              <a:lnSpc>
                <a:spcPct val="100000"/>
              </a:lnSpc>
              <a:spcBef>
                <a:spcPts val="0"/>
              </a:spcBef>
              <a:spcAft>
                <a:spcPts val="0"/>
              </a:spcAft>
              <a:buClr>
                <a:srgbClr val="ED6B00"/>
              </a:buClr>
              <a:buSzPts val="1600"/>
              <a:buFont typeface="Calibri"/>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br>
              <a:rPr b="0" i="0" lang="en-US" sz="16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sp>
        <p:nvSpPr>
          <p:cNvPr id="381" name="Google Shape;381;p25"/>
          <p:cNvSpPr txBox="1"/>
          <p:nvPr/>
        </p:nvSpPr>
        <p:spPr>
          <a:xfrm>
            <a:off x="3670560" y="943279"/>
            <a:ext cx="559358" cy="941774"/>
          </a:xfrm>
          <a:prstGeom prst="rect">
            <a:avLst/>
          </a:prstGeom>
          <a:noFill/>
          <a:ln>
            <a:noFill/>
          </a:ln>
        </p:spPr>
        <p:txBody>
          <a:bodyPr anchorCtr="0" anchor="ctr" bIns="91400" lIns="91400" spcFirstLastPara="1" rIns="91400" wrap="square" tIns="91400">
            <a:noAutofit/>
          </a:bodyPr>
          <a:lstStyle/>
          <a:p>
            <a:pPr indent="0" lvl="0" marL="0" marR="0" rtl="0" algn="r">
              <a:lnSpc>
                <a:spcPct val="90000"/>
              </a:lnSpc>
              <a:spcBef>
                <a:spcPts val="0"/>
              </a:spcBef>
              <a:spcAft>
                <a:spcPts val="0"/>
              </a:spcAft>
              <a:buClr>
                <a:srgbClr val="FFB375"/>
              </a:buClr>
              <a:buSzPts val="6000"/>
              <a:buFont typeface="Calibri"/>
              <a:buNone/>
            </a:pPr>
            <a:r>
              <a:rPr b="0" i="0" lang="en-US" sz="6000" u="none" cap="none" strike="noStrike">
                <a:solidFill>
                  <a:srgbClr val="FFB375"/>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pic>
        <p:nvPicPr>
          <p:cNvPr descr="Google Shape;515;p38" id="382" name="Google Shape;382;p25"/>
          <p:cNvPicPr preferRelativeResize="0"/>
          <p:nvPr/>
        </p:nvPicPr>
        <p:blipFill rotWithShape="1">
          <a:blip r:embed="rId3">
            <a:alphaModFix/>
          </a:blip>
          <a:srcRect b="0" l="0" r="0" t="0"/>
          <a:stretch/>
        </p:blipFill>
        <p:spPr>
          <a:xfrm>
            <a:off x="2716054" y="3978569"/>
            <a:ext cx="6899894" cy="3974397"/>
          </a:xfrm>
          <a:prstGeom prst="rect">
            <a:avLst/>
          </a:prstGeom>
          <a:noFill/>
          <a:ln>
            <a:noFill/>
          </a:ln>
        </p:spPr>
      </p:pic>
      <p:sp>
        <p:nvSpPr>
          <p:cNvPr id="383" name="Google Shape;383;p25"/>
          <p:cNvSpPr txBox="1"/>
          <p:nvPr/>
        </p:nvSpPr>
        <p:spPr>
          <a:xfrm>
            <a:off x="2710005" y="6881800"/>
            <a:ext cx="1639637" cy="317116"/>
          </a:xfrm>
          <a:prstGeom prst="rect">
            <a:avLst/>
          </a:prstGeom>
          <a:noFill/>
          <a:ln>
            <a:noFill/>
          </a:ln>
        </p:spPr>
        <p:txBody>
          <a:bodyPr anchorCtr="0" anchor="t" bIns="91400" lIns="91400" spcFirstLastPara="1" rIns="91400" wrap="square" tIns="91400">
            <a:noAutofit/>
          </a:bodyPr>
          <a:lstStyle/>
          <a:p>
            <a:pPr indent="0" lvl="0" marL="0" marR="0" rtl="0" algn="l">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ción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grpSp>
        <p:nvGrpSpPr>
          <p:cNvPr id="388" name="Google Shape;388;p26"/>
          <p:cNvGrpSpPr/>
          <p:nvPr/>
        </p:nvGrpSpPr>
        <p:grpSpPr>
          <a:xfrm>
            <a:off x="431621" y="2372797"/>
            <a:ext cx="8839207" cy="3238199"/>
            <a:chOff x="-1" y="-1"/>
            <a:chExt cx="8839205" cy="3238197"/>
          </a:xfrm>
        </p:grpSpPr>
        <p:sp>
          <p:nvSpPr>
            <p:cNvPr id="389" name="Google Shape;389;p26"/>
            <p:cNvSpPr/>
            <p:nvPr/>
          </p:nvSpPr>
          <p:spPr>
            <a:xfrm>
              <a:off x="-1" y="-1"/>
              <a:ext cx="8839205" cy="3238197"/>
            </a:xfrm>
            <a:prstGeom prst="roundRect">
              <a:avLst>
                <a:gd fmla="val 16667" name="adj"/>
              </a:avLst>
            </a:prstGeom>
            <a:solidFill>
              <a:srgbClr val="FFFFFF"/>
            </a:solidFill>
            <a:ln cap="flat" cmpd="sng" w="9525">
              <a:solidFill>
                <a:srgbClr val="585858"/>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p26"/>
            <p:cNvSpPr txBox="1"/>
            <p:nvPr/>
          </p:nvSpPr>
          <p:spPr>
            <a:xfrm>
              <a:off x="162838" y="1428979"/>
              <a:ext cx="8513528" cy="380233"/>
            </a:xfrm>
            <a:prstGeom prst="rect">
              <a:avLst/>
            </a:prstGeom>
            <a:no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grpSp>
      <p:sp>
        <p:nvSpPr>
          <p:cNvPr id="391" name="Google Shape;391;p26"/>
          <p:cNvSpPr/>
          <p:nvPr/>
        </p:nvSpPr>
        <p:spPr>
          <a:xfrm>
            <a:off x="5279923" y="7354529"/>
            <a:ext cx="2723537" cy="205148"/>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descr="Google Shape;525;p39" id="392" name="Google Shape;392;p26"/>
          <p:cNvPicPr preferRelativeResize="0"/>
          <p:nvPr/>
        </p:nvPicPr>
        <p:blipFill rotWithShape="1">
          <a:blip r:embed="rId3">
            <a:alphaModFix/>
          </a:blip>
          <a:srcRect b="0" l="0" r="0" t="0"/>
          <a:stretch/>
        </p:blipFill>
        <p:spPr>
          <a:xfrm>
            <a:off x="6006376" y="2890682"/>
            <a:ext cx="2963594" cy="4629223"/>
          </a:xfrm>
          <a:prstGeom prst="rect">
            <a:avLst/>
          </a:prstGeom>
          <a:noFill/>
          <a:ln>
            <a:noFill/>
          </a:ln>
        </p:spPr>
      </p:pic>
      <p:sp>
        <p:nvSpPr>
          <p:cNvPr id="393" name="Google Shape;393;p26"/>
          <p:cNvSpPr txBox="1"/>
          <p:nvPr/>
        </p:nvSpPr>
        <p:spPr>
          <a:xfrm>
            <a:off x="958644" y="3016380"/>
            <a:ext cx="6438617" cy="2329375"/>
          </a:xfrm>
          <a:prstGeom prst="rect">
            <a:avLst/>
          </a:prstGeom>
          <a:noFill/>
          <a:ln>
            <a:noFill/>
          </a:ln>
        </p:spPr>
        <p:txBody>
          <a:bodyPr anchorCtr="0" anchor="ctr" bIns="91400" lIns="91400" spcFirstLastPara="1" rIns="91400" wrap="square" tIns="91400">
            <a:noAutofit/>
          </a:bodyPr>
          <a:lstStyle/>
          <a:p>
            <a:pPr indent="0" lvl="0" marL="0" marR="0" rtl="0" algn="l">
              <a:lnSpc>
                <a:spcPct val="115000"/>
              </a:lnSpc>
              <a:spcBef>
                <a:spcPts val="0"/>
              </a:spcBef>
              <a:spcAft>
                <a:spcPts val="0"/>
              </a:spcAft>
              <a:buNone/>
            </a:pPr>
            <a:r>
              <a:rPr b="1" i="0" lang="en-US" sz="2000" u="none" cap="none" strike="noStrike">
                <a:solidFill>
                  <a:srgbClr val="EB6B1F"/>
                </a:solidFill>
                <a:latin typeface="Calibri"/>
                <a:ea typeface="Calibri"/>
                <a:cs typeface="Calibri"/>
                <a:sym typeface="Calibri"/>
              </a:rPr>
              <a:t>PROCESO DE </a:t>
            </a:r>
            <a:r>
              <a:rPr b="0" i="0" lang="en-US" sz="2000" u="none" cap="none" strike="noStrike">
                <a:solidFill>
                  <a:srgbClr val="A93501"/>
                </a:solidFill>
                <a:latin typeface="Calibri"/>
                <a:ea typeface="Calibri"/>
                <a:cs typeface="Calibri"/>
                <a:sym typeface="Calibri"/>
              </a:rPr>
              <a:t>IMPORTACIÓN</a:t>
            </a:r>
            <a:endParaRPr b="1" i="0" sz="1400" u="none" cap="none" strike="noStrike">
              <a:solidFill>
                <a:srgbClr val="ED6B00"/>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000000"/>
              </a:buClr>
              <a:buSzPts val="1400"/>
              <a:buFont typeface="Calibri"/>
              <a:buNone/>
            </a:pPr>
            <a:r>
              <a:t/>
            </a:r>
            <a:endParaRPr b="1" i="0" sz="1400" u="none" cap="none" strike="noStrike">
              <a:solidFill>
                <a:srgbClr val="ED6B00"/>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¡No olvides contestar el Ticket de Salida!</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Clr>
                <a:srgbClr val="ED6B00"/>
              </a:buClr>
              <a:buSzPts val="2100"/>
              <a:buFont typeface="Calibri"/>
              <a:buNone/>
            </a:pPr>
            <a:r>
              <a:rPr b="1" i="0" lang="en-US" sz="2100" u="none" cap="none" strike="noStrike">
                <a:solidFill>
                  <a:srgbClr val="ED6B00"/>
                </a:solidFill>
                <a:latin typeface="Calibri"/>
                <a:ea typeface="Calibri"/>
                <a:cs typeface="Calibri"/>
                <a:sym typeface="Calibri"/>
              </a:rPr>
              <a:t>¡Hasta la próxima!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ED6B00"/>
              </a:buClr>
              <a:buSzPts val="2100"/>
              <a:buFont typeface="Arial"/>
              <a:buNone/>
            </a:pPr>
            <a:br>
              <a:rPr b="1" i="0" lang="en-US" sz="2100" u="none" cap="none" strike="noStrike">
                <a:solidFill>
                  <a:srgbClr val="ED6B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pic>
        <p:nvPicPr>
          <p:cNvPr descr="Google Shape;527;p39" id="394" name="Google Shape;394;p26"/>
          <p:cNvPicPr preferRelativeResize="0"/>
          <p:nvPr/>
        </p:nvPicPr>
        <p:blipFill rotWithShape="1">
          <a:blip r:embed="rId4">
            <a:alphaModFix/>
          </a:blip>
          <a:srcRect b="0" l="0" r="0" t="0"/>
          <a:stretch/>
        </p:blipFill>
        <p:spPr>
          <a:xfrm>
            <a:off x="3220622" y="4140513"/>
            <a:ext cx="673178" cy="603723"/>
          </a:xfrm>
          <a:prstGeom prst="rect">
            <a:avLst/>
          </a:prstGeom>
          <a:noFill/>
          <a:ln>
            <a:noFill/>
          </a:ln>
        </p:spPr>
      </p:pic>
      <p:sp>
        <p:nvSpPr>
          <p:cNvPr id="395" name="Google Shape;395;p26"/>
          <p:cNvSpPr txBox="1"/>
          <p:nvPr/>
        </p:nvSpPr>
        <p:spPr>
          <a:xfrm>
            <a:off x="375975" y="1373700"/>
            <a:ext cx="8950500" cy="319500"/>
          </a:xfrm>
          <a:prstGeom prst="rect">
            <a:avLst/>
          </a:prstGeom>
          <a:noFill/>
          <a:ln>
            <a:noFill/>
          </a:ln>
        </p:spPr>
        <p:txBody>
          <a:bodyPr anchorCtr="0" anchor="ctr" bIns="91425" lIns="91425" spcFirstLastPara="1" rIns="91425" wrap="square" tIns="91425">
            <a:noAutofit/>
          </a:bodyPr>
          <a:lstStyle/>
          <a:p>
            <a:pPr indent="0" lvl="0" marL="0" marR="0" rtl="0" algn="l">
              <a:lnSpc>
                <a:spcPct val="80000"/>
              </a:lnSpc>
              <a:spcBef>
                <a:spcPts val="0"/>
              </a:spcBef>
              <a:spcAft>
                <a:spcPts val="0"/>
              </a:spcAft>
              <a:buClr>
                <a:srgbClr val="000000"/>
              </a:buClr>
              <a:buSzPts val="2800"/>
              <a:buFont typeface="Arial"/>
              <a:buNone/>
            </a:pPr>
            <a:r>
              <a:rPr b="1" i="0" lang="en-US" sz="2800" u="none" cap="none" strike="noStrike">
                <a:solidFill>
                  <a:srgbClr val="ED6B00"/>
                </a:solidFill>
                <a:latin typeface="Calibri"/>
                <a:ea typeface="Calibri"/>
                <a:cs typeface="Calibri"/>
                <a:sym typeface="Calibri"/>
              </a:rPr>
              <a:t>TICKET DE SALIDA</a:t>
            </a:r>
            <a:endParaRPr b="1" i="0" sz="3100" u="none" cap="none" strike="noStrike">
              <a:solidFill>
                <a:srgbClr val="ED6B00"/>
              </a:solidFill>
              <a:latin typeface="Calibri"/>
              <a:ea typeface="Calibri"/>
              <a:cs typeface="Calibri"/>
              <a:sym typeface="Calibri"/>
            </a:endParaRPr>
          </a:p>
        </p:txBody>
      </p:sp>
      <p:sp>
        <p:nvSpPr>
          <p:cNvPr id="396" name="Google Shape;396;p26"/>
          <p:cNvSpPr txBox="1"/>
          <p:nvPr/>
        </p:nvSpPr>
        <p:spPr>
          <a:xfrm>
            <a:off x="366450" y="1220100"/>
            <a:ext cx="4700400" cy="153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ANTES DE TERMINAR:</a:t>
            </a:r>
            <a:endParaRPr b="1"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3"/>
          <p:cNvSpPr/>
          <p:nvPr/>
        </p:nvSpPr>
        <p:spPr>
          <a:xfrm>
            <a:off x="103238" y="825908"/>
            <a:ext cx="9497963" cy="1401099"/>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98" name="Google Shape;98;p3"/>
          <p:cNvSpPr txBox="1"/>
          <p:nvPr/>
        </p:nvSpPr>
        <p:spPr>
          <a:xfrm>
            <a:off x="351409" y="2358773"/>
            <a:ext cx="2847481" cy="2491991"/>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0" lang="en-US" sz="1400" u="none" cap="none" strike="noStrike">
                <a:solidFill>
                  <a:schemeClr val="dk1"/>
                </a:solidFill>
                <a:latin typeface="Calibri"/>
                <a:ea typeface="Calibri"/>
                <a:cs typeface="Calibri"/>
                <a:sym typeface="Calibri"/>
              </a:rPr>
              <a:t>OA 1 </a:t>
            </a:r>
            <a:r>
              <a:rPr b="0" i="0" lang="en-US" sz="1400" u="none" cap="none" strike="noStrike">
                <a:solidFill>
                  <a:srgbClr val="000000"/>
                </a:solidFill>
                <a:latin typeface="Calibri"/>
                <a:ea typeface="Calibri"/>
                <a:cs typeface="Calibri"/>
                <a:sym typeface="Calibri"/>
              </a:rPr>
              <a:t>Leer y utilizar información contable básica acerca de la marcha de la empresa, incluida información sobre importaciones y/o exportaciones, de acuerdo a las normas internacionales de contabilidad (NIC) y de información financiera (NIIF).</a:t>
            </a:r>
            <a:endParaRPr/>
          </a:p>
          <a:p>
            <a:pPr indent="0" lvl="0" marL="0" marR="0" rtl="0" algn="l">
              <a:lnSpc>
                <a:spcPct val="115000"/>
              </a:lnSpc>
              <a:spcBef>
                <a:spcPts val="0"/>
              </a:spcBef>
              <a:spcAft>
                <a:spcPts val="0"/>
              </a:spcAft>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US" sz="1400" u="none" cap="none" strike="noStrike">
                <a:solidFill>
                  <a:schemeClr val="dk1"/>
                </a:solidFill>
                <a:latin typeface="Calibri"/>
                <a:ea typeface="Calibri"/>
                <a:cs typeface="Calibri"/>
                <a:sym typeface="Calibri"/>
              </a:rPr>
              <a:t>OA Genérico</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Calibri"/>
                <a:ea typeface="Calibri"/>
                <a:cs typeface="Calibri"/>
                <a:sym typeface="Calibri"/>
              </a:rPr>
              <a:t>B – C - H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br>
              <a:rPr b="0" i="0" lang="en-US" sz="1400" u="none" cap="none" strike="noStrike">
                <a:solidFill>
                  <a:srgbClr val="000000"/>
                </a:solidFill>
                <a:latin typeface="Arial"/>
                <a:ea typeface="Arial"/>
                <a:cs typeface="Arial"/>
                <a:sym typeface="Arial"/>
              </a:rPr>
            </a:br>
            <a:endParaRPr b="1" i="0" sz="1400" u="none" cap="none" strike="noStrike">
              <a:solidFill>
                <a:srgbClr val="76384D"/>
              </a:solidFill>
              <a:latin typeface="Calibri"/>
              <a:ea typeface="Calibri"/>
              <a:cs typeface="Calibri"/>
              <a:sym typeface="Calibri"/>
            </a:endParaRPr>
          </a:p>
        </p:txBody>
      </p:sp>
      <p:sp>
        <p:nvSpPr>
          <p:cNvPr id="99" name="Google Shape;99;p3"/>
          <p:cNvSpPr/>
          <p:nvPr/>
        </p:nvSpPr>
        <p:spPr>
          <a:xfrm>
            <a:off x="252573" y="1472660"/>
            <a:ext cx="2980513" cy="4543828"/>
          </a:xfrm>
          <a:prstGeom prst="roundRect">
            <a:avLst>
              <a:gd fmla="val 842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00" name="Google Shape;100;p3"/>
          <p:cNvSpPr txBox="1"/>
          <p:nvPr/>
        </p:nvSpPr>
        <p:spPr>
          <a:xfrm>
            <a:off x="358671" y="1994111"/>
            <a:ext cx="2768317" cy="4095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1800"/>
              <a:buFont typeface="Arial"/>
              <a:buNone/>
            </a:pPr>
            <a:r>
              <a:rPr b="1" i="0" lang="en-US" sz="1800" u="none" cap="none" strike="noStrike">
                <a:solidFill>
                  <a:srgbClr val="ED6B00"/>
                </a:solidFill>
                <a:latin typeface="Calibri"/>
                <a:ea typeface="Calibri"/>
                <a:cs typeface="Calibri"/>
                <a:sym typeface="Calibri"/>
              </a:rPr>
              <a:t>OBJETIVO DE APRENDIZAJE</a:t>
            </a:r>
            <a:endParaRPr b="0" i="0" sz="1800" u="none" cap="none" strike="noStrike">
              <a:solidFill>
                <a:srgbClr val="ED6B00"/>
              </a:solidFill>
              <a:latin typeface="Calibri"/>
              <a:ea typeface="Calibri"/>
              <a:cs typeface="Calibri"/>
              <a:sym typeface="Calibri"/>
            </a:endParaRPr>
          </a:p>
        </p:txBody>
      </p:sp>
      <p:pic>
        <p:nvPicPr>
          <p:cNvPr id="101" name="Google Shape;101;p3"/>
          <p:cNvPicPr preferRelativeResize="0"/>
          <p:nvPr/>
        </p:nvPicPr>
        <p:blipFill rotWithShape="1">
          <a:blip r:embed="rId3">
            <a:alphaModFix/>
          </a:blip>
          <a:srcRect b="0" l="0" r="0" t="0"/>
          <a:stretch/>
        </p:blipFill>
        <p:spPr>
          <a:xfrm>
            <a:off x="1410122" y="1203013"/>
            <a:ext cx="702376" cy="669708"/>
          </a:xfrm>
          <a:prstGeom prst="rect">
            <a:avLst/>
          </a:prstGeom>
          <a:noFill/>
          <a:ln>
            <a:noFill/>
          </a:ln>
        </p:spPr>
      </p:pic>
      <p:sp>
        <p:nvSpPr>
          <p:cNvPr id="102" name="Google Shape;102;p3"/>
          <p:cNvSpPr/>
          <p:nvPr/>
        </p:nvSpPr>
        <p:spPr>
          <a:xfrm>
            <a:off x="3362219" y="1472660"/>
            <a:ext cx="2980513" cy="4543827"/>
          </a:xfrm>
          <a:prstGeom prst="roundRect">
            <a:avLst>
              <a:gd fmla="val 842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03" name="Google Shape;103;p3"/>
          <p:cNvSpPr txBox="1"/>
          <p:nvPr/>
        </p:nvSpPr>
        <p:spPr>
          <a:xfrm>
            <a:off x="3561634" y="2394094"/>
            <a:ext cx="2781097" cy="2317912"/>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US" sz="1400" u="none" cap="none" strike="noStrike">
                <a:solidFill>
                  <a:schemeClr val="dk1"/>
                </a:solidFill>
                <a:latin typeface="Calibri"/>
                <a:ea typeface="Calibri"/>
                <a:cs typeface="Calibri"/>
                <a:sym typeface="Calibri"/>
              </a:rPr>
              <a:t>1 </a:t>
            </a:r>
            <a:r>
              <a:rPr b="0" i="0" lang="en-US" sz="1400" u="none" cap="none" strike="noStrike">
                <a:solidFill>
                  <a:srgbClr val="000000"/>
                </a:solidFill>
                <a:latin typeface="Calibri"/>
                <a:ea typeface="Calibri"/>
                <a:cs typeface="Calibri"/>
                <a:sym typeface="Calibri"/>
              </a:rPr>
              <a:t>Gestiona la documentación mercantil de las importaciones  y/o exportaciones conforme a las disposiciones contables y tributarias vigentes. </a:t>
            </a:r>
            <a:endParaRPr/>
          </a:p>
        </p:txBody>
      </p:sp>
      <p:sp>
        <p:nvSpPr>
          <p:cNvPr id="104" name="Google Shape;104;p3"/>
          <p:cNvSpPr txBox="1"/>
          <p:nvPr/>
        </p:nvSpPr>
        <p:spPr>
          <a:xfrm>
            <a:off x="3561636" y="1994111"/>
            <a:ext cx="2609184" cy="4095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1800"/>
              <a:buFont typeface="Arial"/>
              <a:buNone/>
            </a:pPr>
            <a:r>
              <a:rPr b="1" i="0" lang="en-US" sz="1800" u="none" cap="none" strike="noStrike">
                <a:solidFill>
                  <a:srgbClr val="ED6B00"/>
                </a:solidFill>
                <a:latin typeface="Calibri"/>
                <a:ea typeface="Calibri"/>
                <a:cs typeface="Calibri"/>
                <a:sym typeface="Calibri"/>
              </a:rPr>
              <a:t>APRENDIZAJE ESPERADO</a:t>
            </a:r>
            <a:endParaRPr b="0" i="0" sz="1800" u="none" cap="none" strike="noStrike">
              <a:solidFill>
                <a:srgbClr val="ED6B00"/>
              </a:solidFill>
              <a:latin typeface="Calibri"/>
              <a:ea typeface="Calibri"/>
              <a:cs typeface="Calibri"/>
              <a:sym typeface="Calibri"/>
            </a:endParaRPr>
          </a:p>
        </p:txBody>
      </p:sp>
      <p:pic>
        <p:nvPicPr>
          <p:cNvPr id="105" name="Google Shape;105;p3"/>
          <p:cNvPicPr preferRelativeResize="0"/>
          <p:nvPr/>
        </p:nvPicPr>
        <p:blipFill rotWithShape="1">
          <a:blip r:embed="rId4">
            <a:alphaModFix/>
          </a:blip>
          <a:srcRect b="0" l="0" r="0" t="0"/>
          <a:stretch/>
        </p:blipFill>
        <p:spPr>
          <a:xfrm>
            <a:off x="4539906" y="1203013"/>
            <a:ext cx="702376" cy="669708"/>
          </a:xfrm>
          <a:prstGeom prst="rect">
            <a:avLst/>
          </a:prstGeom>
          <a:noFill/>
          <a:ln>
            <a:noFill/>
          </a:ln>
        </p:spPr>
      </p:pic>
      <p:sp>
        <p:nvSpPr>
          <p:cNvPr id="106" name="Google Shape;106;p3"/>
          <p:cNvSpPr/>
          <p:nvPr/>
        </p:nvSpPr>
        <p:spPr>
          <a:xfrm>
            <a:off x="6473043" y="1472660"/>
            <a:ext cx="2980513" cy="5663580"/>
          </a:xfrm>
          <a:prstGeom prst="roundRect">
            <a:avLst>
              <a:gd fmla="val 842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07" name="Google Shape;107;p3"/>
          <p:cNvSpPr txBox="1"/>
          <p:nvPr/>
        </p:nvSpPr>
        <p:spPr>
          <a:xfrm>
            <a:off x="6656439" y="2394094"/>
            <a:ext cx="2684206" cy="3957251"/>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Calibri"/>
                <a:ea typeface="Calibri"/>
                <a:cs typeface="Calibri"/>
                <a:sym typeface="Calibri"/>
              </a:rPr>
              <a:t>1.3</a:t>
            </a:r>
            <a:r>
              <a:rPr b="0" i="0" lang="en-US" sz="1400" u="none" cap="none" strike="noStrike">
                <a:solidFill>
                  <a:srgbClr val="000000"/>
                </a:solidFill>
                <a:latin typeface="Calibri"/>
                <a:ea typeface="Calibri"/>
                <a:cs typeface="Calibri"/>
                <a:sym typeface="Calibri"/>
              </a:rPr>
              <a:t> Completa o elabora, utilizando sistemas, los documentos</a:t>
            </a:r>
            <a:br>
              <a:rPr b="0" i="0" lang="en-US" sz="1400" u="none" cap="none" strike="noStrike">
                <a:solidFill>
                  <a:srgbClr val="000000"/>
                </a:solidFill>
                <a:latin typeface="Calibri"/>
                <a:ea typeface="Calibri"/>
                <a:cs typeface="Calibri"/>
                <a:sym typeface="Calibri"/>
              </a:rPr>
            </a:br>
            <a:r>
              <a:rPr b="0" i="0" lang="en-US" sz="1400" u="none" cap="none" strike="noStrike">
                <a:solidFill>
                  <a:srgbClr val="000000"/>
                </a:solidFill>
                <a:latin typeface="Calibri"/>
                <a:ea typeface="Calibri"/>
                <a:cs typeface="Calibri"/>
                <a:sym typeface="Calibri"/>
              </a:rPr>
              <a:t>mercantiles de importaciones y exportaciones, de acuerdo</a:t>
            </a:r>
            <a:br>
              <a:rPr b="0" i="0" lang="en-US" sz="1400" u="none" cap="none" strike="noStrike">
                <a:solidFill>
                  <a:srgbClr val="000000"/>
                </a:solidFill>
                <a:latin typeface="Calibri"/>
                <a:ea typeface="Calibri"/>
                <a:cs typeface="Calibri"/>
                <a:sym typeface="Calibri"/>
              </a:rPr>
            </a:br>
            <a:r>
              <a:rPr b="0" i="0" lang="en-US" sz="1400" u="none" cap="none" strike="noStrike">
                <a:solidFill>
                  <a:srgbClr val="000000"/>
                </a:solidFill>
                <a:latin typeface="Calibri"/>
                <a:ea typeface="Calibri"/>
                <a:cs typeface="Calibri"/>
                <a:sym typeface="Calibri"/>
              </a:rPr>
              <a:t>a las normativas legales vigentes.</a:t>
            </a:r>
            <a:endParaRPr b="1" i="0" sz="1400" u="none" cap="none" strike="noStrike">
              <a:solidFill>
                <a:srgbClr val="76384D"/>
              </a:solidFill>
              <a:latin typeface="Calibri"/>
              <a:ea typeface="Calibri"/>
              <a:cs typeface="Calibri"/>
              <a:sym typeface="Calibri"/>
            </a:endParaRPr>
          </a:p>
        </p:txBody>
      </p:sp>
      <p:sp>
        <p:nvSpPr>
          <p:cNvPr id="108" name="Google Shape;108;p3"/>
          <p:cNvSpPr txBox="1"/>
          <p:nvPr/>
        </p:nvSpPr>
        <p:spPr>
          <a:xfrm>
            <a:off x="6554516" y="1994111"/>
            <a:ext cx="2862260" cy="4095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1800"/>
              <a:buFont typeface="Arial"/>
              <a:buNone/>
            </a:pPr>
            <a:r>
              <a:rPr b="1" i="0" lang="en-US" sz="1800" u="none" cap="none" strike="noStrike">
                <a:solidFill>
                  <a:srgbClr val="ED6B00"/>
                </a:solidFill>
                <a:latin typeface="Calibri"/>
                <a:ea typeface="Calibri"/>
                <a:cs typeface="Calibri"/>
                <a:sym typeface="Calibri"/>
              </a:rPr>
              <a:t>CRITERIOS DE EVALUACIÓN</a:t>
            </a:r>
            <a:endParaRPr b="0" i="0" sz="1800" u="none" cap="none" strike="noStrike">
              <a:solidFill>
                <a:srgbClr val="ED6B00"/>
              </a:solidFill>
              <a:latin typeface="Calibri"/>
              <a:ea typeface="Calibri"/>
              <a:cs typeface="Calibri"/>
              <a:sym typeface="Calibri"/>
            </a:endParaRPr>
          </a:p>
        </p:txBody>
      </p:sp>
      <p:pic>
        <p:nvPicPr>
          <p:cNvPr id="109" name="Google Shape;109;p3"/>
          <p:cNvPicPr preferRelativeResize="0"/>
          <p:nvPr/>
        </p:nvPicPr>
        <p:blipFill rotWithShape="1">
          <a:blip r:embed="rId5">
            <a:alphaModFix/>
          </a:blip>
          <a:srcRect b="0" l="0" r="0" t="0"/>
          <a:stretch/>
        </p:blipFill>
        <p:spPr>
          <a:xfrm>
            <a:off x="7649552" y="1203013"/>
            <a:ext cx="702376" cy="669708"/>
          </a:xfrm>
          <a:prstGeom prst="rect">
            <a:avLst/>
          </a:prstGeom>
          <a:noFill/>
          <a:ln>
            <a:noFill/>
          </a:ln>
        </p:spPr>
      </p:pic>
      <p:pic>
        <p:nvPicPr>
          <p:cNvPr id="110" name="Google Shape;110;p3"/>
          <p:cNvPicPr preferRelativeResize="0"/>
          <p:nvPr/>
        </p:nvPicPr>
        <p:blipFill rotWithShape="1">
          <a:blip r:embed="rId6">
            <a:alphaModFix/>
          </a:blip>
          <a:srcRect b="0" l="0" r="0" t="0"/>
          <a:stretch/>
        </p:blipFill>
        <p:spPr>
          <a:xfrm flipH="1">
            <a:off x="757188" y="4526552"/>
            <a:ext cx="2917133" cy="2317913"/>
          </a:xfrm>
          <a:prstGeom prst="rect">
            <a:avLst/>
          </a:prstGeom>
          <a:noFill/>
          <a:ln>
            <a:noFill/>
          </a:ln>
        </p:spPr>
      </p:pic>
      <p:pic>
        <p:nvPicPr>
          <p:cNvPr id="111" name="Google Shape;111;p3"/>
          <p:cNvPicPr preferRelativeResize="0"/>
          <p:nvPr/>
        </p:nvPicPr>
        <p:blipFill rotWithShape="1">
          <a:blip r:embed="rId7">
            <a:alphaModFix/>
          </a:blip>
          <a:srcRect b="0" l="0" r="0" t="0"/>
          <a:stretch/>
        </p:blipFill>
        <p:spPr>
          <a:xfrm flipH="1">
            <a:off x="3588297" y="3757726"/>
            <a:ext cx="3025211" cy="408238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grpSp>
        <p:nvGrpSpPr>
          <p:cNvPr id="116" name="Google Shape;116;p4"/>
          <p:cNvGrpSpPr/>
          <p:nvPr/>
        </p:nvGrpSpPr>
        <p:grpSpPr>
          <a:xfrm>
            <a:off x="386362" y="3814623"/>
            <a:ext cx="4843526" cy="883217"/>
            <a:chOff x="386551" y="4102397"/>
            <a:chExt cx="4845900" cy="883650"/>
          </a:xfrm>
        </p:grpSpPr>
        <p:sp>
          <p:nvSpPr>
            <p:cNvPr id="117" name="Google Shape;117;p4"/>
            <p:cNvSpPr/>
            <p:nvPr/>
          </p:nvSpPr>
          <p:spPr>
            <a:xfrm>
              <a:off x="574651" y="4102397"/>
              <a:ext cx="4657800" cy="88365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375" lIns="91375" spcFirstLastPara="1" rIns="91375" wrap="square" tIns="91375">
              <a:noAutofit/>
            </a:bodyPr>
            <a:lstStyle/>
            <a:p>
              <a:pPr indent="0" lvl="0" marL="0" marR="0" rtl="0" algn="l">
                <a:lnSpc>
                  <a:spcPct val="100000"/>
                </a:lnSpc>
                <a:spcBef>
                  <a:spcPts val="0"/>
                </a:spcBef>
                <a:spcAft>
                  <a:spcPts val="0"/>
                </a:spcAft>
                <a:buNone/>
              </a:pPr>
              <a:r>
                <a:rPr b="0" i="0" lang="en-US" sz="1399" u="none" cap="none" strike="noStrike">
                  <a:solidFill>
                    <a:srgbClr val="000000"/>
                  </a:solidFill>
                  <a:latin typeface="Arial"/>
                  <a:ea typeface="Arial"/>
                  <a:cs typeface="Arial"/>
                  <a:sym typeface="Arial"/>
                </a:rPr>
                <a:t>    </a:t>
              </a:r>
              <a:endParaRPr b="0" i="0" sz="1399" u="none" cap="none" strike="noStrike">
                <a:solidFill>
                  <a:srgbClr val="000000"/>
                </a:solidFill>
                <a:latin typeface="Arial"/>
                <a:ea typeface="Arial"/>
                <a:cs typeface="Arial"/>
                <a:sym typeface="Arial"/>
              </a:endParaRPr>
            </a:p>
          </p:txBody>
        </p:sp>
        <p:grpSp>
          <p:nvGrpSpPr>
            <p:cNvPr id="118" name="Google Shape;118;p4"/>
            <p:cNvGrpSpPr/>
            <p:nvPr/>
          </p:nvGrpSpPr>
          <p:grpSpPr>
            <a:xfrm>
              <a:off x="386551" y="4346560"/>
              <a:ext cx="391110" cy="395325"/>
              <a:chOff x="375767" y="3437085"/>
              <a:chExt cx="376200" cy="395325"/>
            </a:xfrm>
          </p:grpSpPr>
          <p:sp>
            <p:nvSpPr>
              <p:cNvPr id="119" name="Google Shape;119;p4"/>
              <p:cNvSpPr/>
              <p:nvPr/>
            </p:nvSpPr>
            <p:spPr>
              <a:xfrm>
                <a:off x="375767" y="3446610"/>
                <a:ext cx="376200" cy="385800"/>
              </a:xfrm>
              <a:prstGeom prst="roundRect">
                <a:avLst>
                  <a:gd fmla="val 16667" name="adj"/>
                </a:avLst>
              </a:prstGeom>
              <a:solidFill>
                <a:srgbClr val="ED6B00"/>
              </a:solidFill>
              <a:ln>
                <a:noFill/>
              </a:ln>
            </p:spPr>
            <p:txBody>
              <a:bodyPr anchorCtr="0" anchor="ctr" bIns="91375" lIns="91375" spcFirstLastPara="1" rIns="91375" wrap="square" tIns="91375">
                <a:noAutofit/>
              </a:bodyPr>
              <a:lstStyle/>
              <a:p>
                <a:pPr indent="0" lvl="0" marL="0" marR="0" rtl="0" algn="l">
                  <a:lnSpc>
                    <a:spcPct val="100000"/>
                  </a:lnSpc>
                  <a:spcBef>
                    <a:spcPts val="0"/>
                  </a:spcBef>
                  <a:spcAft>
                    <a:spcPts val="0"/>
                  </a:spcAft>
                  <a:buNone/>
                </a:pPr>
                <a:r>
                  <a:t/>
                </a:r>
                <a:endParaRPr b="0" i="0" sz="1399" u="none" cap="none" strike="noStrike">
                  <a:solidFill>
                    <a:srgbClr val="000000"/>
                  </a:solidFill>
                  <a:latin typeface="Arial"/>
                  <a:ea typeface="Arial"/>
                  <a:cs typeface="Arial"/>
                  <a:sym typeface="Arial"/>
                </a:endParaRPr>
              </a:p>
            </p:txBody>
          </p:sp>
          <p:sp>
            <p:nvSpPr>
              <p:cNvPr id="120" name="Google Shape;120;p4"/>
              <p:cNvSpPr txBox="1"/>
              <p:nvPr/>
            </p:nvSpPr>
            <p:spPr>
              <a:xfrm>
                <a:off x="385292" y="3437085"/>
                <a:ext cx="300300" cy="385800"/>
              </a:xfrm>
              <a:prstGeom prst="rect">
                <a:avLst/>
              </a:prstGeom>
              <a:noFill/>
              <a:ln>
                <a:noFill/>
              </a:ln>
            </p:spPr>
            <p:txBody>
              <a:bodyPr anchorCtr="0" anchor="ctr" bIns="91375" lIns="91375" spcFirstLastPara="1" rIns="91375" wrap="square" tIns="91375">
                <a:noAutofit/>
              </a:bodyPr>
              <a:lstStyle/>
              <a:p>
                <a:pPr indent="0" lvl="0" marL="0" marR="0" rtl="0" algn="l">
                  <a:lnSpc>
                    <a:spcPct val="100000"/>
                  </a:lnSpc>
                  <a:spcBef>
                    <a:spcPts val="0"/>
                  </a:spcBef>
                  <a:spcAft>
                    <a:spcPts val="0"/>
                  </a:spcAft>
                  <a:buNone/>
                </a:pPr>
                <a:r>
                  <a:rPr b="1" i="0" lang="en-US" sz="2799" u="none" cap="none" strike="noStrike">
                    <a:solidFill>
                      <a:srgbClr val="FFFFFF"/>
                    </a:solidFill>
                    <a:latin typeface="Calibri"/>
                    <a:ea typeface="Calibri"/>
                    <a:cs typeface="Calibri"/>
                    <a:sym typeface="Calibri"/>
                  </a:rPr>
                  <a:t>2</a:t>
                </a:r>
                <a:endParaRPr b="1" i="0" sz="2799" u="none" cap="none" strike="noStrike">
                  <a:solidFill>
                    <a:srgbClr val="FFFFFF"/>
                  </a:solidFill>
                  <a:latin typeface="Calibri"/>
                  <a:ea typeface="Calibri"/>
                  <a:cs typeface="Calibri"/>
                  <a:sym typeface="Calibri"/>
                </a:endParaRPr>
              </a:p>
            </p:txBody>
          </p:sp>
        </p:grpSp>
        <p:sp>
          <p:nvSpPr>
            <p:cNvPr id="121" name="Google Shape;121;p4"/>
            <p:cNvSpPr txBox="1"/>
            <p:nvPr/>
          </p:nvSpPr>
          <p:spPr>
            <a:xfrm>
              <a:off x="949350" y="4275122"/>
              <a:ext cx="4117499" cy="538200"/>
            </a:xfrm>
            <a:prstGeom prst="rect">
              <a:avLst/>
            </a:prstGeom>
            <a:noFill/>
            <a:ln>
              <a:noFill/>
            </a:ln>
          </p:spPr>
          <p:txBody>
            <a:bodyPr anchorCtr="0" anchor="ctr" bIns="91375" lIns="91375" spcFirstLastPara="1" rIns="91375" wrap="square" tIns="91375">
              <a:noAutofit/>
            </a:bodyPr>
            <a:lstStyle/>
            <a:p>
              <a:pPr indent="0" lvl="0" marL="0" marR="0" rtl="0" algn="l">
                <a:lnSpc>
                  <a:spcPct val="115000"/>
                </a:lnSpc>
                <a:spcBef>
                  <a:spcPts val="0"/>
                </a:spcBef>
                <a:spcAft>
                  <a:spcPts val="0"/>
                </a:spcAft>
                <a:buNone/>
              </a:pPr>
              <a:r>
                <a:rPr b="0" i="0" lang="en-US" sz="1599" u="none" cap="none" strike="noStrike">
                  <a:solidFill>
                    <a:srgbClr val="000000"/>
                  </a:solidFill>
                  <a:latin typeface="Calibri"/>
                  <a:ea typeface="Calibri"/>
                  <a:cs typeface="Calibri"/>
                  <a:sym typeface="Calibri"/>
                </a:rPr>
                <a:t>¿Qué pasaría si la divisa estadounidense sufriera un alza desmesurada?</a:t>
              </a:r>
              <a:endParaRPr/>
            </a:p>
          </p:txBody>
        </p:sp>
      </p:grpSp>
      <p:grpSp>
        <p:nvGrpSpPr>
          <p:cNvPr id="122" name="Google Shape;122;p4"/>
          <p:cNvGrpSpPr/>
          <p:nvPr/>
        </p:nvGrpSpPr>
        <p:grpSpPr>
          <a:xfrm>
            <a:off x="375791" y="2842014"/>
            <a:ext cx="4843526" cy="883217"/>
            <a:chOff x="375767" y="3098701"/>
            <a:chExt cx="4845900" cy="883650"/>
          </a:xfrm>
        </p:grpSpPr>
        <p:sp>
          <p:nvSpPr>
            <p:cNvPr id="123" name="Google Shape;123;p4"/>
            <p:cNvSpPr/>
            <p:nvPr/>
          </p:nvSpPr>
          <p:spPr>
            <a:xfrm>
              <a:off x="563867" y="3098701"/>
              <a:ext cx="4657800" cy="88365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375" lIns="91375" spcFirstLastPara="1" rIns="91375" wrap="square" tIns="91375">
              <a:noAutofit/>
            </a:bodyPr>
            <a:lstStyle/>
            <a:p>
              <a:pPr indent="0" lvl="0" marL="0" marR="0" rtl="0" algn="l">
                <a:lnSpc>
                  <a:spcPct val="100000"/>
                </a:lnSpc>
                <a:spcBef>
                  <a:spcPts val="0"/>
                </a:spcBef>
                <a:spcAft>
                  <a:spcPts val="0"/>
                </a:spcAft>
                <a:buNone/>
              </a:pPr>
              <a:r>
                <a:rPr b="0" i="0" lang="en-US" sz="1399" u="none" cap="none" strike="noStrike">
                  <a:solidFill>
                    <a:srgbClr val="000000"/>
                  </a:solidFill>
                  <a:latin typeface="Arial"/>
                  <a:ea typeface="Arial"/>
                  <a:cs typeface="Arial"/>
                  <a:sym typeface="Arial"/>
                </a:rPr>
                <a:t>    </a:t>
              </a:r>
              <a:endParaRPr b="0" i="0" sz="1399" u="none" cap="none" strike="noStrike">
                <a:solidFill>
                  <a:srgbClr val="000000"/>
                </a:solidFill>
                <a:latin typeface="Arial"/>
                <a:ea typeface="Arial"/>
                <a:cs typeface="Arial"/>
                <a:sym typeface="Arial"/>
              </a:endParaRPr>
            </a:p>
          </p:txBody>
        </p:sp>
        <p:grpSp>
          <p:nvGrpSpPr>
            <p:cNvPr id="124" name="Google Shape;124;p4"/>
            <p:cNvGrpSpPr/>
            <p:nvPr/>
          </p:nvGrpSpPr>
          <p:grpSpPr>
            <a:xfrm>
              <a:off x="375767" y="3342864"/>
              <a:ext cx="376200" cy="395325"/>
              <a:chOff x="375767" y="3437085"/>
              <a:chExt cx="376200" cy="395325"/>
            </a:xfrm>
          </p:grpSpPr>
          <p:sp>
            <p:nvSpPr>
              <p:cNvPr id="125" name="Google Shape;125;p4"/>
              <p:cNvSpPr/>
              <p:nvPr/>
            </p:nvSpPr>
            <p:spPr>
              <a:xfrm>
                <a:off x="375767" y="3446610"/>
                <a:ext cx="376200" cy="385800"/>
              </a:xfrm>
              <a:prstGeom prst="roundRect">
                <a:avLst>
                  <a:gd fmla="val 16667" name="adj"/>
                </a:avLst>
              </a:prstGeom>
              <a:solidFill>
                <a:srgbClr val="ED6B00"/>
              </a:solidFill>
              <a:ln>
                <a:noFill/>
              </a:ln>
            </p:spPr>
            <p:txBody>
              <a:bodyPr anchorCtr="0" anchor="ctr" bIns="91375" lIns="91375" spcFirstLastPara="1" rIns="91375" wrap="square" tIns="91375">
                <a:noAutofit/>
              </a:bodyPr>
              <a:lstStyle/>
              <a:p>
                <a:pPr indent="0" lvl="0" marL="0" marR="0" rtl="0" algn="l">
                  <a:lnSpc>
                    <a:spcPct val="100000"/>
                  </a:lnSpc>
                  <a:spcBef>
                    <a:spcPts val="0"/>
                  </a:spcBef>
                  <a:spcAft>
                    <a:spcPts val="0"/>
                  </a:spcAft>
                  <a:buNone/>
                </a:pPr>
                <a:r>
                  <a:t/>
                </a:r>
                <a:endParaRPr b="0" i="0" sz="1399" u="none" cap="none" strike="noStrike">
                  <a:solidFill>
                    <a:srgbClr val="000000"/>
                  </a:solidFill>
                  <a:latin typeface="Arial"/>
                  <a:ea typeface="Arial"/>
                  <a:cs typeface="Arial"/>
                  <a:sym typeface="Arial"/>
                </a:endParaRPr>
              </a:p>
            </p:txBody>
          </p:sp>
          <p:sp>
            <p:nvSpPr>
              <p:cNvPr id="126" name="Google Shape;126;p4"/>
              <p:cNvSpPr txBox="1"/>
              <p:nvPr/>
            </p:nvSpPr>
            <p:spPr>
              <a:xfrm>
                <a:off x="385292" y="3437085"/>
                <a:ext cx="300300" cy="385800"/>
              </a:xfrm>
              <a:prstGeom prst="rect">
                <a:avLst/>
              </a:prstGeom>
              <a:noFill/>
              <a:ln>
                <a:noFill/>
              </a:ln>
            </p:spPr>
            <p:txBody>
              <a:bodyPr anchorCtr="0" anchor="ctr" bIns="91375" lIns="91375" spcFirstLastPara="1" rIns="91375" wrap="square" tIns="91375">
                <a:noAutofit/>
              </a:bodyPr>
              <a:lstStyle/>
              <a:p>
                <a:pPr indent="0" lvl="0" marL="0" marR="0" rtl="0" algn="l">
                  <a:lnSpc>
                    <a:spcPct val="100000"/>
                  </a:lnSpc>
                  <a:spcBef>
                    <a:spcPts val="0"/>
                  </a:spcBef>
                  <a:spcAft>
                    <a:spcPts val="0"/>
                  </a:spcAft>
                  <a:buNone/>
                </a:pPr>
                <a:r>
                  <a:rPr b="1" i="0" lang="en-US" sz="2799" u="none" cap="none" strike="noStrike">
                    <a:solidFill>
                      <a:srgbClr val="FFFFFF"/>
                    </a:solidFill>
                    <a:latin typeface="Calibri"/>
                    <a:ea typeface="Calibri"/>
                    <a:cs typeface="Calibri"/>
                    <a:sym typeface="Calibri"/>
                  </a:rPr>
                  <a:t>1</a:t>
                </a:r>
                <a:endParaRPr b="1" i="0" sz="2799" u="none" cap="none" strike="noStrike">
                  <a:solidFill>
                    <a:srgbClr val="FFFFFF"/>
                  </a:solidFill>
                  <a:latin typeface="Calibri"/>
                  <a:ea typeface="Calibri"/>
                  <a:cs typeface="Calibri"/>
                  <a:sym typeface="Calibri"/>
                </a:endParaRPr>
              </a:p>
            </p:txBody>
          </p:sp>
        </p:grpSp>
        <p:sp>
          <p:nvSpPr>
            <p:cNvPr id="127" name="Google Shape;127;p4"/>
            <p:cNvSpPr txBox="1"/>
            <p:nvPr/>
          </p:nvSpPr>
          <p:spPr>
            <a:xfrm>
              <a:off x="938567" y="3271426"/>
              <a:ext cx="3960526" cy="538200"/>
            </a:xfrm>
            <a:prstGeom prst="rect">
              <a:avLst/>
            </a:prstGeom>
            <a:noFill/>
            <a:ln>
              <a:noFill/>
            </a:ln>
          </p:spPr>
          <p:txBody>
            <a:bodyPr anchorCtr="0" anchor="ctr" bIns="91375" lIns="91375" spcFirstLastPara="1" rIns="91375" wrap="square" tIns="91375">
              <a:noAutofit/>
            </a:bodyPr>
            <a:lstStyle/>
            <a:p>
              <a:pPr indent="0" lvl="0" marL="0" marR="0" rtl="0" algn="l">
                <a:lnSpc>
                  <a:spcPct val="115000"/>
                </a:lnSpc>
                <a:spcBef>
                  <a:spcPts val="0"/>
                </a:spcBef>
                <a:spcAft>
                  <a:spcPts val="0"/>
                </a:spcAft>
                <a:buNone/>
              </a:pPr>
              <a:r>
                <a:rPr b="0" i="0" lang="en-US" sz="1599" u="none" cap="none" strike="noStrike">
                  <a:solidFill>
                    <a:srgbClr val="000000"/>
                  </a:solidFill>
                  <a:latin typeface="Calibri"/>
                  <a:ea typeface="Calibri"/>
                  <a:cs typeface="Calibri"/>
                  <a:sym typeface="Calibri"/>
                </a:rPr>
                <a:t>¿Cuál es el rol que cumple el Banco Central en la circulación de las divisas?</a:t>
              </a:r>
              <a:endParaRPr/>
            </a:p>
          </p:txBody>
        </p:sp>
      </p:grpSp>
      <p:sp>
        <p:nvSpPr>
          <p:cNvPr id="128" name="Google Shape;128;p4"/>
          <p:cNvSpPr/>
          <p:nvPr/>
        </p:nvSpPr>
        <p:spPr>
          <a:xfrm>
            <a:off x="5024154" y="3628646"/>
            <a:ext cx="696194" cy="696193"/>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99" u="none" cap="none" strike="noStrike">
              <a:solidFill>
                <a:schemeClr val="lt1"/>
              </a:solidFill>
              <a:latin typeface="Arial"/>
              <a:ea typeface="Arial"/>
              <a:cs typeface="Arial"/>
              <a:sym typeface="Arial"/>
            </a:endParaRPr>
          </a:p>
        </p:txBody>
      </p:sp>
      <p:sp>
        <p:nvSpPr>
          <p:cNvPr id="129" name="Google Shape;129;p4"/>
          <p:cNvSpPr txBox="1"/>
          <p:nvPr/>
        </p:nvSpPr>
        <p:spPr>
          <a:xfrm>
            <a:off x="375791" y="1373292"/>
            <a:ext cx="8946115" cy="319343"/>
          </a:xfrm>
          <a:prstGeom prst="rect">
            <a:avLst/>
          </a:prstGeom>
          <a:noFill/>
          <a:ln>
            <a:noFill/>
          </a:ln>
        </p:spPr>
        <p:txBody>
          <a:bodyPr anchorCtr="0" anchor="ctr" bIns="91375" lIns="91375" spcFirstLastPara="1" rIns="91375" wrap="square" tIns="91375">
            <a:noAutofit/>
          </a:bodyPr>
          <a:lstStyle/>
          <a:p>
            <a:pPr indent="0" lvl="0" marL="0" marR="0" rtl="0" algn="l">
              <a:lnSpc>
                <a:spcPct val="80000"/>
              </a:lnSpc>
              <a:spcBef>
                <a:spcPts val="0"/>
              </a:spcBef>
              <a:spcAft>
                <a:spcPts val="0"/>
              </a:spcAft>
              <a:buNone/>
            </a:pPr>
            <a:r>
              <a:rPr b="1" i="0" lang="en-US" sz="2799" u="none" cap="none" strike="noStrike">
                <a:solidFill>
                  <a:srgbClr val="ED6B00"/>
                </a:solidFill>
                <a:latin typeface="Calibri"/>
                <a:ea typeface="Calibri"/>
                <a:cs typeface="Calibri"/>
                <a:sym typeface="Calibri"/>
              </a:rPr>
              <a:t>¿QUÉ APRENDIMOS LA ACTIVIDAD ANTERIOR?</a:t>
            </a:r>
            <a:endParaRPr b="1" i="0" sz="3098" u="none" cap="none" strike="noStrike">
              <a:solidFill>
                <a:srgbClr val="ED6B00"/>
              </a:solidFill>
              <a:latin typeface="Calibri"/>
              <a:ea typeface="Calibri"/>
              <a:cs typeface="Calibri"/>
              <a:sym typeface="Calibri"/>
            </a:endParaRPr>
          </a:p>
        </p:txBody>
      </p:sp>
      <p:sp>
        <p:nvSpPr>
          <p:cNvPr id="130" name="Google Shape;130;p4"/>
          <p:cNvSpPr txBox="1"/>
          <p:nvPr/>
        </p:nvSpPr>
        <p:spPr>
          <a:xfrm>
            <a:off x="574370" y="2260286"/>
            <a:ext cx="8135876" cy="409299"/>
          </a:xfrm>
          <a:prstGeom prst="rect">
            <a:avLst/>
          </a:prstGeom>
          <a:noFill/>
          <a:ln>
            <a:noFill/>
          </a:ln>
        </p:spPr>
        <p:txBody>
          <a:bodyPr anchorCtr="0" anchor="ctr" bIns="91375" lIns="91375" spcFirstLastPara="1" rIns="91375" wrap="square" tIns="91375">
            <a:noAutofit/>
          </a:bodyPr>
          <a:lstStyle/>
          <a:p>
            <a:pPr indent="0" lvl="0" marL="0" marR="0" rtl="0" algn="l">
              <a:lnSpc>
                <a:spcPct val="90000"/>
              </a:lnSpc>
              <a:spcBef>
                <a:spcPts val="0"/>
              </a:spcBef>
              <a:spcAft>
                <a:spcPts val="0"/>
              </a:spcAft>
              <a:buNone/>
            </a:pPr>
            <a:r>
              <a:rPr b="1" i="0" lang="en-US" sz="1799" u="none" cap="none" strike="noStrike">
                <a:solidFill>
                  <a:srgbClr val="ED6B00"/>
                </a:solidFill>
                <a:latin typeface="Calibri"/>
                <a:ea typeface="Calibri"/>
                <a:cs typeface="Calibri"/>
                <a:sym typeface="Calibri"/>
              </a:rPr>
              <a:t>MONTOS CORRESPONDIENTES A UNA IMPORTACIÓN Y EXPORTACIÓN:</a:t>
            </a:r>
            <a:endParaRPr b="0" i="0" sz="1799" u="none" cap="none" strike="noStrike">
              <a:solidFill>
                <a:srgbClr val="ED6B00"/>
              </a:solidFill>
              <a:latin typeface="Calibri"/>
              <a:ea typeface="Calibri"/>
              <a:cs typeface="Calibri"/>
              <a:sym typeface="Calibri"/>
            </a:endParaRPr>
          </a:p>
        </p:txBody>
      </p:sp>
      <p:sp>
        <p:nvSpPr>
          <p:cNvPr id="131" name="Google Shape;131;p4"/>
          <p:cNvSpPr txBox="1"/>
          <p:nvPr/>
        </p:nvSpPr>
        <p:spPr>
          <a:xfrm>
            <a:off x="366271" y="1219767"/>
            <a:ext cx="4698097" cy="153525"/>
          </a:xfrm>
          <a:prstGeom prst="rect">
            <a:avLst/>
          </a:prstGeom>
          <a:noFill/>
          <a:ln>
            <a:noFill/>
          </a:ln>
        </p:spPr>
        <p:txBody>
          <a:bodyPr anchorCtr="0" anchor="ctr" bIns="91375" lIns="91375" spcFirstLastPara="1" rIns="91375" wrap="square" tIns="91375">
            <a:noAutofit/>
          </a:bodyPr>
          <a:lstStyle/>
          <a:p>
            <a:pPr indent="0" lvl="0" marL="0" marR="0" rtl="0" algn="l">
              <a:lnSpc>
                <a:spcPct val="100000"/>
              </a:lnSpc>
              <a:spcBef>
                <a:spcPts val="0"/>
              </a:spcBef>
              <a:spcAft>
                <a:spcPts val="0"/>
              </a:spcAft>
              <a:buNone/>
            </a:pPr>
            <a:r>
              <a:rPr b="1" i="0" lang="en-US" sz="1399" u="none" cap="none" strike="noStrike">
                <a:solidFill>
                  <a:srgbClr val="000000"/>
                </a:solidFill>
                <a:latin typeface="Calibri"/>
                <a:ea typeface="Calibri"/>
                <a:cs typeface="Calibri"/>
                <a:sym typeface="Calibri"/>
              </a:rPr>
              <a:t>RECORDEMOS</a:t>
            </a:r>
            <a:endParaRPr b="1" i="0" sz="1399"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1" i="0" sz="1399" u="none" cap="none" strike="noStrike">
              <a:solidFill>
                <a:srgbClr val="000000"/>
              </a:solidFill>
              <a:latin typeface="Calibri"/>
              <a:ea typeface="Calibri"/>
              <a:cs typeface="Calibri"/>
              <a:sym typeface="Calibri"/>
            </a:endParaRPr>
          </a:p>
        </p:txBody>
      </p:sp>
      <p:pic>
        <p:nvPicPr>
          <p:cNvPr id="132" name="Google Shape;132;p4"/>
          <p:cNvPicPr preferRelativeResize="0"/>
          <p:nvPr/>
        </p:nvPicPr>
        <p:blipFill rotWithShape="1">
          <a:blip r:embed="rId3">
            <a:alphaModFix/>
          </a:blip>
          <a:srcRect b="0" l="0" r="0" t="0"/>
          <a:stretch/>
        </p:blipFill>
        <p:spPr>
          <a:xfrm>
            <a:off x="4868132" y="2512185"/>
            <a:ext cx="4825962" cy="457223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grpSp>
        <p:nvGrpSpPr>
          <p:cNvPr id="137" name="Google Shape;137;p5"/>
          <p:cNvGrpSpPr/>
          <p:nvPr/>
        </p:nvGrpSpPr>
        <p:grpSpPr>
          <a:xfrm>
            <a:off x="536222" y="2309446"/>
            <a:ext cx="6249638" cy="3352800"/>
            <a:chOff x="-1" y="-1"/>
            <a:chExt cx="5241417" cy="2790748"/>
          </a:xfrm>
        </p:grpSpPr>
        <p:grpSp>
          <p:nvGrpSpPr>
            <p:cNvPr id="138" name="Google Shape;138;p5"/>
            <p:cNvGrpSpPr/>
            <p:nvPr/>
          </p:nvGrpSpPr>
          <p:grpSpPr>
            <a:xfrm>
              <a:off x="-1" y="-1"/>
              <a:ext cx="4657806" cy="2790748"/>
              <a:chOff x="-1" y="-1"/>
              <a:chExt cx="4657805" cy="2790747"/>
            </a:xfrm>
          </p:grpSpPr>
          <p:sp>
            <p:nvSpPr>
              <p:cNvPr id="139" name="Google Shape;139;p5"/>
              <p:cNvSpPr/>
              <p:nvPr/>
            </p:nvSpPr>
            <p:spPr>
              <a:xfrm flipH="1">
                <a:off x="-1" y="-1"/>
                <a:ext cx="4657805" cy="2790747"/>
              </a:xfrm>
              <a:prstGeom prst="roundRect">
                <a:avLst>
                  <a:gd fmla="val 13450" name="adj"/>
                </a:avLst>
              </a:prstGeom>
              <a:solidFill>
                <a:srgbClr val="F7E3D1"/>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5"/>
              <p:cNvSpPr txBox="1"/>
              <p:nvPr/>
            </p:nvSpPr>
            <p:spPr>
              <a:xfrm>
                <a:off x="136233" y="1205254"/>
                <a:ext cx="4385338" cy="380233"/>
              </a:xfrm>
              <a:prstGeom prst="rect">
                <a:avLst/>
              </a:prstGeom>
              <a:no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grpSp>
        <p:sp>
          <p:nvSpPr>
            <p:cNvPr id="141" name="Google Shape;141;p5"/>
            <p:cNvSpPr/>
            <p:nvPr/>
          </p:nvSpPr>
          <p:spPr>
            <a:xfrm flipH="1" rot="7028958">
              <a:off x="4471453" y="1821899"/>
              <a:ext cx="432621" cy="1022559"/>
            </a:xfrm>
            <a:prstGeom prst="triangle">
              <a:avLst>
                <a:gd fmla="val 50000" name="adj"/>
              </a:avLst>
            </a:prstGeom>
            <a:solidFill>
              <a:srgbClr val="F7E3D1"/>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FFFFFF"/>
                </a:solidFill>
                <a:latin typeface="Arial"/>
                <a:ea typeface="Arial"/>
                <a:cs typeface="Arial"/>
                <a:sym typeface="Arial"/>
              </a:endParaRPr>
            </a:p>
          </p:txBody>
        </p:sp>
      </p:grpSp>
      <p:sp>
        <p:nvSpPr>
          <p:cNvPr id="142" name="Google Shape;142;p5"/>
          <p:cNvSpPr txBox="1"/>
          <p:nvPr/>
        </p:nvSpPr>
        <p:spPr>
          <a:xfrm>
            <a:off x="768780" y="3364524"/>
            <a:ext cx="5381226" cy="1524000"/>
          </a:xfrm>
          <a:prstGeom prst="rect">
            <a:avLst/>
          </a:prstGeom>
          <a:noFill/>
          <a:ln>
            <a:noFill/>
          </a:ln>
        </p:spPr>
        <p:txBody>
          <a:bodyPr anchorCtr="0" anchor="ctr" bIns="91400" lIns="91400" spcFirstLastPara="1" rIns="91400" wrap="square" tIns="91400">
            <a:noAutofit/>
          </a:bodyPr>
          <a:lstStyle/>
          <a:p>
            <a:pPr indent="0" lvl="0" marL="0" marR="0" rtl="0" algn="l">
              <a:lnSpc>
                <a:spcPct val="115000"/>
              </a:lnSpc>
              <a:spcBef>
                <a:spcPts val="0"/>
              </a:spcBef>
              <a:spcAft>
                <a:spcPts val="0"/>
              </a:spcAft>
              <a:buNone/>
            </a:pPr>
            <a:r>
              <a:rPr b="0" i="0" lang="en-US" sz="1600" u="none" cap="none" strike="noStrike">
                <a:solidFill>
                  <a:srgbClr val="000000"/>
                </a:solidFill>
                <a:latin typeface="Calibri"/>
                <a:ea typeface="Calibri"/>
                <a:cs typeface="Calibri"/>
                <a:sym typeface="Calibri"/>
              </a:rPr>
              <a:t>El objetivo principal de los siguientes temas que trataremos, están relacionados a que puedan realizar cálculos de derechos, tasas e impuestos asociados al proceso de importación de mercancía, además de que sean capaces de confeccionar la documentación respectiva al proceso de importación de mercaderías, recordando siempre las cláusulas INCOTERMS,</a:t>
            </a:r>
            <a:endParaRPr/>
          </a:p>
          <a:p>
            <a:pPr indent="0" lvl="0" marL="0" marR="0" rtl="0" algn="l">
              <a:lnSpc>
                <a:spcPct val="115000"/>
              </a:lnSpc>
              <a:spcBef>
                <a:spcPts val="0"/>
              </a:spcBef>
              <a:spcAft>
                <a:spcPts val="0"/>
              </a:spcAft>
              <a:buNone/>
            </a:pPr>
            <a:r>
              <a:rPr b="0" i="0" lang="en-US" sz="1600" u="none" cap="none" strike="noStrike">
                <a:solidFill>
                  <a:srgbClr val="000000"/>
                </a:solidFill>
                <a:latin typeface="Calibri"/>
                <a:ea typeface="Calibri"/>
                <a:cs typeface="Calibri"/>
                <a:sym typeface="Calibri"/>
              </a:rPr>
              <a:t>y regirse por las normas legales vigentes. </a:t>
            </a:r>
            <a:endParaRPr/>
          </a:p>
          <a:p>
            <a:pPr indent="0" lvl="0" marL="0" marR="0" rtl="0" algn="l">
              <a:lnSpc>
                <a:spcPct val="115000"/>
              </a:lnSpc>
              <a:spcBef>
                <a:spcPts val="0"/>
              </a:spcBef>
              <a:spcAft>
                <a:spcPts val="0"/>
              </a:spcAft>
              <a:buNone/>
            </a:pPr>
            <a:r>
              <a:rPr b="0" i="0" lang="en-US" sz="1600" u="none" cap="none" strike="noStrike">
                <a:solidFill>
                  <a:srgbClr val="000000"/>
                </a:solidFill>
                <a:latin typeface="Calibri"/>
                <a:ea typeface="Calibri"/>
                <a:cs typeface="Calibri"/>
                <a:sym typeface="Calibri"/>
              </a:rPr>
              <a:t>Para lograr introducirnos al tema te invito a que respondas:</a:t>
            </a:r>
            <a:endParaRPr/>
          </a:p>
          <a:p>
            <a:pPr indent="0" lvl="0" marL="0" marR="0" rtl="0" algn="l">
              <a:lnSpc>
                <a:spcPct val="115000"/>
              </a:lnSpc>
              <a:spcBef>
                <a:spcPts val="0"/>
              </a:spcBef>
              <a:spcAft>
                <a:spcPts val="0"/>
              </a:spcAft>
              <a:buNone/>
            </a:pPr>
            <a:r>
              <a:rPr b="1" i="0" lang="en-US" sz="1600" u="none" cap="none" strike="noStrike">
                <a:solidFill>
                  <a:srgbClr val="000000"/>
                </a:solidFill>
                <a:latin typeface="Calibri"/>
                <a:ea typeface="Calibri"/>
                <a:cs typeface="Calibri"/>
                <a:sym typeface="Calibri"/>
              </a:rPr>
              <a:t>En base a lo que ya hemos estudiado, crees que ¿Cualquier comerciante puede realizar comercio internacional? </a:t>
            </a:r>
            <a:endParaRPr/>
          </a:p>
          <a:p>
            <a:pPr indent="0" lvl="0" marL="0" marR="0" rtl="0" algn="l">
              <a:lnSpc>
                <a:spcPct val="115000"/>
              </a:lnSpc>
              <a:spcBef>
                <a:spcPts val="0"/>
              </a:spcBef>
              <a:spcAft>
                <a:spcPts val="0"/>
              </a:spcAft>
              <a:buNone/>
            </a:pPr>
            <a:r>
              <a:t/>
            </a:r>
            <a:endParaRPr b="0" i="0" sz="1600" u="none" cap="none" strike="noStrike">
              <a:solidFill>
                <a:srgbClr val="000000"/>
              </a:solidFill>
              <a:latin typeface="Calibri"/>
              <a:ea typeface="Calibri"/>
              <a:cs typeface="Calibri"/>
              <a:sym typeface="Calibri"/>
            </a:endParaRPr>
          </a:p>
        </p:txBody>
      </p:sp>
      <p:pic>
        <p:nvPicPr>
          <p:cNvPr descr="Google Shape;133;p12" id="143" name="Google Shape;143;p5"/>
          <p:cNvPicPr preferRelativeResize="0"/>
          <p:nvPr/>
        </p:nvPicPr>
        <p:blipFill rotWithShape="1">
          <a:blip r:embed="rId3">
            <a:alphaModFix/>
          </a:blip>
          <a:srcRect b="0" l="0" r="0" t="0"/>
          <a:stretch/>
        </p:blipFill>
        <p:spPr>
          <a:xfrm>
            <a:off x="6150006" y="3927231"/>
            <a:ext cx="3958551" cy="3750430"/>
          </a:xfrm>
          <a:prstGeom prst="rect">
            <a:avLst/>
          </a:prstGeom>
          <a:noFill/>
          <a:ln>
            <a:noFill/>
          </a:ln>
        </p:spPr>
      </p:pic>
      <p:sp>
        <p:nvSpPr>
          <p:cNvPr id="144" name="Google Shape;144;p5"/>
          <p:cNvSpPr txBox="1"/>
          <p:nvPr/>
        </p:nvSpPr>
        <p:spPr>
          <a:xfrm>
            <a:off x="375975" y="1373700"/>
            <a:ext cx="8950500" cy="319500"/>
          </a:xfrm>
          <a:prstGeom prst="rect">
            <a:avLst/>
          </a:prstGeom>
          <a:noFill/>
          <a:ln>
            <a:noFill/>
          </a:ln>
        </p:spPr>
        <p:txBody>
          <a:bodyPr anchorCtr="0" anchor="ctr" bIns="91425" lIns="91425" spcFirstLastPara="1" rIns="91425" wrap="square" tIns="91425">
            <a:noAutofit/>
          </a:bodyPr>
          <a:lstStyle/>
          <a:p>
            <a:pPr indent="0" lvl="0" marL="0" marR="0" rtl="0" algn="l">
              <a:lnSpc>
                <a:spcPct val="80000"/>
              </a:lnSpc>
              <a:spcBef>
                <a:spcPts val="0"/>
              </a:spcBef>
              <a:spcAft>
                <a:spcPts val="0"/>
              </a:spcAft>
              <a:buClr>
                <a:srgbClr val="000000"/>
              </a:buClr>
              <a:buSzPts val="2800"/>
              <a:buFont typeface="Arial"/>
              <a:buNone/>
            </a:pPr>
            <a:r>
              <a:rPr b="1" i="0" lang="en-US" sz="2800" u="none" cap="none" strike="noStrike">
                <a:solidFill>
                  <a:srgbClr val="ED6B00"/>
                </a:solidFill>
                <a:latin typeface="Calibri"/>
                <a:ea typeface="Calibri"/>
                <a:cs typeface="Calibri"/>
                <a:sym typeface="Calibri"/>
              </a:rPr>
              <a:t>INTRODUCCIÓN AL MÓDULO</a:t>
            </a:r>
            <a:endParaRPr b="1" i="0" sz="3100" u="none" cap="none" strike="noStrike">
              <a:solidFill>
                <a:srgbClr val="ED6B00"/>
              </a:solidFill>
              <a:latin typeface="Calibri"/>
              <a:ea typeface="Calibri"/>
              <a:cs typeface="Calibri"/>
              <a:sym typeface="Calibri"/>
            </a:endParaRPr>
          </a:p>
        </p:txBody>
      </p:sp>
      <p:sp>
        <p:nvSpPr>
          <p:cNvPr id="145" name="Google Shape;145;p5"/>
          <p:cNvSpPr txBox="1"/>
          <p:nvPr/>
        </p:nvSpPr>
        <p:spPr>
          <a:xfrm>
            <a:off x="856788" y="6141512"/>
            <a:ext cx="4995614" cy="319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rgbClr val="ED6B00"/>
                </a:solidFill>
                <a:latin typeface="Calibri"/>
                <a:ea typeface="Calibri"/>
                <a:cs typeface="Calibri"/>
                <a:sym typeface="Calibri"/>
              </a:rPr>
              <a:t>¡Muy bien!</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100"/>
              <a:buFont typeface="Arial"/>
              <a:buNone/>
            </a:pPr>
            <a:r>
              <a:rPr b="0" i="0" lang="en-US" sz="2100" u="none" cap="none" strike="noStrike">
                <a:solidFill>
                  <a:srgbClr val="ED6B00"/>
                </a:solidFill>
                <a:latin typeface="Calibri"/>
                <a:ea typeface="Calibri"/>
                <a:cs typeface="Calibri"/>
                <a:sym typeface="Calibri"/>
              </a:rPr>
              <a:t>Te invitamos a profundizar revisando</a:t>
            </a:r>
            <a:endParaRPr b="0" i="0" sz="1400" u="none" cap="none" strike="noStrike">
              <a:solidFill>
                <a:srgbClr val="ED6B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100"/>
              <a:buFont typeface="Arial"/>
              <a:buNone/>
            </a:pPr>
            <a:r>
              <a:rPr b="0" i="0" lang="en-US" sz="2100" u="none" cap="none" strike="noStrike">
                <a:solidFill>
                  <a:srgbClr val="A93501"/>
                </a:solidFill>
                <a:latin typeface="Calibri"/>
                <a:ea typeface="Calibri"/>
                <a:cs typeface="Calibri"/>
                <a:sym typeface="Calibri"/>
              </a:rPr>
              <a:t>la siguiente presentación</a:t>
            </a:r>
            <a:endParaRPr b="0" i="0" sz="1400" u="none" cap="none" strike="noStrike">
              <a:solidFill>
                <a:srgbClr val="A9350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6"/>
          <p:cNvSpPr/>
          <p:nvPr/>
        </p:nvSpPr>
        <p:spPr>
          <a:xfrm flipH="1" rot="10800000">
            <a:off x="181650" y="822025"/>
            <a:ext cx="9356700" cy="6531300"/>
          </a:xfrm>
          <a:prstGeom prst="round1Rect">
            <a:avLst>
              <a:gd fmla="val 15350" name="adj"/>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6"/>
          <p:cNvSpPr txBox="1"/>
          <p:nvPr/>
        </p:nvSpPr>
        <p:spPr>
          <a:xfrm>
            <a:off x="4063852" y="2664933"/>
            <a:ext cx="4932406" cy="3385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chemeClr val="dk1"/>
                </a:solidFill>
                <a:latin typeface="Calibri"/>
                <a:ea typeface="Calibri"/>
                <a:cs typeface="Calibri"/>
                <a:sym typeface="Calibri"/>
              </a:rPr>
              <a:t>Al término de la actividad estarás en condiciones de:</a:t>
            </a:r>
            <a:endParaRPr b="1" i="0" sz="1400" u="none" cap="none" strike="noStrike">
              <a:solidFill>
                <a:schemeClr val="dk1"/>
              </a:solidFill>
              <a:latin typeface="Calibri"/>
              <a:ea typeface="Calibri"/>
              <a:cs typeface="Calibri"/>
              <a:sym typeface="Calibri"/>
            </a:endParaRPr>
          </a:p>
        </p:txBody>
      </p:sp>
      <p:sp>
        <p:nvSpPr>
          <p:cNvPr id="152" name="Google Shape;152;p6"/>
          <p:cNvSpPr/>
          <p:nvPr/>
        </p:nvSpPr>
        <p:spPr>
          <a:xfrm>
            <a:off x="4063852" y="3185653"/>
            <a:ext cx="5081308" cy="3106992"/>
          </a:xfrm>
          <a:prstGeom prst="roundRect">
            <a:avLst>
              <a:gd fmla="val 6741"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53" name="Google Shape;153;p6"/>
          <p:cNvSpPr txBox="1"/>
          <p:nvPr/>
        </p:nvSpPr>
        <p:spPr>
          <a:xfrm>
            <a:off x="4578913" y="3444664"/>
            <a:ext cx="4458203"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Calibri"/>
                <a:ea typeface="Calibri"/>
                <a:cs typeface="Calibri"/>
                <a:sym typeface="Calibri"/>
              </a:rPr>
              <a:t>Identificar el sistema arancelario y cómo este aplica sus condiciones.</a:t>
            </a:r>
            <a:endParaRPr/>
          </a:p>
        </p:txBody>
      </p:sp>
      <p:grpSp>
        <p:nvGrpSpPr>
          <p:cNvPr id="154" name="Google Shape;154;p6"/>
          <p:cNvGrpSpPr/>
          <p:nvPr/>
        </p:nvGrpSpPr>
        <p:grpSpPr>
          <a:xfrm>
            <a:off x="3895220" y="3544772"/>
            <a:ext cx="375438" cy="362157"/>
            <a:chOff x="8933845" y="4538850"/>
            <a:chExt cx="376200" cy="385800"/>
          </a:xfrm>
        </p:grpSpPr>
        <p:sp>
          <p:nvSpPr>
            <p:cNvPr id="155" name="Google Shape;155;p6"/>
            <p:cNvSpPr/>
            <p:nvPr/>
          </p:nvSpPr>
          <p:spPr>
            <a:xfrm>
              <a:off x="8933845" y="4538850"/>
              <a:ext cx="376200" cy="385800"/>
            </a:xfrm>
            <a:prstGeom prst="roundRect">
              <a:avLst>
                <a:gd fmla="val 16667" name="adj"/>
              </a:avLst>
            </a:prstGeom>
            <a:solidFill>
              <a:srgbClr val="ED6B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6"/>
            <p:cNvSpPr txBox="1"/>
            <p:nvPr/>
          </p:nvSpPr>
          <p:spPr>
            <a:xfrm>
              <a:off x="8943370" y="4538850"/>
              <a:ext cx="300300" cy="385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FFFFFF"/>
                  </a:solidFill>
                  <a:latin typeface="Calibri"/>
                  <a:ea typeface="Calibri"/>
                  <a:cs typeface="Calibri"/>
                  <a:sym typeface="Calibri"/>
                </a:rPr>
                <a:t>1</a:t>
              </a:r>
              <a:endParaRPr b="1" i="0" sz="2800" u="none" cap="none" strike="noStrike">
                <a:solidFill>
                  <a:srgbClr val="FFFFFF"/>
                </a:solidFill>
                <a:latin typeface="Calibri"/>
                <a:ea typeface="Calibri"/>
                <a:cs typeface="Calibri"/>
                <a:sym typeface="Calibri"/>
              </a:endParaRPr>
            </a:p>
          </p:txBody>
        </p:sp>
      </p:grpSp>
      <p:sp>
        <p:nvSpPr>
          <p:cNvPr id="157" name="Google Shape;157;p6"/>
          <p:cNvSpPr txBox="1"/>
          <p:nvPr/>
        </p:nvSpPr>
        <p:spPr>
          <a:xfrm>
            <a:off x="4017018" y="1184197"/>
            <a:ext cx="466492" cy="521098"/>
          </a:xfrm>
          <a:prstGeom prst="rect">
            <a:avLst/>
          </a:prstGeom>
          <a:noFill/>
          <a:ln>
            <a:noFill/>
          </a:ln>
        </p:spPr>
        <p:txBody>
          <a:bodyPr anchorCtr="0" anchor="ctr" bIns="91425" lIns="91425" spcFirstLastPara="1" rIns="91425" wrap="square" tIns="91425">
            <a:noAutofit/>
          </a:bodyPr>
          <a:lstStyle/>
          <a:p>
            <a:pPr indent="0" lvl="0" marL="0" marR="0" rtl="0" algn="r">
              <a:lnSpc>
                <a:spcPct val="90000"/>
              </a:lnSpc>
              <a:spcBef>
                <a:spcPts val="0"/>
              </a:spcBef>
              <a:spcAft>
                <a:spcPts val="0"/>
              </a:spcAft>
              <a:buClr>
                <a:srgbClr val="000000"/>
              </a:buClr>
              <a:buSzPts val="6000"/>
              <a:buFont typeface="Arial"/>
              <a:buNone/>
            </a:pPr>
            <a:r>
              <a:rPr b="0" i="0" lang="en-US" sz="5000" u="none" cap="none" strike="noStrike">
                <a:solidFill>
                  <a:srgbClr val="FFB375"/>
                </a:solidFill>
                <a:latin typeface="Calibri"/>
                <a:ea typeface="Calibri"/>
                <a:cs typeface="Calibri"/>
                <a:sym typeface="Calibri"/>
              </a:rPr>
              <a:t>4</a:t>
            </a:r>
            <a:endParaRPr b="0" i="0" sz="5000" u="none" cap="none" strike="noStrike">
              <a:solidFill>
                <a:srgbClr val="FFB375"/>
              </a:solidFill>
              <a:latin typeface="Calibri"/>
              <a:ea typeface="Calibri"/>
              <a:cs typeface="Calibri"/>
              <a:sym typeface="Calibri"/>
            </a:endParaRPr>
          </a:p>
        </p:txBody>
      </p:sp>
      <p:pic>
        <p:nvPicPr>
          <p:cNvPr id="158" name="Google Shape;158;p6"/>
          <p:cNvPicPr preferRelativeResize="0"/>
          <p:nvPr/>
        </p:nvPicPr>
        <p:blipFill rotWithShape="1">
          <a:blip r:embed="rId3">
            <a:alphaModFix/>
          </a:blip>
          <a:srcRect b="0" l="0" r="0" t="0"/>
          <a:stretch/>
        </p:blipFill>
        <p:spPr>
          <a:xfrm>
            <a:off x="678383" y="2382979"/>
            <a:ext cx="2950556" cy="4313787"/>
          </a:xfrm>
          <a:prstGeom prst="rect">
            <a:avLst/>
          </a:prstGeom>
          <a:noFill/>
          <a:ln>
            <a:noFill/>
          </a:ln>
        </p:spPr>
      </p:pic>
      <p:sp>
        <p:nvSpPr>
          <p:cNvPr id="159" name="Google Shape;159;p6"/>
          <p:cNvSpPr txBox="1"/>
          <p:nvPr/>
        </p:nvSpPr>
        <p:spPr>
          <a:xfrm>
            <a:off x="375975" y="1373700"/>
            <a:ext cx="4107535" cy="319500"/>
          </a:xfrm>
          <a:prstGeom prst="rect">
            <a:avLst/>
          </a:prstGeom>
          <a:noFill/>
          <a:ln>
            <a:noFill/>
          </a:ln>
        </p:spPr>
        <p:txBody>
          <a:bodyPr anchorCtr="0" anchor="ctr" bIns="91425" lIns="91425" spcFirstLastPara="1" rIns="91425" wrap="square" tIns="91425">
            <a:noAutofit/>
          </a:bodyPr>
          <a:lstStyle/>
          <a:p>
            <a:pPr indent="0" lvl="0" marL="0" marR="0" rtl="0" algn="l">
              <a:lnSpc>
                <a:spcPct val="80000"/>
              </a:lnSpc>
              <a:spcBef>
                <a:spcPts val="0"/>
              </a:spcBef>
              <a:spcAft>
                <a:spcPts val="0"/>
              </a:spcAft>
              <a:buNone/>
            </a:pPr>
            <a:r>
              <a:rPr b="1" i="0" lang="en-US" sz="2800" u="none" cap="none" strike="noStrike">
                <a:solidFill>
                  <a:srgbClr val="ED6B00"/>
                </a:solidFill>
                <a:latin typeface="Calibri"/>
                <a:ea typeface="Calibri"/>
                <a:cs typeface="Calibri"/>
                <a:sym typeface="Calibri"/>
              </a:rPr>
              <a:t>MENÚ DE LA ACTIVIDAD</a:t>
            </a:r>
            <a:endParaRPr b="1" i="0" sz="3100" u="none" cap="none" strike="noStrike">
              <a:solidFill>
                <a:srgbClr val="ED6B00"/>
              </a:solidFill>
              <a:latin typeface="Calibri"/>
              <a:ea typeface="Calibri"/>
              <a:cs typeface="Calibri"/>
              <a:sym typeface="Calibri"/>
            </a:endParaRPr>
          </a:p>
        </p:txBody>
      </p:sp>
      <p:sp>
        <p:nvSpPr>
          <p:cNvPr id="160" name="Google Shape;160;p6"/>
          <p:cNvSpPr txBox="1"/>
          <p:nvPr/>
        </p:nvSpPr>
        <p:spPr>
          <a:xfrm>
            <a:off x="4576406" y="4246774"/>
            <a:ext cx="4014476" cy="8309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Calibri"/>
                <a:ea typeface="Calibri"/>
                <a:cs typeface="Calibri"/>
                <a:sym typeface="Calibri"/>
              </a:rPr>
              <a:t>Calcular los diferentes derechos, tasas e impuestos, que se aplican en el comercio internacional.</a:t>
            </a:r>
            <a:endParaRPr/>
          </a:p>
        </p:txBody>
      </p:sp>
      <p:grpSp>
        <p:nvGrpSpPr>
          <p:cNvPr id="161" name="Google Shape;161;p6"/>
          <p:cNvGrpSpPr/>
          <p:nvPr/>
        </p:nvGrpSpPr>
        <p:grpSpPr>
          <a:xfrm>
            <a:off x="3895257" y="4481173"/>
            <a:ext cx="375438" cy="362157"/>
            <a:chOff x="8933845" y="4538850"/>
            <a:chExt cx="376200" cy="385800"/>
          </a:xfrm>
        </p:grpSpPr>
        <p:sp>
          <p:nvSpPr>
            <p:cNvPr id="162" name="Google Shape;162;p6"/>
            <p:cNvSpPr/>
            <p:nvPr/>
          </p:nvSpPr>
          <p:spPr>
            <a:xfrm>
              <a:off x="8933845" y="4538850"/>
              <a:ext cx="376200" cy="385800"/>
            </a:xfrm>
            <a:prstGeom prst="roundRect">
              <a:avLst>
                <a:gd fmla="val 16667" name="adj"/>
              </a:avLst>
            </a:prstGeom>
            <a:solidFill>
              <a:srgbClr val="ED6B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6"/>
            <p:cNvSpPr txBox="1"/>
            <p:nvPr/>
          </p:nvSpPr>
          <p:spPr>
            <a:xfrm>
              <a:off x="8943370" y="4538850"/>
              <a:ext cx="300300" cy="385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FFFFFF"/>
                  </a:solidFill>
                  <a:latin typeface="Calibri"/>
                  <a:ea typeface="Calibri"/>
                  <a:cs typeface="Calibri"/>
                  <a:sym typeface="Calibri"/>
                </a:rPr>
                <a:t>2</a:t>
              </a:r>
              <a:endParaRPr b="1" i="0" sz="2800" u="none" cap="none" strike="noStrike">
                <a:solidFill>
                  <a:srgbClr val="FFFFFF"/>
                </a:solidFill>
                <a:latin typeface="Calibri"/>
                <a:ea typeface="Calibri"/>
                <a:cs typeface="Calibri"/>
                <a:sym typeface="Calibri"/>
              </a:endParaRPr>
            </a:p>
          </p:txBody>
        </p:sp>
      </p:grpSp>
      <p:sp>
        <p:nvSpPr>
          <p:cNvPr id="164" name="Google Shape;164;p6"/>
          <p:cNvSpPr txBox="1"/>
          <p:nvPr/>
        </p:nvSpPr>
        <p:spPr>
          <a:xfrm>
            <a:off x="-832338" y="3094892"/>
            <a:ext cx="18473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65" name="Google Shape;165;p6"/>
          <p:cNvSpPr txBox="1"/>
          <p:nvPr/>
        </p:nvSpPr>
        <p:spPr>
          <a:xfrm>
            <a:off x="375975" y="6881800"/>
            <a:ext cx="6786600" cy="34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741B47"/>
                </a:solidFill>
                <a:latin typeface="Calibri"/>
                <a:ea typeface="Calibri"/>
                <a:cs typeface="Calibri"/>
                <a:sym typeface="Calibri"/>
              </a:rPr>
              <a:t>        </a:t>
            </a:r>
            <a:r>
              <a:rPr b="0" i="0" lang="en-US" sz="1100" u="none" cap="none" strike="noStrike">
                <a:solidFill>
                  <a:srgbClr val="ED6B00"/>
                </a:solidFill>
                <a:latin typeface="Calibri"/>
                <a:ea typeface="Calibri"/>
                <a:cs typeface="Calibri"/>
                <a:sym typeface="Calibri"/>
              </a:rPr>
              <a:t>PLAN COMÚN </a:t>
            </a:r>
            <a:r>
              <a:rPr b="0" i="0" lang="en-US" sz="1100" u="none" cap="none" strike="noStrike">
                <a:solidFill>
                  <a:srgbClr val="000000"/>
                </a:solidFill>
                <a:latin typeface="Calibri"/>
                <a:ea typeface="Calibri"/>
                <a:cs typeface="Calibri"/>
                <a:sym typeface="Calibri"/>
              </a:rPr>
              <a:t>| 3° Medio | Presentación</a:t>
            </a:r>
            <a:endParaRPr b="0" i="0" sz="1100" u="none" cap="none" strike="noStrike">
              <a:solidFill>
                <a:srgbClr val="741B47"/>
              </a:solidFill>
              <a:latin typeface="Calibri"/>
              <a:ea typeface="Calibri"/>
              <a:cs typeface="Calibri"/>
              <a:sym typeface="Calibri"/>
            </a:endParaRPr>
          </a:p>
        </p:txBody>
      </p:sp>
      <p:sp>
        <p:nvSpPr>
          <p:cNvPr id="166" name="Google Shape;166;p6"/>
          <p:cNvSpPr txBox="1"/>
          <p:nvPr/>
        </p:nvSpPr>
        <p:spPr>
          <a:xfrm>
            <a:off x="180900" y="6881800"/>
            <a:ext cx="527945" cy="264724"/>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100"/>
              <a:buFont typeface="Arial"/>
              <a:buNone/>
            </a:pPr>
            <a:fld id="{00000000-1234-1234-1234-123412341234}" type="slidenum">
              <a:rPr b="0" i="0" lang="en-US" sz="1100" u="none" cap="none" strike="noStrike">
                <a:solidFill>
                  <a:srgbClr val="000000"/>
                </a:solidFill>
                <a:latin typeface="Calibri"/>
                <a:ea typeface="Calibri"/>
                <a:cs typeface="Calibri"/>
                <a:sym typeface="Calibri"/>
              </a:rPr>
              <a:t>‹#›</a:t>
            </a:fld>
            <a:endParaRPr b="0" i="0" sz="1100" u="none" cap="none" strike="noStrike">
              <a:solidFill>
                <a:srgbClr val="741B47"/>
              </a:solidFill>
              <a:latin typeface="Calibri"/>
              <a:ea typeface="Calibri"/>
              <a:cs typeface="Calibri"/>
              <a:sym typeface="Calibri"/>
            </a:endParaRPr>
          </a:p>
        </p:txBody>
      </p:sp>
      <p:sp>
        <p:nvSpPr>
          <p:cNvPr id="167" name="Google Shape;167;p6"/>
          <p:cNvSpPr txBox="1"/>
          <p:nvPr/>
        </p:nvSpPr>
        <p:spPr>
          <a:xfrm>
            <a:off x="375975" y="1771953"/>
            <a:ext cx="4997500" cy="4095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rgbClr val="000000"/>
              </a:buClr>
              <a:buSzPts val="2000"/>
              <a:buFont typeface="Arial"/>
              <a:buNone/>
            </a:pPr>
            <a:r>
              <a:rPr b="0" i="0" lang="en-US" sz="2000" u="none" cap="none" strike="noStrike">
                <a:solidFill>
                  <a:srgbClr val="A93501"/>
                </a:solidFill>
                <a:latin typeface="Calibri"/>
                <a:ea typeface="Calibri"/>
                <a:cs typeface="Calibri"/>
                <a:sym typeface="Calibri"/>
              </a:rPr>
              <a:t>PROCESO DE </a:t>
            </a:r>
            <a:r>
              <a:rPr b="1" i="0" lang="en-US" sz="2000" u="none" cap="none" strike="noStrike">
                <a:solidFill>
                  <a:srgbClr val="ED6B00"/>
                </a:solidFill>
                <a:latin typeface="Calibri"/>
                <a:ea typeface="Calibri"/>
                <a:cs typeface="Calibri"/>
                <a:sym typeface="Calibri"/>
              </a:rPr>
              <a:t>IMPORTACIÓN</a:t>
            </a:r>
            <a:endParaRPr b="1" i="0" sz="2000" u="none" cap="none" strike="noStrike">
              <a:solidFill>
                <a:srgbClr val="ED6B00"/>
              </a:solidFill>
              <a:latin typeface="Calibri"/>
              <a:ea typeface="Calibri"/>
              <a:cs typeface="Calibri"/>
              <a:sym typeface="Calibri"/>
            </a:endParaRPr>
          </a:p>
        </p:txBody>
      </p:sp>
      <p:grpSp>
        <p:nvGrpSpPr>
          <p:cNvPr id="168" name="Google Shape;168;p6"/>
          <p:cNvGrpSpPr/>
          <p:nvPr/>
        </p:nvGrpSpPr>
        <p:grpSpPr>
          <a:xfrm>
            <a:off x="3908034" y="5432485"/>
            <a:ext cx="375438" cy="362157"/>
            <a:chOff x="8933845" y="4538850"/>
            <a:chExt cx="376200" cy="385800"/>
          </a:xfrm>
        </p:grpSpPr>
        <p:sp>
          <p:nvSpPr>
            <p:cNvPr id="169" name="Google Shape;169;p6"/>
            <p:cNvSpPr/>
            <p:nvPr/>
          </p:nvSpPr>
          <p:spPr>
            <a:xfrm>
              <a:off x="8933845" y="4538850"/>
              <a:ext cx="376200" cy="385800"/>
            </a:xfrm>
            <a:prstGeom prst="roundRect">
              <a:avLst>
                <a:gd fmla="val 16667" name="adj"/>
              </a:avLst>
            </a:prstGeom>
            <a:solidFill>
              <a:srgbClr val="ED6B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6"/>
            <p:cNvSpPr txBox="1"/>
            <p:nvPr/>
          </p:nvSpPr>
          <p:spPr>
            <a:xfrm>
              <a:off x="8943370" y="4538850"/>
              <a:ext cx="300300" cy="385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FFFFFF"/>
                  </a:solidFill>
                  <a:latin typeface="Calibri"/>
                  <a:ea typeface="Calibri"/>
                  <a:cs typeface="Calibri"/>
                  <a:sym typeface="Calibri"/>
                </a:rPr>
                <a:t>3</a:t>
              </a:r>
              <a:endParaRPr b="1" i="0" sz="2800" u="none" cap="none" strike="noStrike">
                <a:solidFill>
                  <a:srgbClr val="FFFFFF"/>
                </a:solidFill>
                <a:latin typeface="Calibri"/>
                <a:ea typeface="Calibri"/>
                <a:cs typeface="Calibri"/>
                <a:sym typeface="Calibri"/>
              </a:endParaRPr>
            </a:p>
          </p:txBody>
        </p:sp>
      </p:grpSp>
      <p:sp>
        <p:nvSpPr>
          <p:cNvPr id="171" name="Google Shape;171;p6"/>
          <p:cNvSpPr txBox="1"/>
          <p:nvPr/>
        </p:nvSpPr>
        <p:spPr>
          <a:xfrm>
            <a:off x="4576406" y="5194756"/>
            <a:ext cx="4014476" cy="8309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Calibri"/>
                <a:ea typeface="Calibri"/>
                <a:cs typeface="Calibri"/>
                <a:sym typeface="Calibri"/>
              </a:rPr>
              <a:t>Confeccionar los documentos aduaneros de ingreso de mercancías, rigiéndose por la normativa legal vigente.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7"/>
          <p:cNvSpPr txBox="1"/>
          <p:nvPr/>
        </p:nvSpPr>
        <p:spPr>
          <a:xfrm>
            <a:off x="451954" y="1377835"/>
            <a:ext cx="8946115" cy="319343"/>
          </a:xfrm>
          <a:prstGeom prst="rect">
            <a:avLst/>
          </a:prstGeom>
          <a:noFill/>
          <a:ln>
            <a:noFill/>
          </a:ln>
        </p:spPr>
        <p:txBody>
          <a:bodyPr anchorCtr="0" anchor="ctr" bIns="91375" lIns="91375" spcFirstLastPara="1" rIns="91375" wrap="square" tIns="91375">
            <a:noAutofit/>
          </a:bodyPr>
          <a:lstStyle/>
          <a:p>
            <a:pPr indent="0" lvl="0" marL="0" marR="0" rtl="0" algn="l">
              <a:lnSpc>
                <a:spcPct val="80000"/>
              </a:lnSpc>
              <a:spcBef>
                <a:spcPts val="0"/>
              </a:spcBef>
              <a:spcAft>
                <a:spcPts val="0"/>
              </a:spcAft>
              <a:buNone/>
            </a:pPr>
            <a:r>
              <a:rPr b="1" i="0" lang="en-US" sz="2799" u="none" cap="none" strike="noStrike">
                <a:solidFill>
                  <a:srgbClr val="ED6B00"/>
                </a:solidFill>
                <a:latin typeface="Calibri"/>
                <a:ea typeface="Calibri"/>
                <a:cs typeface="Calibri"/>
                <a:sym typeface="Calibri"/>
              </a:rPr>
              <a:t>SISTEMA </a:t>
            </a:r>
            <a:r>
              <a:rPr b="0" i="0" lang="en-US" sz="2799" u="none" cap="none" strike="noStrike">
                <a:solidFill>
                  <a:srgbClr val="A93501"/>
                </a:solidFill>
                <a:latin typeface="Calibri"/>
                <a:ea typeface="Calibri"/>
                <a:cs typeface="Calibri"/>
                <a:sym typeface="Calibri"/>
              </a:rPr>
              <a:t>ARANCELARIO</a:t>
            </a:r>
            <a:endParaRPr b="0" i="0" sz="3098" u="none" cap="none" strike="noStrike">
              <a:solidFill>
                <a:srgbClr val="A93501"/>
              </a:solidFill>
              <a:latin typeface="Calibri"/>
              <a:ea typeface="Calibri"/>
              <a:cs typeface="Calibri"/>
              <a:sym typeface="Calibri"/>
            </a:endParaRPr>
          </a:p>
        </p:txBody>
      </p:sp>
      <p:sp>
        <p:nvSpPr>
          <p:cNvPr id="177" name="Google Shape;177;p7"/>
          <p:cNvSpPr/>
          <p:nvPr/>
        </p:nvSpPr>
        <p:spPr>
          <a:xfrm>
            <a:off x="466023" y="2007108"/>
            <a:ext cx="8642808" cy="4727065"/>
          </a:xfrm>
          <a:prstGeom prst="roundRect">
            <a:avLst>
              <a:gd fmla="val 7837" name="adj"/>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78" name="Google Shape;178;p7"/>
          <p:cNvSpPr txBox="1"/>
          <p:nvPr/>
        </p:nvSpPr>
        <p:spPr>
          <a:xfrm>
            <a:off x="774242" y="2100889"/>
            <a:ext cx="8334589" cy="4417141"/>
          </a:xfrm>
          <a:prstGeom prst="rect">
            <a:avLst/>
          </a:prstGeom>
          <a:noFill/>
          <a:ln>
            <a:noFill/>
          </a:ln>
        </p:spPr>
        <p:txBody>
          <a:bodyPr anchorCtr="0" anchor="ctr" bIns="91425" lIns="91425" spcFirstLastPara="1" rIns="91425" wrap="square" tIns="91425">
            <a:noAutofit/>
          </a:bodyPr>
          <a:lstStyle/>
          <a:p>
            <a:pPr indent="0" lvl="0" marL="0" marR="0" rtl="0" algn="l">
              <a:lnSpc>
                <a:spcPct val="110000"/>
              </a:lnSpc>
              <a:spcBef>
                <a:spcPts val="0"/>
              </a:spcBef>
              <a:spcAft>
                <a:spcPts val="0"/>
              </a:spcAft>
              <a:buNone/>
            </a:pPr>
            <a:r>
              <a:rPr b="0" i="0" lang="en-US" sz="1500" u="none" cap="none" strike="noStrike">
                <a:solidFill>
                  <a:srgbClr val="000000"/>
                </a:solidFill>
                <a:latin typeface="Calibri"/>
                <a:ea typeface="Calibri"/>
                <a:cs typeface="Calibri"/>
                <a:sym typeface="Calibri"/>
              </a:rPr>
              <a:t>Chile aplica el Sistema aduanero armonizado. Los derechos de aduanas su pago es una de  las más bajas de Latinoamérica, y se aplica a casi todas las mercancías. El Servicio Nacional de Aduanas, sin embargo, se reservó el derecho de aplicar precios mínimos al valor de las importaciones (puede ser el caso, sobre todo, de ciertos productos agrícolas como el trigo, los aceites comestibles y el azúcar).</a:t>
            </a:r>
            <a:endParaRPr/>
          </a:p>
          <a:p>
            <a:pPr indent="0" lvl="0" marL="0" marR="0" rtl="0" algn="l">
              <a:lnSpc>
                <a:spcPct val="110000"/>
              </a:lnSpc>
              <a:spcBef>
                <a:spcPts val="0"/>
              </a:spcBef>
              <a:spcAft>
                <a:spcPts val="0"/>
              </a:spcAft>
              <a:buNone/>
            </a:pPr>
            <a:r>
              <a:rPr b="0" i="0" lang="en-US" sz="1500" u="none" cap="none" strike="noStrike">
                <a:solidFill>
                  <a:srgbClr val="000000"/>
                </a:solidFill>
                <a:latin typeface="Calibri"/>
                <a:ea typeface="Calibri"/>
                <a:cs typeface="Calibri"/>
                <a:sym typeface="Calibri"/>
              </a:rPr>
              <a:t>Por regla general, las importaciones están afectas al pago de los siguientes impuestos:</a:t>
            </a:r>
            <a:endParaRPr/>
          </a:p>
          <a:p>
            <a:pPr indent="0" lvl="0" marL="0" marR="0" rtl="0" algn="l">
              <a:lnSpc>
                <a:spcPct val="110000"/>
              </a:lnSpc>
              <a:spcBef>
                <a:spcPts val="0"/>
              </a:spcBef>
              <a:spcAft>
                <a:spcPts val="0"/>
              </a:spcAft>
              <a:buNone/>
            </a:pPr>
            <a:r>
              <a:t/>
            </a:r>
            <a:endParaRPr b="0" i="0" sz="1500" u="none" cap="none" strike="noStrike">
              <a:solidFill>
                <a:srgbClr val="000000"/>
              </a:solidFill>
              <a:latin typeface="Calibri"/>
              <a:ea typeface="Calibri"/>
              <a:cs typeface="Calibri"/>
              <a:sym typeface="Calibri"/>
            </a:endParaRPr>
          </a:p>
          <a:p>
            <a:pPr indent="0" lvl="0" marL="0" marR="0" rtl="0" algn="l">
              <a:lnSpc>
                <a:spcPct val="110000"/>
              </a:lnSpc>
              <a:spcBef>
                <a:spcPts val="0"/>
              </a:spcBef>
              <a:spcAft>
                <a:spcPts val="0"/>
              </a:spcAft>
              <a:buNone/>
            </a:pPr>
            <a:r>
              <a:rPr b="1" i="0" lang="en-US" sz="1500" u="none" cap="none" strike="noStrike">
                <a:solidFill>
                  <a:srgbClr val="000000"/>
                </a:solidFill>
                <a:latin typeface="Calibri"/>
                <a:ea typeface="Calibri"/>
                <a:cs typeface="Calibri"/>
                <a:sym typeface="Calibri"/>
              </a:rPr>
              <a:t>1. Arancel general o derecho ad valorem sobre el valor CIF. </a:t>
            </a:r>
            <a:endParaRPr/>
          </a:p>
          <a:p>
            <a:pPr indent="0" lvl="0" marL="0" marR="0" rtl="0" algn="l">
              <a:lnSpc>
                <a:spcPct val="110000"/>
              </a:lnSpc>
              <a:spcBef>
                <a:spcPts val="0"/>
              </a:spcBef>
              <a:spcAft>
                <a:spcPts val="0"/>
              </a:spcAft>
              <a:buNone/>
            </a:pPr>
            <a:r>
              <a:t/>
            </a:r>
            <a:endParaRPr b="0" i="0" sz="1500" u="none" cap="none" strike="noStrike">
              <a:solidFill>
                <a:srgbClr val="000000"/>
              </a:solidFill>
              <a:latin typeface="Calibri"/>
              <a:ea typeface="Calibri"/>
              <a:cs typeface="Calibri"/>
              <a:sym typeface="Calibri"/>
            </a:endParaRPr>
          </a:p>
          <a:p>
            <a:pPr indent="0" lvl="0" marL="0" marR="0" rtl="0" algn="l">
              <a:lnSpc>
                <a:spcPct val="110000"/>
              </a:lnSpc>
              <a:spcBef>
                <a:spcPts val="0"/>
              </a:spcBef>
              <a:spcAft>
                <a:spcPts val="0"/>
              </a:spcAft>
              <a:buNone/>
            </a:pPr>
            <a:r>
              <a:t/>
            </a:r>
            <a:endParaRPr b="0" i="0" sz="1500" u="none" cap="none" strike="noStrike">
              <a:solidFill>
                <a:srgbClr val="000000"/>
              </a:solidFill>
              <a:latin typeface="Calibri"/>
              <a:ea typeface="Calibri"/>
              <a:cs typeface="Calibri"/>
              <a:sym typeface="Calibri"/>
            </a:endParaRPr>
          </a:p>
          <a:p>
            <a:pPr indent="0" lvl="0" marL="0" marR="0" rtl="0" algn="l">
              <a:lnSpc>
                <a:spcPct val="110000"/>
              </a:lnSpc>
              <a:spcBef>
                <a:spcPts val="0"/>
              </a:spcBef>
              <a:spcAft>
                <a:spcPts val="0"/>
              </a:spcAft>
              <a:buNone/>
            </a:pPr>
            <a:r>
              <a:t/>
            </a:r>
            <a:endParaRPr b="0" i="0" sz="1500" u="none" cap="none" strike="noStrike">
              <a:solidFill>
                <a:srgbClr val="000000"/>
              </a:solidFill>
              <a:latin typeface="Calibri"/>
              <a:ea typeface="Calibri"/>
              <a:cs typeface="Calibri"/>
              <a:sym typeface="Calibri"/>
            </a:endParaRPr>
          </a:p>
          <a:p>
            <a:pPr indent="-285750" lvl="0" marL="285750" marR="0" rtl="0" algn="l">
              <a:lnSpc>
                <a:spcPct val="110000"/>
              </a:lnSpc>
              <a:spcBef>
                <a:spcPts val="0"/>
              </a:spcBef>
              <a:spcAft>
                <a:spcPts val="0"/>
              </a:spcAft>
              <a:buClr>
                <a:srgbClr val="000000"/>
              </a:buClr>
              <a:buSzPts val="1500"/>
              <a:buFont typeface="Arial"/>
              <a:buChar char="•"/>
            </a:pPr>
            <a:r>
              <a:rPr b="0" i="0" lang="en-US" sz="1500" u="none" cap="none" strike="noStrike">
                <a:solidFill>
                  <a:srgbClr val="000000"/>
                </a:solidFill>
                <a:latin typeface="Calibri"/>
                <a:ea typeface="Calibri"/>
                <a:cs typeface="Calibri"/>
                <a:sym typeface="Calibri"/>
              </a:rPr>
              <a:t>El arancel general es del 6% para mercancías originarias de países sin acuerdo comercial con Chile. </a:t>
            </a:r>
            <a:endParaRPr/>
          </a:p>
          <a:p>
            <a:pPr indent="-190500" lvl="0" marL="285750" marR="0" rtl="0" algn="l">
              <a:lnSpc>
                <a:spcPct val="110000"/>
              </a:lnSpc>
              <a:spcBef>
                <a:spcPts val="0"/>
              </a:spcBef>
              <a:spcAft>
                <a:spcPts val="0"/>
              </a:spcAft>
              <a:buClr>
                <a:srgbClr val="000000"/>
              </a:buClr>
              <a:buSzPts val="1500"/>
              <a:buFont typeface="Arial"/>
              <a:buNone/>
            </a:pPr>
            <a:r>
              <a:t/>
            </a:r>
            <a:endParaRPr b="0" i="0" sz="1500" u="none" cap="none" strike="noStrike">
              <a:solidFill>
                <a:srgbClr val="000000"/>
              </a:solidFill>
              <a:latin typeface="Calibri"/>
              <a:ea typeface="Calibri"/>
              <a:cs typeface="Calibri"/>
              <a:sym typeface="Calibri"/>
            </a:endParaRPr>
          </a:p>
          <a:p>
            <a:pPr indent="-285750" lvl="0" marL="285750" marR="0" rtl="0" algn="l">
              <a:lnSpc>
                <a:spcPct val="110000"/>
              </a:lnSpc>
              <a:spcBef>
                <a:spcPts val="0"/>
              </a:spcBef>
              <a:spcAft>
                <a:spcPts val="0"/>
              </a:spcAft>
              <a:buClr>
                <a:srgbClr val="000000"/>
              </a:buClr>
              <a:buSzPts val="1500"/>
              <a:buFont typeface="Arial"/>
              <a:buChar char="•"/>
            </a:pPr>
            <a:r>
              <a:rPr b="0" i="0" lang="en-US" sz="1500" u="none" cap="none" strike="noStrike">
                <a:solidFill>
                  <a:srgbClr val="000000"/>
                </a:solidFill>
                <a:latin typeface="Calibri"/>
                <a:ea typeface="Calibri"/>
                <a:cs typeface="Calibri"/>
                <a:sym typeface="Calibri"/>
              </a:rPr>
              <a:t>En caso de mercancías originarias de algún país con el cual Chile ha suscrito un acuerdo comercial, el arancel puede ser cero o estar afecto a una rebaja porcentual. Desde el año 2003, se encuentra vigente el Acuerdo de Asociación entre la Unión Europea y Chile en virtud del cual el arancel aplicable para la mayor parte de las mercancías es del 0% y, para el resto, menor que el arancel general.</a:t>
            </a:r>
            <a:endParaRPr/>
          </a:p>
        </p:txBody>
      </p:sp>
      <p:sp>
        <p:nvSpPr>
          <p:cNvPr id="179" name="Google Shape;179;p7"/>
          <p:cNvSpPr/>
          <p:nvPr/>
        </p:nvSpPr>
        <p:spPr>
          <a:xfrm>
            <a:off x="2231201" y="4152379"/>
            <a:ext cx="5253098" cy="536787"/>
          </a:xfrm>
          <a:prstGeom prst="roundRect">
            <a:avLst>
              <a:gd fmla="val 37618" name="adj"/>
            </a:avLst>
          </a:prstGeom>
          <a:solidFill>
            <a:srgbClr val="EB6B1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80" name="Google Shape;180;p7"/>
          <p:cNvSpPr/>
          <p:nvPr/>
        </p:nvSpPr>
        <p:spPr>
          <a:xfrm>
            <a:off x="2231201" y="4266883"/>
            <a:ext cx="5253098"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400" u="none" cap="none" strike="noStrike">
                <a:solidFill>
                  <a:schemeClr val="lt1"/>
                </a:solidFill>
                <a:latin typeface="Calibri"/>
                <a:ea typeface="Calibri"/>
                <a:cs typeface="Calibri"/>
                <a:sym typeface="Calibri"/>
              </a:rPr>
              <a:t>Coste de la mercancía + Prima de seguro + Valor del flete</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8"/>
          <p:cNvSpPr txBox="1"/>
          <p:nvPr/>
        </p:nvSpPr>
        <p:spPr>
          <a:xfrm>
            <a:off x="451954" y="1377835"/>
            <a:ext cx="8946115" cy="319343"/>
          </a:xfrm>
          <a:prstGeom prst="rect">
            <a:avLst/>
          </a:prstGeom>
          <a:noFill/>
          <a:ln>
            <a:noFill/>
          </a:ln>
        </p:spPr>
        <p:txBody>
          <a:bodyPr anchorCtr="0" anchor="ctr" bIns="91375" lIns="91375" spcFirstLastPara="1" rIns="91375" wrap="square" tIns="91375">
            <a:noAutofit/>
          </a:bodyPr>
          <a:lstStyle/>
          <a:p>
            <a:pPr indent="0" lvl="0" marL="0" marR="0" rtl="0" algn="l">
              <a:lnSpc>
                <a:spcPct val="80000"/>
              </a:lnSpc>
              <a:spcBef>
                <a:spcPts val="0"/>
              </a:spcBef>
              <a:spcAft>
                <a:spcPts val="0"/>
              </a:spcAft>
              <a:buNone/>
            </a:pPr>
            <a:r>
              <a:rPr b="1" i="0" lang="en-US" sz="2799" u="none" cap="none" strike="noStrike">
                <a:solidFill>
                  <a:srgbClr val="ED6B00"/>
                </a:solidFill>
                <a:latin typeface="Calibri"/>
                <a:ea typeface="Calibri"/>
                <a:cs typeface="Calibri"/>
                <a:sym typeface="Calibri"/>
              </a:rPr>
              <a:t>SISTEMA </a:t>
            </a:r>
            <a:r>
              <a:rPr b="0" i="0" lang="en-US" sz="2799" u="none" cap="none" strike="noStrike">
                <a:solidFill>
                  <a:srgbClr val="A93501"/>
                </a:solidFill>
                <a:latin typeface="Calibri"/>
                <a:ea typeface="Calibri"/>
                <a:cs typeface="Calibri"/>
                <a:sym typeface="Calibri"/>
              </a:rPr>
              <a:t>ARANCELARIO</a:t>
            </a:r>
            <a:endParaRPr b="0" i="0" sz="3098" u="none" cap="none" strike="noStrike">
              <a:solidFill>
                <a:srgbClr val="A93501"/>
              </a:solidFill>
              <a:latin typeface="Calibri"/>
              <a:ea typeface="Calibri"/>
              <a:cs typeface="Calibri"/>
              <a:sym typeface="Calibri"/>
            </a:endParaRPr>
          </a:p>
        </p:txBody>
      </p:sp>
      <p:sp>
        <p:nvSpPr>
          <p:cNvPr id="186" name="Google Shape;186;p8"/>
          <p:cNvSpPr/>
          <p:nvPr/>
        </p:nvSpPr>
        <p:spPr>
          <a:xfrm>
            <a:off x="466023" y="2007109"/>
            <a:ext cx="8642808" cy="3537906"/>
          </a:xfrm>
          <a:prstGeom prst="roundRect">
            <a:avLst>
              <a:gd fmla="val 8741" name="adj"/>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87" name="Google Shape;187;p8"/>
          <p:cNvSpPr txBox="1"/>
          <p:nvPr/>
        </p:nvSpPr>
        <p:spPr>
          <a:xfrm>
            <a:off x="774242" y="2100890"/>
            <a:ext cx="8334589" cy="2490663"/>
          </a:xfrm>
          <a:prstGeom prst="rect">
            <a:avLst/>
          </a:prstGeom>
          <a:noFill/>
          <a:ln>
            <a:noFill/>
          </a:ln>
        </p:spPr>
        <p:txBody>
          <a:bodyPr anchorCtr="0" anchor="ctr" bIns="91425" lIns="91425" spcFirstLastPara="1" rIns="91425" wrap="square" tIns="91425">
            <a:noAutofit/>
          </a:bodyPr>
          <a:lstStyle/>
          <a:p>
            <a:pPr indent="0" lvl="0" marL="0" marR="0" rtl="0" algn="l">
              <a:lnSpc>
                <a:spcPct val="110000"/>
              </a:lnSpc>
              <a:spcBef>
                <a:spcPts val="0"/>
              </a:spcBef>
              <a:spcAft>
                <a:spcPts val="0"/>
              </a:spcAft>
              <a:buNone/>
            </a:pPr>
            <a:r>
              <a:rPr b="1" i="0" lang="en-US" sz="1500" u="none" cap="none" strike="noStrike">
                <a:solidFill>
                  <a:srgbClr val="000000"/>
                </a:solidFill>
                <a:latin typeface="Calibri"/>
                <a:ea typeface="Calibri"/>
                <a:cs typeface="Calibri"/>
                <a:sym typeface="Calibri"/>
              </a:rPr>
              <a:t>2. Impuesto sobre el Valor Añadido (IVA): </a:t>
            </a:r>
            <a:endParaRPr/>
          </a:p>
          <a:p>
            <a:pPr indent="0" lvl="0" marL="0" marR="0" rtl="0" algn="l">
              <a:lnSpc>
                <a:spcPct val="110000"/>
              </a:lnSpc>
              <a:spcBef>
                <a:spcPts val="0"/>
              </a:spcBef>
              <a:spcAft>
                <a:spcPts val="0"/>
              </a:spcAft>
              <a:buNone/>
            </a:pPr>
            <a:r>
              <a:t/>
            </a:r>
            <a:endParaRPr b="0" i="0" sz="1500" u="none" cap="none" strike="noStrike">
              <a:solidFill>
                <a:srgbClr val="000000"/>
              </a:solidFill>
              <a:latin typeface="Calibri"/>
              <a:ea typeface="Calibri"/>
              <a:cs typeface="Calibri"/>
              <a:sym typeface="Calibri"/>
            </a:endParaRPr>
          </a:p>
          <a:p>
            <a:pPr indent="-285750" lvl="0" marL="285750" marR="0" rtl="0" algn="l">
              <a:lnSpc>
                <a:spcPct val="110000"/>
              </a:lnSpc>
              <a:spcBef>
                <a:spcPts val="0"/>
              </a:spcBef>
              <a:spcAft>
                <a:spcPts val="0"/>
              </a:spcAft>
              <a:buClr>
                <a:srgbClr val="000000"/>
              </a:buClr>
              <a:buSzPts val="1500"/>
              <a:buFont typeface="Arial"/>
              <a:buChar char="•"/>
            </a:pPr>
            <a:r>
              <a:rPr b="0" i="0" lang="en-US" sz="1500" u="none" cap="none" strike="noStrike">
                <a:solidFill>
                  <a:srgbClr val="000000"/>
                </a:solidFill>
                <a:latin typeface="Calibri"/>
                <a:ea typeface="Calibri"/>
                <a:cs typeface="Calibri"/>
                <a:sym typeface="Calibri"/>
              </a:rPr>
              <a:t>Este impuesto consiste en el recargo del 19% al monto del precio final determinado por el vendedor de un bien o servicio. El impuesto actúa en cadena, trasladándose desde el vendedor al comprador, quien descuenta el impuesto pagado y acreditado en las facturas de sus compras (Crédito Fiscal) y agrega el impuesto recolectado en las ventas (Débito Fiscal). El consumidor del bien o servicio es quien soporta por último el impuesto que se ha arrastrado en la cadena desde el productor hasta el consumidor final (SII).</a:t>
            </a:r>
            <a:endParaRPr/>
          </a:p>
        </p:txBody>
      </p:sp>
      <p:sp>
        <p:nvSpPr>
          <p:cNvPr id="188" name="Google Shape;188;p8"/>
          <p:cNvSpPr/>
          <p:nvPr/>
        </p:nvSpPr>
        <p:spPr>
          <a:xfrm>
            <a:off x="2231201" y="4534175"/>
            <a:ext cx="5253098" cy="536787"/>
          </a:xfrm>
          <a:prstGeom prst="roundRect">
            <a:avLst>
              <a:gd fmla="val 37618" name="adj"/>
            </a:avLst>
          </a:prstGeom>
          <a:solidFill>
            <a:srgbClr val="EB6B1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89" name="Google Shape;189;p8"/>
          <p:cNvSpPr/>
          <p:nvPr/>
        </p:nvSpPr>
        <p:spPr>
          <a:xfrm>
            <a:off x="2231201" y="4648679"/>
            <a:ext cx="5253098"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400" u="none" cap="none" strike="noStrike">
                <a:solidFill>
                  <a:schemeClr val="lt1"/>
                </a:solidFill>
                <a:latin typeface="Calibri"/>
                <a:ea typeface="Calibri"/>
                <a:cs typeface="Calibri"/>
                <a:sym typeface="Calibri"/>
              </a:rPr>
              <a:t>Coste de la mercancía + Prima de seguro + Valor del flete</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9"/>
          <p:cNvSpPr txBox="1"/>
          <p:nvPr/>
        </p:nvSpPr>
        <p:spPr>
          <a:xfrm>
            <a:off x="451954" y="1377835"/>
            <a:ext cx="8946115" cy="319343"/>
          </a:xfrm>
          <a:prstGeom prst="rect">
            <a:avLst/>
          </a:prstGeom>
          <a:noFill/>
          <a:ln>
            <a:noFill/>
          </a:ln>
        </p:spPr>
        <p:txBody>
          <a:bodyPr anchorCtr="0" anchor="ctr" bIns="91375" lIns="91375" spcFirstLastPara="1" rIns="91375" wrap="square" tIns="91375">
            <a:noAutofit/>
          </a:bodyPr>
          <a:lstStyle/>
          <a:p>
            <a:pPr indent="0" lvl="0" marL="0" marR="0" rtl="0" algn="l">
              <a:lnSpc>
                <a:spcPct val="80000"/>
              </a:lnSpc>
              <a:spcBef>
                <a:spcPts val="0"/>
              </a:spcBef>
              <a:spcAft>
                <a:spcPts val="0"/>
              </a:spcAft>
              <a:buNone/>
            </a:pPr>
            <a:r>
              <a:rPr b="1" i="0" lang="en-US" sz="2799" u="none" cap="none" strike="noStrike">
                <a:solidFill>
                  <a:srgbClr val="ED6B00"/>
                </a:solidFill>
                <a:latin typeface="Calibri"/>
                <a:ea typeface="Calibri"/>
                <a:cs typeface="Calibri"/>
                <a:sym typeface="Calibri"/>
              </a:rPr>
              <a:t>SISTEMA </a:t>
            </a:r>
            <a:r>
              <a:rPr b="0" i="0" lang="en-US" sz="2799" u="none" cap="none" strike="noStrike">
                <a:solidFill>
                  <a:srgbClr val="A93501"/>
                </a:solidFill>
                <a:latin typeface="Calibri"/>
                <a:ea typeface="Calibri"/>
                <a:cs typeface="Calibri"/>
                <a:sym typeface="Calibri"/>
              </a:rPr>
              <a:t>ARANCELARIO</a:t>
            </a:r>
            <a:endParaRPr b="0" i="0" sz="3098" u="none" cap="none" strike="noStrike">
              <a:solidFill>
                <a:srgbClr val="A93501"/>
              </a:solidFill>
              <a:latin typeface="Calibri"/>
              <a:ea typeface="Calibri"/>
              <a:cs typeface="Calibri"/>
              <a:sym typeface="Calibri"/>
            </a:endParaRPr>
          </a:p>
        </p:txBody>
      </p:sp>
      <p:sp>
        <p:nvSpPr>
          <p:cNvPr id="195" name="Google Shape;195;p9"/>
          <p:cNvSpPr/>
          <p:nvPr/>
        </p:nvSpPr>
        <p:spPr>
          <a:xfrm>
            <a:off x="466023" y="2007108"/>
            <a:ext cx="8642808" cy="3854429"/>
          </a:xfrm>
          <a:prstGeom prst="roundRect">
            <a:avLst>
              <a:gd fmla="val 7411" name="adj"/>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96" name="Google Shape;196;p9"/>
          <p:cNvSpPr txBox="1"/>
          <p:nvPr/>
        </p:nvSpPr>
        <p:spPr>
          <a:xfrm>
            <a:off x="774243" y="2100891"/>
            <a:ext cx="8064958" cy="1380864"/>
          </a:xfrm>
          <a:prstGeom prst="rect">
            <a:avLst/>
          </a:prstGeom>
          <a:noFill/>
          <a:ln>
            <a:noFill/>
          </a:ln>
        </p:spPr>
        <p:txBody>
          <a:bodyPr anchorCtr="0" anchor="ctr" bIns="91425" lIns="91425" spcFirstLastPara="1" rIns="91425" wrap="square" tIns="91425">
            <a:noAutofit/>
          </a:bodyPr>
          <a:lstStyle/>
          <a:p>
            <a:pPr indent="-190500" lvl="0" marL="285750" marR="0" rtl="0" algn="l">
              <a:lnSpc>
                <a:spcPct val="110000"/>
              </a:lnSpc>
              <a:spcBef>
                <a:spcPts val="0"/>
              </a:spcBef>
              <a:spcAft>
                <a:spcPts val="0"/>
              </a:spcAft>
              <a:buClr>
                <a:srgbClr val="000000"/>
              </a:buClr>
              <a:buSzPts val="1500"/>
              <a:buFont typeface="Arial"/>
              <a:buNone/>
            </a:pPr>
            <a:r>
              <a:t/>
            </a:r>
            <a:endParaRPr b="0" i="0" sz="1500" u="none" cap="none" strike="noStrike">
              <a:solidFill>
                <a:srgbClr val="000000"/>
              </a:solidFill>
              <a:latin typeface="Calibri"/>
              <a:ea typeface="Calibri"/>
              <a:cs typeface="Calibri"/>
              <a:sym typeface="Calibri"/>
            </a:endParaRPr>
          </a:p>
          <a:p>
            <a:pPr indent="-285750" lvl="0" marL="285750" marR="0" rtl="0" algn="l">
              <a:lnSpc>
                <a:spcPct val="110000"/>
              </a:lnSpc>
              <a:spcBef>
                <a:spcPts val="0"/>
              </a:spcBef>
              <a:spcAft>
                <a:spcPts val="0"/>
              </a:spcAft>
              <a:buClr>
                <a:srgbClr val="000000"/>
              </a:buClr>
              <a:buSzPts val="1500"/>
              <a:buFont typeface="Arial"/>
              <a:buChar char="•"/>
            </a:pPr>
            <a:r>
              <a:rPr b="0" i="0" lang="en-US" sz="1500" u="none" cap="none" strike="noStrike">
                <a:solidFill>
                  <a:srgbClr val="000000"/>
                </a:solidFill>
                <a:latin typeface="Calibri"/>
                <a:ea typeface="Calibri"/>
                <a:cs typeface="Calibri"/>
                <a:sym typeface="Calibri"/>
              </a:rPr>
              <a:t>Cabe mencionar que en virtud de la aplicación del Tratado de Uruguay y a efectos del cálculo para el pago del IVA, la importación de libros, revistas y otros impresos para la lectura, cultura o estudio se encuentran libres del pago del derecho ad valorem. Los beneficios de este Tratado se extienden a todos los libros e impresos editados en países que forman parte de la Organización Mundial del Comercio (OMC), en virtud de la Cláusula de la Nación Más Favorecida. </a:t>
            </a:r>
            <a:endParaRPr/>
          </a:p>
        </p:txBody>
      </p:sp>
      <p:sp>
        <p:nvSpPr>
          <p:cNvPr id="197" name="Google Shape;197;p9"/>
          <p:cNvSpPr txBox="1"/>
          <p:nvPr/>
        </p:nvSpPr>
        <p:spPr>
          <a:xfrm>
            <a:off x="466024" y="6420067"/>
            <a:ext cx="4509568"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US" sz="1200" u="none" cap="none" strike="noStrike">
                <a:solidFill>
                  <a:srgbClr val="000000"/>
                </a:solidFill>
                <a:latin typeface="Arial"/>
                <a:ea typeface="Arial"/>
                <a:cs typeface="Arial"/>
                <a:sym typeface="Arial"/>
              </a:rPr>
              <a:t>https://www.docsity.com/es/proceso-de-importacion-1/5240659/</a:t>
            </a:r>
            <a:endParaRPr/>
          </a:p>
        </p:txBody>
      </p:sp>
      <p:sp>
        <p:nvSpPr>
          <p:cNvPr id="198" name="Google Shape;198;p9"/>
          <p:cNvSpPr/>
          <p:nvPr/>
        </p:nvSpPr>
        <p:spPr>
          <a:xfrm>
            <a:off x="466024" y="6177175"/>
            <a:ext cx="80983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EB6B1F"/>
                </a:solidFill>
                <a:latin typeface="Calibri"/>
                <a:ea typeface="Calibri"/>
                <a:cs typeface="Calibri"/>
                <a:sym typeface="Calibri"/>
              </a:rPr>
              <a:t>FUENTE:</a:t>
            </a:r>
            <a:endParaRPr b="1" i="0" sz="1400" u="none" cap="none" strike="noStrike">
              <a:solidFill>
                <a:srgbClr val="EB6B1F"/>
              </a:solidFill>
              <a:latin typeface="Arial"/>
              <a:ea typeface="Arial"/>
              <a:cs typeface="Arial"/>
              <a:sym typeface="Arial"/>
            </a:endParaRPr>
          </a:p>
        </p:txBody>
      </p:sp>
      <p:pic>
        <p:nvPicPr>
          <p:cNvPr id="199" name="Google Shape;199;p9"/>
          <p:cNvPicPr preferRelativeResize="0"/>
          <p:nvPr/>
        </p:nvPicPr>
        <p:blipFill rotWithShape="1">
          <a:blip r:embed="rId3">
            <a:alphaModFix/>
          </a:blip>
          <a:srcRect b="0" l="0" r="0" t="0"/>
          <a:stretch/>
        </p:blipFill>
        <p:spPr>
          <a:xfrm>
            <a:off x="4333027" y="3876663"/>
            <a:ext cx="4916450" cy="2237656"/>
          </a:xfrm>
          <a:prstGeom prst="rect">
            <a:avLst/>
          </a:prstGeom>
          <a:noFill/>
          <a:ln>
            <a:noFill/>
          </a:ln>
        </p:spPr>
      </p:pic>
      <p:sp>
        <p:nvSpPr>
          <p:cNvPr id="200" name="Google Shape;200;p9"/>
          <p:cNvSpPr/>
          <p:nvPr/>
        </p:nvSpPr>
        <p:spPr>
          <a:xfrm rot="5400000">
            <a:off x="5614463" y="2543653"/>
            <a:ext cx="2353576" cy="4916452"/>
          </a:xfrm>
          <a:prstGeom prst="roundRect">
            <a:avLst>
              <a:gd fmla="val 8240" name="adj"/>
            </a:avLst>
          </a:prstGeom>
          <a:noFill/>
          <a:ln cap="flat" cmpd="sng" w="101600">
            <a:solidFill>
              <a:srgbClr val="F2F2F2"/>
            </a:solidFill>
            <a:prstDash val="solid"/>
            <a:round/>
            <a:headEnd len="sm" w="sm" type="none"/>
            <a:tailEnd len="sm" w="sm" type="none"/>
          </a:ln>
        </p:spPr>
        <p:txBody>
          <a:bodyPr anchorCtr="0" anchor="ctr" bIns="91375" lIns="91375" spcFirstLastPara="1" rIns="91375" wrap="square" tIns="91375">
            <a:noAutofit/>
          </a:bodyPr>
          <a:lstStyle/>
          <a:p>
            <a:pPr indent="0" lvl="0" marL="0" marR="0" rtl="0" algn="l">
              <a:lnSpc>
                <a:spcPct val="100000"/>
              </a:lnSpc>
              <a:spcBef>
                <a:spcPts val="0"/>
              </a:spcBef>
              <a:spcAft>
                <a:spcPts val="0"/>
              </a:spcAft>
              <a:buNone/>
            </a:pPr>
            <a:r>
              <a:rPr b="0" i="0" lang="en-US" sz="1399" u="none" cap="none" strike="noStrike">
                <a:solidFill>
                  <a:srgbClr val="000000"/>
                </a:solidFill>
                <a:latin typeface="Arial"/>
                <a:ea typeface="Arial"/>
                <a:cs typeface="Arial"/>
                <a:sym typeface="Arial"/>
              </a:rPr>
              <a:t>    </a:t>
            </a:r>
            <a:endParaRPr b="0" i="0" sz="1399" u="none" cap="none" strike="noStrike">
              <a:solidFill>
                <a:srgbClr val="000000"/>
              </a:solidFill>
              <a:latin typeface="Arial"/>
              <a:ea typeface="Arial"/>
              <a:cs typeface="Arial"/>
              <a:sym typeface="Arial"/>
            </a:endParaRPr>
          </a:p>
        </p:txBody>
      </p:sp>
      <p:sp>
        <p:nvSpPr>
          <p:cNvPr id="201" name="Google Shape;201;p9"/>
          <p:cNvSpPr/>
          <p:nvPr/>
        </p:nvSpPr>
        <p:spPr>
          <a:xfrm>
            <a:off x="796818" y="3575538"/>
            <a:ext cx="3456078" cy="1857047"/>
          </a:xfrm>
          <a:prstGeom prst="rect">
            <a:avLst/>
          </a:prstGeom>
          <a:noFill/>
          <a:ln>
            <a:noFill/>
          </a:ln>
        </p:spPr>
        <p:txBody>
          <a:bodyPr anchorCtr="0" anchor="t" bIns="45700" lIns="91425" spcFirstLastPara="1" rIns="91425" wrap="square" tIns="45700">
            <a:spAutoFit/>
          </a:bodyPr>
          <a:lstStyle/>
          <a:p>
            <a:pPr indent="-190500" lvl="0" marL="285750" marR="0" rtl="0" algn="l">
              <a:lnSpc>
                <a:spcPct val="110000"/>
              </a:lnSpc>
              <a:spcBef>
                <a:spcPts val="0"/>
              </a:spcBef>
              <a:spcAft>
                <a:spcPts val="0"/>
              </a:spcAft>
              <a:buClr>
                <a:srgbClr val="000000"/>
              </a:buClr>
              <a:buSzPts val="1500"/>
              <a:buFont typeface="Arial"/>
              <a:buNone/>
            </a:pPr>
            <a:r>
              <a:t/>
            </a:r>
            <a:endParaRPr b="0" i="0" sz="1500" u="none" cap="none" strike="noStrike">
              <a:solidFill>
                <a:srgbClr val="000000"/>
              </a:solidFill>
              <a:latin typeface="Calibri"/>
              <a:ea typeface="Calibri"/>
              <a:cs typeface="Calibri"/>
              <a:sym typeface="Calibri"/>
            </a:endParaRPr>
          </a:p>
          <a:p>
            <a:pPr indent="-285750" lvl="0" marL="285750" marR="0" rtl="0" algn="l">
              <a:lnSpc>
                <a:spcPct val="110000"/>
              </a:lnSpc>
              <a:spcBef>
                <a:spcPts val="0"/>
              </a:spcBef>
              <a:spcAft>
                <a:spcPts val="0"/>
              </a:spcAft>
              <a:buClr>
                <a:srgbClr val="000000"/>
              </a:buClr>
              <a:buSzPts val="1500"/>
              <a:buFont typeface="Arial"/>
              <a:buChar char="•"/>
            </a:pPr>
            <a:r>
              <a:rPr b="0" i="0" lang="en-US" sz="1500" u="none" cap="none" strike="noStrike">
                <a:solidFill>
                  <a:srgbClr val="000000"/>
                </a:solidFill>
                <a:latin typeface="Calibri"/>
                <a:ea typeface="Calibri"/>
                <a:cs typeface="Calibri"/>
                <a:sym typeface="Calibri"/>
              </a:rPr>
              <a:t>Por expresa disposición del Convenio, quedan excluidos del beneficio los libros que tiendan a realizar propaganda que afecte al orden político, social o moral de los países signatarios, o que sean de publicidad.</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