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jMMBg8OZYLNFfXkfuMIut4zb18M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tec.mx/es/noticias/saltillo/emprendedores/8-jovenes-empresarios-que-representaron-mexico-en-la-cumbre-del-g20"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blog.hotmart.com/es/jovenes-emprendedore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r>
              <a:rPr lang="es-MX"/>
              <a:t>Nota para el profesor: Revisar guia de trabajo para el profesor . Invite al final de la actividad a comentar y promover el entorno de participación en el escenario. </a:t>
            </a:r>
            <a:endParaRPr/>
          </a:p>
          <a:p>
            <a:pPr marL="0" lvl="0" indent="0" algn="l" rtl="0">
              <a:lnSpc>
                <a:spcPct val="100000"/>
              </a:lnSpc>
              <a:spcBef>
                <a:spcPts val="0"/>
              </a:spcBef>
              <a:spcAft>
                <a:spcPts val="0"/>
              </a:spcAft>
              <a:buSzPts val="1400"/>
              <a:buNone/>
            </a:pPr>
            <a:endParaRPr/>
          </a:p>
        </p:txBody>
      </p:sp>
      <p:sp>
        <p:nvSpPr>
          <p:cNvPr id="187" name="Google Shape;18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7" name="Google Shape;197;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11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3" name="Google Shape;10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000"/>
              <a:buFont typeface="Calibri"/>
              <a:buNone/>
            </a:pPr>
            <a:r>
              <a:rPr lang="es-MX" sz="2000" baseline="30000"/>
              <a:t>Profesor puede mostrar de ejemplo de jovenes emprendedores</a:t>
            </a:r>
            <a:endParaRPr/>
          </a:p>
          <a:p>
            <a:pPr marL="0" lvl="0" indent="0" algn="l" rtl="0">
              <a:lnSpc>
                <a:spcPct val="100000"/>
              </a:lnSpc>
              <a:spcBef>
                <a:spcPts val="0"/>
              </a:spcBef>
              <a:spcAft>
                <a:spcPts val="0"/>
              </a:spcAft>
              <a:buClr>
                <a:schemeClr val="hlink"/>
              </a:buClr>
              <a:buSzPts val="1200"/>
              <a:buFont typeface="Calibri"/>
              <a:buNone/>
            </a:pPr>
            <a:r>
              <a:rPr lang="es-MX" u="sng">
                <a:solidFill>
                  <a:schemeClr val="hlink"/>
                </a:solidFill>
                <a:hlinkClick r:id="rId3"/>
              </a:rPr>
              <a:t>https://tec.mx/es/noticias/saltillo/emprendedores/8-jovenes-empresarios-que-representaron-mexico-en-la-cumbre-del-g20</a:t>
            </a:r>
            <a:endParaRPr sz="2000" baseline="30000"/>
          </a:p>
          <a:p>
            <a:pPr marL="0" lvl="0" indent="0" algn="l" rtl="0">
              <a:lnSpc>
                <a:spcPct val="100000"/>
              </a:lnSpc>
              <a:spcBef>
                <a:spcPts val="0"/>
              </a:spcBef>
              <a:spcAft>
                <a:spcPts val="0"/>
              </a:spcAft>
              <a:buClr>
                <a:schemeClr val="hlink"/>
              </a:buClr>
              <a:buSzPts val="1200"/>
              <a:buFont typeface="Calibri"/>
              <a:buNone/>
            </a:pPr>
            <a:r>
              <a:rPr lang="es-MX" u="sng">
                <a:solidFill>
                  <a:schemeClr val="hlink"/>
                </a:solidFill>
                <a:hlinkClick r:id="rId4"/>
              </a:rPr>
              <a:t>https://blog.hotmart.com/es/jovenes-emprendedores/</a:t>
            </a:r>
            <a:endParaRPr/>
          </a:p>
        </p:txBody>
      </p:sp>
      <p:sp>
        <p:nvSpPr>
          <p:cNvPr id="116" name="Google Shape;116;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a:t>Nota para el profesor: Revisar guia de trabajo para el profesor . Invite al final de la actividad a comentar y promover el entorno de participación en el escenario. </a:t>
            </a:r>
            <a:endParaRPr/>
          </a:p>
          <a:p>
            <a:pPr marL="0" lvl="0" indent="0" algn="l" rtl="0">
              <a:lnSpc>
                <a:spcPct val="100000"/>
              </a:lnSpc>
              <a:spcBef>
                <a:spcPts val="0"/>
              </a:spcBef>
              <a:spcAft>
                <a:spcPts val="0"/>
              </a:spcAft>
              <a:buClr>
                <a:schemeClr val="dk1"/>
              </a:buClr>
              <a:buSzPts val="1200"/>
              <a:buFont typeface="Calibri"/>
              <a:buNone/>
            </a:pPr>
            <a:endParaRPr/>
          </a:p>
        </p:txBody>
      </p:sp>
      <p:sp>
        <p:nvSpPr>
          <p:cNvPr id="128" name="Google Shape;12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8" name="Google Shape;138;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a:t>Nota para el profesor: Revisar guia de trabajo para el profesor . Invite al final de la actividad a comentar y promover el entorno de participación en el escenario. </a:t>
            </a:r>
            <a:endParaRPr/>
          </a:p>
          <a:p>
            <a:pPr marL="0" lvl="0" indent="0" algn="l" rtl="0">
              <a:lnSpc>
                <a:spcPct val="100000"/>
              </a:lnSpc>
              <a:spcBef>
                <a:spcPts val="0"/>
              </a:spcBef>
              <a:spcAft>
                <a:spcPts val="0"/>
              </a:spcAft>
              <a:buSzPts val="1400"/>
              <a:buNone/>
            </a:pPr>
            <a:endParaRPr/>
          </a:p>
        </p:txBody>
      </p:sp>
      <p:sp>
        <p:nvSpPr>
          <p:cNvPr id="139" name="Google Shape;139;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a:t>Nota para el profesor: Revisar guia de trabajo para el profesor . Invite al final de la actividad a comentar y promover el entorno de participación en el escenario. </a:t>
            </a:r>
            <a:endParaRPr/>
          </a:p>
          <a:p>
            <a:pPr marL="0" lvl="0" indent="0" algn="l" rtl="0">
              <a:lnSpc>
                <a:spcPct val="100000"/>
              </a:lnSpc>
              <a:spcBef>
                <a:spcPts val="0"/>
              </a:spcBef>
              <a:spcAft>
                <a:spcPts val="0"/>
              </a:spcAft>
              <a:buSzPts val="1400"/>
              <a:buNone/>
            </a:pPr>
            <a:endParaRPr/>
          </a:p>
        </p:txBody>
      </p:sp>
      <p:sp>
        <p:nvSpPr>
          <p:cNvPr id="151" name="Google Shape;151;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a:t>Nota para el profesor: Revisar guia de trabajo para el profesor . Invite al final de la actividad a comentar y promover el entorno de participación en el escenario. </a:t>
            </a:r>
            <a:endParaRPr/>
          </a:p>
          <a:p>
            <a:pPr marL="0" lvl="0" indent="0" algn="l" rtl="0">
              <a:lnSpc>
                <a:spcPct val="100000"/>
              </a:lnSpc>
              <a:spcBef>
                <a:spcPts val="0"/>
              </a:spcBef>
              <a:spcAft>
                <a:spcPts val="0"/>
              </a:spcAft>
              <a:buSzPts val="1400"/>
              <a:buNone/>
            </a:pPr>
            <a:endParaRPr/>
          </a:p>
        </p:txBody>
      </p:sp>
      <p:sp>
        <p:nvSpPr>
          <p:cNvPr id="163" name="Google Shape;163;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r>
              <a:rPr lang="es-MX"/>
              <a:t>Nota para el profesor: Revisar guia de trabajo para el profesor . Invite al final de la actividad a comentar y promover el entorno de participación en el escenario. </a:t>
            </a:r>
            <a:endParaRPr/>
          </a:p>
          <a:p>
            <a:pPr marL="0" lvl="0" indent="0" algn="l" rtl="0">
              <a:lnSpc>
                <a:spcPct val="100000"/>
              </a:lnSpc>
              <a:spcBef>
                <a:spcPts val="0"/>
              </a:spcBef>
              <a:spcAft>
                <a:spcPts val="0"/>
              </a:spcAft>
              <a:buSzPts val="1400"/>
              <a:buNone/>
            </a:pPr>
            <a:endParaRPr/>
          </a:p>
        </p:txBody>
      </p:sp>
      <p:sp>
        <p:nvSpPr>
          <p:cNvPr id="175" name="Google Shape;175;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2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1"/>
        <p:cNvGrpSpPr/>
        <p:nvPr/>
      </p:nvGrpSpPr>
      <p:grpSpPr>
        <a:xfrm>
          <a:off x="0" y="0"/>
          <a:ext cx="0" cy="0"/>
          <a:chOff x="0" y="0"/>
          <a:chExt cx="0" cy="0"/>
        </a:xfrm>
      </p:grpSpPr>
      <p:sp>
        <p:nvSpPr>
          <p:cNvPr id="22" name="Google Shape;22;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8"/>
        <p:cNvGrpSpPr/>
        <p:nvPr/>
      </p:nvGrpSpPr>
      <p:grpSpPr>
        <a:xfrm>
          <a:off x="0" y="0"/>
          <a:ext cx="0" cy="0"/>
          <a:chOff x="0" y="0"/>
          <a:chExt cx="0" cy="0"/>
        </a:xfrm>
      </p:grpSpPr>
      <p:sp>
        <p:nvSpPr>
          <p:cNvPr id="29" name="Google Shape;29;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1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2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6164920" y="338952"/>
            <a:ext cx="5473700" cy="6159500"/>
          </a:xfrm>
          <a:prstGeom prst="rect">
            <a:avLst/>
          </a:prstGeom>
          <a:noFill/>
          <a:ln>
            <a:noFill/>
          </a:ln>
        </p:spPr>
      </p:pic>
      <p:sp>
        <p:nvSpPr>
          <p:cNvPr id="89" name="Google Shape;89;p1"/>
          <p:cNvSpPr/>
          <p:nvPr/>
        </p:nvSpPr>
        <p:spPr>
          <a:xfrm>
            <a:off x="0" y="346232"/>
            <a:ext cx="6096000"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0" name="Google Shape;90;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1" name="Google Shape;91;p1"/>
          <p:cNvSpPr txBox="1">
            <a:spLocks noGrp="1"/>
          </p:cNvSpPr>
          <p:nvPr>
            <p:ph type="ctrTitle"/>
          </p:nvPr>
        </p:nvSpPr>
        <p:spPr>
          <a:xfrm>
            <a:off x="878889" y="2432485"/>
            <a:ext cx="5051393" cy="2435765"/>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5400"/>
              <a:buFont typeface="Calibri"/>
              <a:buNone/>
            </a:pPr>
            <a:r>
              <a:rPr lang="es-MX" sz="5400" b="1">
                <a:solidFill>
                  <a:schemeClr val="lt1"/>
                </a:solidFill>
              </a:rPr>
              <a:t>Proyecto Desarrollo Tecnológico</a:t>
            </a:r>
            <a:endParaRPr sz="5400" b="1">
              <a:solidFill>
                <a:schemeClr val="lt1"/>
              </a:solidFill>
            </a:endParaRPr>
          </a:p>
        </p:txBody>
      </p:sp>
      <p:sp>
        <p:nvSpPr>
          <p:cNvPr id="92" name="Google Shape;92;p1"/>
          <p:cNvSpPr txBox="1">
            <a:spLocks noGrp="1"/>
          </p:cNvSpPr>
          <p:nvPr>
            <p:ph type="subTitle" idx="1"/>
          </p:nvPr>
        </p:nvSpPr>
        <p:spPr>
          <a:xfrm>
            <a:off x="1524000" y="5217775"/>
            <a:ext cx="4441794" cy="570467"/>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lt1"/>
              </a:buClr>
              <a:buSzPts val="2400"/>
              <a:buNone/>
            </a:pPr>
            <a:r>
              <a:rPr lang="es-MX">
                <a:solidFill>
                  <a:schemeClr val="lt1"/>
                </a:solidFill>
              </a:rPr>
              <a:t>Emprendimiento y Empleabilidad</a:t>
            </a:r>
            <a:endParaRPr>
              <a:solidFill>
                <a:schemeClr val="lt1"/>
              </a:solidFill>
            </a:endParaRPr>
          </a:p>
        </p:txBody>
      </p:sp>
      <p:sp>
        <p:nvSpPr>
          <p:cNvPr id="93" name="Google Shape;93;p1"/>
          <p:cNvSpPr txBox="1"/>
          <p:nvPr/>
        </p:nvSpPr>
        <p:spPr>
          <a:xfrm>
            <a:off x="1524000" y="976079"/>
            <a:ext cx="4441794" cy="584775"/>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s-MX" sz="1600" b="0" i="0" u="none" strike="noStrike" cap="none">
                <a:solidFill>
                  <a:schemeClr val="lt1"/>
                </a:solidFill>
                <a:latin typeface="Calibri"/>
                <a:ea typeface="Calibri"/>
                <a:cs typeface="Calibri"/>
                <a:sym typeface="Calibri"/>
              </a:rPr>
              <a:t>Especialidad Programación </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MX" sz="1600" b="0" i="0" u="none" strike="noStrike" cap="none">
                <a:solidFill>
                  <a:schemeClr val="lt1"/>
                </a:solidFill>
                <a:latin typeface="Calibri"/>
                <a:ea typeface="Calibri"/>
                <a:cs typeface="Calibri"/>
                <a:sym typeface="Calibri"/>
              </a:rPr>
              <a:t>Módulo Emprendimiento y Empleabilidad</a:t>
            </a:r>
            <a:endParaRPr sz="1600" b="0" i="0" u="none" strike="noStrike" cap="non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pic>
        <p:nvPicPr>
          <p:cNvPr id="189" name="Google Shape;189;p1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90" name="Google Shape;190;p10"/>
          <p:cNvSpPr txBox="1">
            <a:spLocks noGrp="1"/>
          </p:cNvSpPr>
          <p:nvPr>
            <p:ph type="title"/>
          </p:nvPr>
        </p:nvSpPr>
        <p:spPr>
          <a:xfrm>
            <a:off x="296662" y="365125"/>
            <a:ext cx="1152522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DEFINICIÓN DE LA</a:t>
            </a:r>
            <a:br>
              <a:rPr lang="es-MX"/>
            </a:br>
            <a:r>
              <a:rPr lang="es-MX">
                <a:solidFill>
                  <a:srgbClr val="CD25B0"/>
                </a:solidFill>
              </a:rPr>
              <a:t>MISIÓN DE UNA EMPRESA</a:t>
            </a:r>
            <a:endParaRPr>
              <a:solidFill>
                <a:srgbClr val="CD25B0"/>
              </a:solidFill>
            </a:endParaRPr>
          </a:p>
        </p:txBody>
      </p:sp>
      <p:sp>
        <p:nvSpPr>
          <p:cNvPr id="191" name="Google Shape;191;p10"/>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2" name="Google Shape;192;p1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3" name="Google Shape;193;p10"/>
          <p:cNvSpPr/>
          <p:nvPr/>
        </p:nvSpPr>
        <p:spPr>
          <a:xfrm>
            <a:off x="0" y="2606297"/>
            <a:ext cx="9181322" cy="383001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4" name="Google Shape;194;p10"/>
          <p:cNvSpPr txBox="1"/>
          <p:nvPr/>
        </p:nvSpPr>
        <p:spPr>
          <a:xfrm>
            <a:off x="174950" y="3261251"/>
            <a:ext cx="8614500" cy="1938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400"/>
              <a:buFont typeface="Calibri"/>
              <a:buNone/>
            </a:pPr>
            <a:r>
              <a:rPr lang="es-MX" sz="2400" b="1" i="0" u="none" strike="noStrike" cap="none">
                <a:solidFill>
                  <a:schemeClr val="lt1"/>
                </a:solidFill>
                <a:latin typeface="Calibri"/>
                <a:ea typeface="Calibri"/>
                <a:cs typeface="Calibri"/>
                <a:sym typeface="Calibri"/>
              </a:rPr>
              <a:t>ACTIVIDAD:</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a:solidFill>
                  <a:schemeClr val="lt1"/>
                </a:solidFill>
                <a:latin typeface="Calibri"/>
                <a:ea typeface="Calibri"/>
                <a:cs typeface="Calibri"/>
                <a:sym typeface="Calibri"/>
              </a:rPr>
              <a:t>Identifiquemos y formalicemos la empresa.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400"/>
              <a:buFont typeface="Calibri"/>
              <a:buNone/>
            </a:pPr>
            <a:endParaRPr sz="2400" b="0" i="0" u="none" strike="noStrike" cap="none">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a:solidFill>
                  <a:schemeClr val="lt1"/>
                </a:solidFill>
                <a:latin typeface="Calibri"/>
                <a:ea typeface="Calibri"/>
                <a:cs typeface="Calibri"/>
                <a:sym typeface="Calibri"/>
              </a:rPr>
              <a:t>Revisen la hoja de trabajo de “Definición de la  empresa”, organicen las actividades en Trello y completen las actividades propuestas.</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pic>
        <p:nvPicPr>
          <p:cNvPr id="200" name="Google Shape;200;p1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01" name="Google Shape;201;p11"/>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REVISIÓN</a:t>
            </a:r>
            <a:br>
              <a:rPr lang="es-MX"/>
            </a:br>
            <a:r>
              <a:rPr lang="es-MX">
                <a:solidFill>
                  <a:srgbClr val="CD25B0"/>
                </a:solidFill>
              </a:rPr>
              <a:t>FINAL</a:t>
            </a:r>
            <a:endParaRPr>
              <a:solidFill>
                <a:srgbClr val="CD25B0"/>
              </a:solidFill>
            </a:endParaRPr>
          </a:p>
        </p:txBody>
      </p:sp>
      <p:sp>
        <p:nvSpPr>
          <p:cNvPr id="202" name="Google Shape;202;p11"/>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3" name="Google Shape;203;p11"/>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4" name="Google Shape;204;p11"/>
          <p:cNvSpPr/>
          <p:nvPr/>
        </p:nvSpPr>
        <p:spPr>
          <a:xfrm>
            <a:off x="0" y="2183363"/>
            <a:ext cx="10664890" cy="425294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5" name="Google Shape;205;p11"/>
          <p:cNvSpPr txBox="1"/>
          <p:nvPr/>
        </p:nvSpPr>
        <p:spPr>
          <a:xfrm>
            <a:off x="296662" y="2369169"/>
            <a:ext cx="10256259" cy="47294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s-MX" sz="2400" b="0" i="0" u="none" strike="noStrike" cap="none">
                <a:solidFill>
                  <a:schemeClr val="lt1"/>
                </a:solidFill>
                <a:latin typeface="Calibri"/>
                <a:ea typeface="Calibri"/>
                <a:cs typeface="Calibri"/>
                <a:sym typeface="Calibri"/>
              </a:rPr>
              <a:t>La definición de la empresa es una punto importante a completar en el plan de negocio. </a:t>
            </a:r>
            <a:r>
              <a:rPr lang="es-MX" sz="2400" b="0" i="0" u="none" strike="noStrike" cap="none" dirty="0">
                <a:solidFill>
                  <a:schemeClr val="lt1"/>
                </a:solidFill>
                <a:latin typeface="Calibri"/>
                <a:ea typeface="Calibri"/>
                <a:cs typeface="Calibri"/>
                <a:sym typeface="Calibri"/>
              </a:rPr>
              <a:t>Revisen sus trabajo realizados en función de lo que se solicitará en el plan de negocio:</a:t>
            </a:r>
            <a:endParaRPr sz="2400" b="0" i="0" u="none" strike="noStrike" cap="none" dirty="0">
              <a:solidFill>
                <a:schemeClr val="lt1"/>
              </a:solidFill>
              <a:latin typeface="Calibri"/>
              <a:ea typeface="Calibri"/>
              <a:cs typeface="Calibri"/>
              <a:sym typeface="Calibri"/>
            </a:endParaRPr>
          </a:p>
          <a:p>
            <a:pPr marL="457200" marR="0" lvl="0" indent="-342900" algn="l" rtl="0">
              <a:lnSpc>
                <a:spcPct val="100000"/>
              </a:lnSpc>
              <a:spcBef>
                <a:spcPts val="1600"/>
              </a:spcBef>
              <a:spcAft>
                <a:spcPts val="0"/>
              </a:spcAft>
              <a:buClr>
                <a:schemeClr val="lt1"/>
              </a:buClr>
              <a:buSzPts val="1800"/>
              <a:buFont typeface="Calibri"/>
              <a:buChar char="●"/>
            </a:pPr>
            <a:r>
              <a:rPr lang="es-MX" sz="2400" b="0" i="0" u="none" strike="noStrike" cap="none" dirty="0">
                <a:solidFill>
                  <a:schemeClr val="lt1"/>
                </a:solidFill>
                <a:latin typeface="Calibri"/>
                <a:ea typeface="Calibri"/>
                <a:cs typeface="Calibri"/>
                <a:sym typeface="Calibri"/>
              </a:rPr>
              <a:t>El tipo de negocio que es (corporación, empresa social, sin fines de lucro)</a:t>
            </a:r>
            <a:endParaRPr sz="1400" b="0" i="0" u="none" strike="noStrike" cap="none" dirty="0">
              <a:solidFill>
                <a:srgbClr val="000000"/>
              </a:solidFill>
              <a:latin typeface="Arial"/>
              <a:ea typeface="Arial"/>
              <a:cs typeface="Arial"/>
              <a:sym typeface="Arial"/>
            </a:endParaRPr>
          </a:p>
          <a:p>
            <a:pPr marL="457200" marR="0" lvl="0" indent="-342900" algn="l" rtl="0">
              <a:lnSpc>
                <a:spcPct val="100000"/>
              </a:lnSpc>
              <a:spcBef>
                <a:spcPts val="0"/>
              </a:spcBef>
              <a:spcAft>
                <a:spcPts val="0"/>
              </a:spcAft>
              <a:buClr>
                <a:schemeClr val="lt1"/>
              </a:buClr>
              <a:buSzPts val="1800"/>
              <a:buFont typeface="Calibri"/>
              <a:buChar char="●"/>
            </a:pPr>
            <a:r>
              <a:rPr lang="es-MX" sz="2400" b="0" i="0" u="none" strike="noStrike" cap="none" dirty="0">
                <a:solidFill>
                  <a:schemeClr val="lt1"/>
                </a:solidFill>
                <a:latin typeface="Calibri"/>
                <a:ea typeface="Calibri"/>
                <a:cs typeface="Calibri"/>
                <a:sym typeface="Calibri"/>
              </a:rPr>
              <a:t>Declaración de misión de su empresa </a:t>
            </a:r>
            <a:endParaRPr sz="1400" b="0" i="0" u="none" strike="noStrike" cap="none" dirty="0">
              <a:solidFill>
                <a:srgbClr val="000000"/>
              </a:solidFill>
              <a:latin typeface="Arial"/>
              <a:ea typeface="Arial"/>
              <a:cs typeface="Arial"/>
              <a:sym typeface="Arial"/>
            </a:endParaRPr>
          </a:p>
          <a:p>
            <a:pPr marL="457200" marR="0" lvl="0" indent="-342900" algn="l" rtl="0">
              <a:lnSpc>
                <a:spcPct val="100000"/>
              </a:lnSpc>
              <a:spcBef>
                <a:spcPts val="0"/>
              </a:spcBef>
              <a:spcAft>
                <a:spcPts val="0"/>
              </a:spcAft>
              <a:buClr>
                <a:schemeClr val="lt1"/>
              </a:buClr>
              <a:buSzPts val="1800"/>
              <a:buFont typeface="Calibri"/>
              <a:buChar char="●"/>
            </a:pPr>
            <a:r>
              <a:rPr lang="es-MX" sz="2400" b="0" i="0" u="none" strike="noStrike" cap="none" dirty="0">
                <a:solidFill>
                  <a:schemeClr val="lt1"/>
                </a:solidFill>
                <a:latin typeface="Calibri"/>
                <a:ea typeface="Calibri"/>
                <a:cs typeface="Calibri"/>
                <a:sym typeface="Calibri"/>
              </a:rPr>
              <a:t>Una descripción general de lo que planea vender y cuál será su mercado</a:t>
            </a:r>
            <a:endParaRPr sz="1400" b="0" i="0" u="none" strike="noStrike" cap="none" dirty="0">
              <a:solidFill>
                <a:srgbClr val="000000"/>
              </a:solidFill>
              <a:latin typeface="Arial"/>
              <a:ea typeface="Arial"/>
              <a:cs typeface="Arial"/>
              <a:sym typeface="Arial"/>
            </a:endParaRPr>
          </a:p>
          <a:p>
            <a:pPr marL="457200" marR="0" lvl="0" indent="-342900" algn="l" rtl="0">
              <a:lnSpc>
                <a:spcPct val="100000"/>
              </a:lnSpc>
              <a:spcBef>
                <a:spcPts val="0"/>
              </a:spcBef>
              <a:spcAft>
                <a:spcPts val="0"/>
              </a:spcAft>
              <a:buClr>
                <a:schemeClr val="lt1"/>
              </a:buClr>
              <a:buSzPts val="1800"/>
              <a:buFont typeface="Calibri"/>
              <a:buChar char="●"/>
            </a:pPr>
            <a:r>
              <a:rPr lang="es-MX" sz="2400" b="0" i="0" u="none" strike="noStrike" cap="none" dirty="0">
                <a:solidFill>
                  <a:schemeClr val="lt1"/>
                </a:solidFill>
                <a:latin typeface="Calibri"/>
                <a:ea typeface="Calibri"/>
                <a:cs typeface="Calibri"/>
                <a:sym typeface="Calibri"/>
              </a:rPr>
              <a:t>Una breve historia de cómo se creó su empresa</a:t>
            </a:r>
            <a:endParaRPr sz="1400" b="0" i="0" u="none" strike="noStrike" cap="none" dirty="0">
              <a:solidFill>
                <a:srgbClr val="000000"/>
              </a:solidFill>
              <a:latin typeface="Arial"/>
              <a:ea typeface="Arial"/>
              <a:cs typeface="Arial"/>
              <a:sym typeface="Arial"/>
            </a:endParaRPr>
          </a:p>
          <a:p>
            <a:pPr marL="457200" marR="0" lvl="0" indent="-342900" algn="l" rtl="0">
              <a:lnSpc>
                <a:spcPct val="100000"/>
              </a:lnSpc>
              <a:spcBef>
                <a:spcPts val="0"/>
              </a:spcBef>
              <a:spcAft>
                <a:spcPts val="0"/>
              </a:spcAft>
              <a:buClr>
                <a:schemeClr val="lt1"/>
              </a:buClr>
              <a:buSzPts val="1800"/>
              <a:buFont typeface="Calibri"/>
              <a:buChar char="●"/>
            </a:pPr>
            <a:r>
              <a:rPr lang="es-MX" sz="2400" b="0" i="0" u="none" strike="noStrike" cap="none" dirty="0">
                <a:solidFill>
                  <a:schemeClr val="lt1"/>
                </a:solidFill>
                <a:latin typeface="Calibri"/>
                <a:ea typeface="Calibri"/>
                <a:cs typeface="Calibri"/>
                <a:sym typeface="Calibri"/>
              </a:rPr>
              <a:t>El equipo de trabajo y las funciones de cada miembro.</a:t>
            </a:r>
            <a:endParaRPr sz="1400" b="0" i="0" u="none" strike="noStrike" cap="none" dirty="0">
              <a:solidFill>
                <a:srgbClr val="000000"/>
              </a:solidFill>
              <a:latin typeface="Arial"/>
              <a:ea typeface="Arial"/>
              <a:cs typeface="Arial"/>
              <a:sym typeface="Arial"/>
            </a:endParaRPr>
          </a:p>
          <a:p>
            <a:pPr marL="457200" marR="0" lvl="0" indent="-342900" algn="l" rtl="0">
              <a:lnSpc>
                <a:spcPct val="100000"/>
              </a:lnSpc>
              <a:spcBef>
                <a:spcPts val="0"/>
              </a:spcBef>
              <a:spcAft>
                <a:spcPts val="0"/>
              </a:spcAft>
              <a:buClr>
                <a:schemeClr val="lt1"/>
              </a:buClr>
              <a:buSzPts val="1800"/>
              <a:buFont typeface="Calibri"/>
              <a:buChar char="●"/>
            </a:pPr>
            <a:r>
              <a:rPr lang="es-MX" sz="2400" b="0" i="0" u="none" strike="noStrike" cap="none" dirty="0">
                <a:solidFill>
                  <a:schemeClr val="lt1"/>
                </a:solidFill>
                <a:latin typeface="Calibri"/>
                <a:ea typeface="Calibri"/>
                <a:cs typeface="Calibri"/>
                <a:sym typeface="Calibri"/>
              </a:rPr>
              <a:t>Una descripción de lo que se quiere lograr a corto plazo, basándose en la información del resto del plan de negocios y sus metas futuras.</a:t>
            </a:r>
            <a:endParaRPr sz="2400" b="0" i="0" u="none" strike="noStrike" cap="none" dirty="0">
              <a:solidFill>
                <a:schemeClr val="lt1"/>
              </a:solidFill>
              <a:latin typeface="Calibri"/>
              <a:ea typeface="Calibri"/>
              <a:cs typeface="Calibri"/>
              <a:sym typeface="Calibri"/>
            </a:endParaRPr>
          </a:p>
          <a:p>
            <a:pPr marL="457200" marR="0" lvl="0" indent="-342900" algn="l" rtl="0">
              <a:lnSpc>
                <a:spcPct val="100000"/>
              </a:lnSpc>
              <a:spcBef>
                <a:spcPts val="0"/>
              </a:spcBef>
              <a:spcAft>
                <a:spcPts val="0"/>
              </a:spcAft>
              <a:buClr>
                <a:schemeClr val="lt1"/>
              </a:buClr>
              <a:buSzPts val="1800"/>
              <a:buFont typeface="Calibri"/>
              <a:buChar char="●"/>
            </a:pPr>
            <a:endParaRPr sz="2400" b="0" i="0" u="none" strike="noStrike" cap="none" dirty="0">
              <a:solidFill>
                <a:schemeClr val="lt1"/>
              </a:solidFill>
              <a:latin typeface="Calibri"/>
              <a:ea typeface="Calibri"/>
              <a:cs typeface="Calibri"/>
              <a:sym typeface="Calibri"/>
            </a:endParaRPr>
          </a:p>
          <a:p>
            <a:pPr marL="457200" marR="0" lvl="0" indent="-381000" algn="l" rtl="0">
              <a:lnSpc>
                <a:spcPct val="100000"/>
              </a:lnSpc>
              <a:spcBef>
                <a:spcPts val="0"/>
              </a:spcBef>
              <a:spcAft>
                <a:spcPts val="0"/>
              </a:spcAft>
              <a:buClr>
                <a:schemeClr val="lt1"/>
              </a:buClr>
              <a:buSzPts val="2400"/>
              <a:buFont typeface="Calibri"/>
              <a:buChar char="●"/>
            </a:pPr>
            <a:endParaRPr sz="24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9" name="Google Shape;99;p2"/>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2"/>
          <p:cNvSpPr txBox="1">
            <a:spLocks noGrp="1"/>
          </p:cNvSpPr>
          <p:nvPr>
            <p:ph type="body" idx="1"/>
          </p:nvPr>
        </p:nvSpPr>
        <p:spPr>
          <a:xfrm>
            <a:off x="692458" y="1825625"/>
            <a:ext cx="7821227"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a:solidFill>
                <a:schemeClr val="lt1"/>
              </a:solidFill>
            </a:endParaRPr>
          </a:p>
          <a:p>
            <a:pPr marL="0" lvl="0" indent="0" algn="l" rtl="0">
              <a:lnSpc>
                <a:spcPct val="90000"/>
              </a:lnSpc>
              <a:spcBef>
                <a:spcPts val="1000"/>
              </a:spcBef>
              <a:spcAft>
                <a:spcPts val="0"/>
              </a:spcAft>
              <a:buClr>
                <a:schemeClr val="lt1"/>
              </a:buClr>
              <a:buSzPts val="6000"/>
              <a:buFont typeface="Arial"/>
              <a:buNone/>
            </a:pPr>
            <a:r>
              <a:rPr lang="es-MX" sz="6000" b="1">
                <a:solidFill>
                  <a:schemeClr val="lt1"/>
                </a:solidFill>
              </a:rPr>
              <a:t>CONTENIDO 9</a:t>
            </a:r>
            <a:endParaRPr sz="6000">
              <a:solidFill>
                <a:schemeClr val="lt1"/>
              </a:solidFill>
            </a:endParaRPr>
          </a:p>
          <a:p>
            <a:pPr marL="0" lvl="0" indent="0" algn="l" rtl="0">
              <a:lnSpc>
                <a:spcPct val="90000"/>
              </a:lnSpc>
              <a:spcBef>
                <a:spcPts val="1000"/>
              </a:spcBef>
              <a:spcAft>
                <a:spcPts val="0"/>
              </a:spcAft>
              <a:buClr>
                <a:schemeClr val="lt1"/>
              </a:buClr>
              <a:buSzPts val="6000"/>
              <a:buNone/>
            </a:pPr>
            <a:r>
              <a:rPr lang="es-MX" sz="6000">
                <a:solidFill>
                  <a:schemeClr val="lt1"/>
                </a:solidFill>
              </a:rPr>
              <a:t>Definición de la Empresa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06" name="Google Shape;106;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7" name="Google Shape;107;p3"/>
          <p:cNvSpPr/>
          <p:nvPr/>
        </p:nvSpPr>
        <p:spPr>
          <a:xfrm>
            <a:off x="1802163" y="97657"/>
            <a:ext cx="7830105" cy="905521"/>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CD25B0"/>
              </a:solidFill>
              <a:latin typeface="Calibri"/>
              <a:ea typeface="Calibri"/>
              <a:cs typeface="Calibri"/>
              <a:sym typeface="Calibri"/>
            </a:endParaRPr>
          </a:p>
        </p:txBody>
      </p:sp>
      <p:sp>
        <p:nvSpPr>
          <p:cNvPr id="108" name="Google Shape;108;p3"/>
          <p:cNvSpPr txBox="1"/>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marR="0" lvl="0" indent="0" algn="r" rtl="0">
              <a:lnSpc>
                <a:spcPct val="90000"/>
              </a:lnSpc>
              <a:spcBef>
                <a:spcPts val="0"/>
              </a:spcBef>
              <a:spcAft>
                <a:spcPts val="0"/>
              </a:spcAft>
              <a:buClr>
                <a:schemeClr val="lt1"/>
              </a:buClr>
              <a:buSzPts val="3600"/>
              <a:buFont typeface="Calibri"/>
              <a:buNone/>
            </a:pPr>
            <a:r>
              <a:rPr lang="es-MX" sz="3600" b="0" i="0" u="none" strike="noStrike" cap="none">
                <a:solidFill>
                  <a:schemeClr val="lt1"/>
                </a:solidFill>
                <a:latin typeface="Calibri"/>
                <a:ea typeface="Calibri"/>
                <a:cs typeface="Calibri"/>
                <a:sym typeface="Calibri"/>
              </a:rPr>
              <a:t>OBJETIVOS</a:t>
            </a:r>
            <a:endParaRPr sz="3600" b="0" i="0" u="none" strike="noStrike" cap="none">
              <a:solidFill>
                <a:schemeClr val="lt1"/>
              </a:solidFill>
              <a:latin typeface="Calibri"/>
              <a:ea typeface="Calibri"/>
              <a:cs typeface="Calibri"/>
              <a:sym typeface="Calibri"/>
            </a:endParaRPr>
          </a:p>
        </p:txBody>
      </p:sp>
      <p:sp>
        <p:nvSpPr>
          <p:cNvPr id="109" name="Google Shape;109;p3"/>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10" name="Google Shape;110;p3"/>
          <p:cNvGrpSpPr/>
          <p:nvPr/>
        </p:nvGrpSpPr>
        <p:grpSpPr>
          <a:xfrm>
            <a:off x="0" y="2205028"/>
            <a:ext cx="7910004" cy="4063679"/>
            <a:chOff x="114337" y="0"/>
            <a:chExt cx="6772799" cy="4063679"/>
          </a:xfrm>
        </p:grpSpPr>
        <p:sp>
          <p:nvSpPr>
            <p:cNvPr id="111" name="Google Shape;111;p3"/>
            <p:cNvSpPr/>
            <p:nvPr/>
          </p:nvSpPr>
          <p:spPr>
            <a:xfrm>
              <a:off x="114337" y="0"/>
              <a:ext cx="6772799" cy="4063679"/>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2" name="Google Shape;112;p3"/>
            <p:cNvSpPr txBox="1"/>
            <p:nvPr/>
          </p:nvSpPr>
          <p:spPr>
            <a:xfrm>
              <a:off x="319574" y="0"/>
              <a:ext cx="6567562" cy="4063679"/>
            </a:xfrm>
            <a:prstGeom prst="rect">
              <a:avLst/>
            </a:prstGeom>
            <a:noFill/>
            <a:ln>
              <a:noFill/>
            </a:ln>
          </p:spPr>
          <p:txBody>
            <a:bodyPr spcFirstLastPara="1" wrap="square" lIns="91425" tIns="91425" rIns="91425" bIns="91425" anchor="ctr" anchorCtr="0">
              <a:noAutofit/>
            </a:bodyPr>
            <a:lstStyle/>
            <a:p>
              <a:pPr marL="457200" marR="0" lvl="0" indent="-342900" algn="l" rtl="0">
                <a:lnSpc>
                  <a:spcPct val="100000"/>
                </a:lnSpc>
                <a:spcBef>
                  <a:spcPts val="0"/>
                </a:spcBef>
                <a:spcAft>
                  <a:spcPts val="0"/>
                </a:spcAft>
                <a:buClr>
                  <a:schemeClr val="lt1"/>
                </a:buClr>
                <a:buSzPts val="1800"/>
                <a:buFont typeface="Calibri"/>
                <a:buChar char="●"/>
              </a:pPr>
              <a:r>
                <a:rPr lang="es-MX" sz="2800" b="0" i="0" u="none" strike="noStrike" cap="none">
                  <a:solidFill>
                    <a:schemeClr val="lt1"/>
                  </a:solidFill>
                  <a:latin typeface="Calibri"/>
                  <a:ea typeface="Calibri"/>
                  <a:cs typeface="Calibri"/>
                  <a:sym typeface="Calibri"/>
                </a:rPr>
                <a:t>Definir el tipo de empresa que serán. </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19" name="Google Shape;119;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¿QUÉ ES UNA</a:t>
            </a:r>
            <a:br>
              <a:rPr lang="es-MX"/>
            </a:br>
            <a:r>
              <a:rPr lang="es-MX">
                <a:solidFill>
                  <a:srgbClr val="CD25B0"/>
                </a:solidFill>
              </a:rPr>
              <a:t>EMPRESA?</a:t>
            </a:r>
            <a:endParaRPr>
              <a:solidFill>
                <a:srgbClr val="CD25B0"/>
              </a:solidFill>
            </a:endParaRPr>
          </a:p>
        </p:txBody>
      </p:sp>
      <p:sp>
        <p:nvSpPr>
          <p:cNvPr id="120" name="Google Shape;120;p4"/>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4"/>
          <p:cNvSpPr/>
          <p:nvPr/>
        </p:nvSpPr>
        <p:spPr>
          <a:xfrm>
            <a:off x="0" y="2606297"/>
            <a:ext cx="6559420" cy="383001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2" name="Google Shape;122;p4"/>
          <p:cNvSpPr txBox="1"/>
          <p:nvPr/>
        </p:nvSpPr>
        <p:spPr>
          <a:xfrm>
            <a:off x="160489" y="2603886"/>
            <a:ext cx="6296400" cy="3785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000"/>
              <a:buFont typeface="Calibri"/>
              <a:buNone/>
            </a:pPr>
            <a:r>
              <a:rPr lang="es-MX" sz="2000" b="0" i="0" u="none" strike="noStrike" cap="none">
                <a:solidFill>
                  <a:schemeClr val="lt1"/>
                </a:solidFill>
                <a:latin typeface="Calibri"/>
                <a:ea typeface="Calibri"/>
                <a:cs typeface="Calibri"/>
                <a:sym typeface="Calibri"/>
              </a:rPr>
              <a:t>Una empresa es cualquier organización o persona que está haciendo algo a cambio de dinero u otro bien.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1600"/>
              </a:spcBef>
              <a:spcAft>
                <a:spcPts val="0"/>
              </a:spcAft>
              <a:buClr>
                <a:schemeClr val="lt1"/>
              </a:buClr>
              <a:buSzPts val="2000"/>
              <a:buFont typeface="Calibri"/>
              <a:buNone/>
            </a:pPr>
            <a:r>
              <a:rPr lang="es-MX" sz="2000" b="0" i="0" u="none" strike="noStrike" cap="none">
                <a:solidFill>
                  <a:schemeClr val="lt1"/>
                </a:solidFill>
                <a:latin typeface="Calibri"/>
                <a:ea typeface="Calibri"/>
                <a:cs typeface="Calibri"/>
                <a:sym typeface="Calibri"/>
              </a:rPr>
              <a:t>Las empresas pueden producir, comprar o vender productos, o pueden proporcionar servicios.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1600"/>
              </a:spcBef>
              <a:spcAft>
                <a:spcPts val="0"/>
              </a:spcAft>
              <a:buClr>
                <a:schemeClr val="dk1"/>
              </a:buClr>
              <a:buSzPts val="1100"/>
              <a:buFont typeface="Arial"/>
              <a:buNone/>
            </a:pPr>
            <a:r>
              <a:rPr lang="es-MX" sz="2000" b="0" i="0" u="none" strike="noStrike" cap="none">
                <a:solidFill>
                  <a:schemeClr val="lt1"/>
                </a:solidFill>
                <a:latin typeface="Calibri"/>
                <a:ea typeface="Calibri"/>
                <a:cs typeface="Calibri"/>
                <a:sym typeface="Calibri"/>
              </a:rPr>
              <a:t>Para dirigir un negocio, no se necesita una tienda, ni muchos empleados o incluso un producto físico para vender. </a:t>
            </a:r>
            <a:endParaRPr sz="2000" b="0" i="0" u="none" strike="noStrike" cap="none">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dk1"/>
              </a:buClr>
              <a:buSzPts val="1100"/>
              <a:buFont typeface="Arial"/>
              <a:buNone/>
            </a:pPr>
            <a:r>
              <a:rPr lang="es-MX" sz="2000" b="0" i="0" u="none" strike="noStrike" cap="none">
                <a:solidFill>
                  <a:schemeClr val="lt1"/>
                </a:solidFill>
                <a:latin typeface="Calibri"/>
                <a:ea typeface="Calibri"/>
                <a:cs typeface="Calibri"/>
                <a:sym typeface="Calibri"/>
              </a:rPr>
              <a:t>¡No tienen que ser adultos para comenzar sus propios negocios! Hay muchos jóvenes que han comenzado sus propios negocios. </a:t>
            </a:r>
            <a:endParaRPr sz="2000" b="0" i="0" u="none" strike="noStrike" cap="none">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dk1"/>
              </a:buClr>
              <a:buSzPts val="1100"/>
              <a:buFont typeface="Arial"/>
              <a:buNone/>
            </a:pPr>
            <a:endParaRPr sz="2000" b="0" i="0" u="none" strike="noStrike" cap="none">
              <a:solidFill>
                <a:schemeClr val="lt1"/>
              </a:solidFill>
              <a:latin typeface="Calibri"/>
              <a:ea typeface="Calibri"/>
              <a:cs typeface="Calibri"/>
              <a:sym typeface="Calibri"/>
            </a:endParaRPr>
          </a:p>
          <a:p>
            <a:pPr marL="0" marR="0" lvl="0" indent="0" algn="l" rtl="0">
              <a:lnSpc>
                <a:spcPct val="100000"/>
              </a:lnSpc>
              <a:spcBef>
                <a:spcPts val="1600"/>
              </a:spcBef>
              <a:spcAft>
                <a:spcPts val="0"/>
              </a:spcAft>
              <a:buClr>
                <a:schemeClr val="lt1"/>
              </a:buClr>
              <a:buSzPts val="2000"/>
              <a:buFont typeface="Calibri"/>
              <a:buNone/>
            </a:pPr>
            <a:endParaRPr sz="20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100"/>
              <a:buFont typeface="Arial"/>
              <a:buNone/>
            </a:pPr>
            <a:endParaRPr sz="2000" b="0" i="0" u="none" strike="noStrike" cap="none">
              <a:solidFill>
                <a:schemeClr val="lt1"/>
              </a:solidFill>
              <a:latin typeface="Calibri"/>
              <a:ea typeface="Calibri"/>
              <a:cs typeface="Calibri"/>
              <a:sym typeface="Calibri"/>
            </a:endParaRPr>
          </a:p>
        </p:txBody>
      </p:sp>
      <p:sp>
        <p:nvSpPr>
          <p:cNvPr id="123" name="Google Shape;123;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4" name="Google Shape;124;p4"/>
          <p:cNvSpPr txBox="1"/>
          <p:nvPr/>
        </p:nvSpPr>
        <p:spPr>
          <a:xfrm>
            <a:off x="6719909" y="3778655"/>
            <a:ext cx="4878042" cy="110799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CD25B0"/>
              </a:buClr>
              <a:buSzPts val="2200"/>
              <a:buFont typeface="Calibri"/>
              <a:buNone/>
            </a:pPr>
            <a:r>
              <a:rPr lang="es-MX" sz="2200" b="1" i="0" u="none" strike="noStrike" cap="none">
                <a:solidFill>
                  <a:srgbClr val="CD25B0"/>
                </a:solidFill>
                <a:latin typeface="Calibri"/>
                <a:ea typeface="Calibri"/>
                <a:cs typeface="Calibri"/>
                <a:sym typeface="Calibri"/>
              </a:rPr>
              <a:t>¡Para desarrollar la solución tecnológica deberán crear su propia empresa para </a:t>
            </a:r>
            <a:r>
              <a:rPr lang="es-MX" sz="2200" b="1">
                <a:solidFill>
                  <a:srgbClr val="CD25B0"/>
                </a:solidFill>
                <a:latin typeface="Calibri"/>
                <a:ea typeface="Calibri"/>
                <a:cs typeface="Calibri"/>
                <a:sym typeface="Calibri"/>
              </a:rPr>
              <a:t>que esta </a:t>
            </a:r>
            <a:r>
              <a:rPr lang="es-MX" sz="2200" b="1" i="0" u="none" strike="noStrike" cap="none">
                <a:solidFill>
                  <a:srgbClr val="CD25B0"/>
                </a:solidFill>
                <a:latin typeface="Calibri"/>
                <a:ea typeface="Calibri"/>
                <a:cs typeface="Calibri"/>
                <a:sym typeface="Calibri"/>
              </a:rPr>
              <a:t>sea sustentable!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pic>
        <p:nvPicPr>
          <p:cNvPr id="130" name="Google Shape;130;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31" name="Google Shape;131;p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TIPOS DE</a:t>
            </a:r>
            <a:br>
              <a:rPr lang="es-MX"/>
            </a:br>
            <a:r>
              <a:rPr lang="es-MX">
                <a:solidFill>
                  <a:srgbClr val="CD25B0"/>
                </a:solidFill>
              </a:rPr>
              <a:t>EMPRESA</a:t>
            </a:r>
            <a:endParaRPr>
              <a:solidFill>
                <a:srgbClr val="CD25B0"/>
              </a:solidFill>
            </a:endParaRPr>
          </a:p>
        </p:txBody>
      </p:sp>
      <p:sp>
        <p:nvSpPr>
          <p:cNvPr id="132" name="Google Shape;132;p5"/>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5"/>
          <p:cNvSpPr/>
          <p:nvPr/>
        </p:nvSpPr>
        <p:spPr>
          <a:xfrm>
            <a:off x="0" y="1877224"/>
            <a:ext cx="9339900" cy="45591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5" name="Google Shape;135;p5"/>
          <p:cNvSpPr txBox="1"/>
          <p:nvPr/>
        </p:nvSpPr>
        <p:spPr>
          <a:xfrm>
            <a:off x="403200" y="1885473"/>
            <a:ext cx="8740800" cy="45009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lt1"/>
              </a:buClr>
              <a:buSzPts val="2000"/>
              <a:buFont typeface="Calibri"/>
              <a:buNone/>
            </a:pPr>
            <a:r>
              <a:rPr lang="es-MX" sz="2000" b="0" i="0" u="none" strike="noStrike" cap="none">
                <a:solidFill>
                  <a:schemeClr val="lt1"/>
                </a:solidFill>
                <a:latin typeface="Calibri"/>
                <a:ea typeface="Calibri"/>
                <a:cs typeface="Calibri"/>
                <a:sym typeface="Calibri"/>
              </a:rPr>
              <a:t>Por lo general, pensamos en una empresa como una forma de ganar dinero, pero los negocios pueden tener otros objetivos además de ganar dinero. Estos pueden ser objetivos sociales, como ayudar a alimentar a las personas que padecen hambre o brindarles a los estudiantes una mejor educación.</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100"/>
              <a:buFont typeface="Arial"/>
              <a:buNone/>
            </a:pPr>
            <a:endParaRPr sz="20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es-MX" sz="2000" b="0" i="0" u="none" strike="noStrike" cap="none">
                <a:solidFill>
                  <a:schemeClr val="lt1"/>
                </a:solidFill>
                <a:latin typeface="Calibri"/>
                <a:ea typeface="Calibri"/>
                <a:cs typeface="Calibri"/>
                <a:sym typeface="Calibri"/>
              </a:rPr>
              <a:t>También pueden ser objetivos comerciales, como crear productos ecológicos o brindar a los clientes el mejor producto posible. Todos las empresas tienen una cosa en común: necesitan tener alguna forma de traer dinero para que puedan continuar operando. </a:t>
            </a:r>
            <a:endParaRPr sz="20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2000"/>
              <a:buFont typeface="Calibri"/>
              <a:buNone/>
            </a:pPr>
            <a:endParaRPr sz="20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es-MX" sz="2000" b="0" i="0" u="none" strike="noStrike" cap="none">
                <a:solidFill>
                  <a:schemeClr val="lt1"/>
                </a:solidFill>
                <a:latin typeface="Calibri"/>
                <a:ea typeface="Calibri"/>
                <a:cs typeface="Calibri"/>
                <a:sym typeface="Calibri"/>
              </a:rPr>
              <a:t>A partir de lo anterior, se puede plantear que existen tres tipos de negocios: </a:t>
            </a:r>
            <a:endParaRPr sz="2000" b="0" i="0" u="none" strike="noStrike" cap="none">
              <a:solidFill>
                <a:schemeClr val="lt1"/>
              </a:solidFill>
              <a:latin typeface="Calibri"/>
              <a:ea typeface="Calibri"/>
              <a:cs typeface="Calibri"/>
              <a:sym typeface="Calibri"/>
            </a:endParaRPr>
          </a:p>
          <a:p>
            <a:pPr marL="457200" marR="0" lvl="0" indent="-355600" algn="just" rtl="0">
              <a:lnSpc>
                <a:spcPct val="100000"/>
              </a:lnSpc>
              <a:spcBef>
                <a:spcPts val="0"/>
              </a:spcBef>
              <a:spcAft>
                <a:spcPts val="0"/>
              </a:spcAft>
              <a:buClr>
                <a:schemeClr val="lt1"/>
              </a:buClr>
              <a:buSzPts val="2000"/>
              <a:buFont typeface="Calibri"/>
              <a:buAutoNum type="arabicPeriod"/>
            </a:pPr>
            <a:r>
              <a:rPr lang="es-MX" sz="2000" b="0" i="0" u="none" strike="noStrike" cap="none">
                <a:solidFill>
                  <a:schemeClr val="lt1"/>
                </a:solidFill>
                <a:latin typeface="Calibri"/>
                <a:ea typeface="Calibri"/>
                <a:cs typeface="Calibri"/>
                <a:sym typeface="Calibri"/>
              </a:rPr>
              <a:t>Con fines de lucro</a:t>
            </a:r>
            <a:endParaRPr sz="2000" b="0" i="0" u="none" strike="noStrike" cap="none">
              <a:solidFill>
                <a:schemeClr val="lt1"/>
              </a:solidFill>
              <a:latin typeface="Calibri"/>
              <a:ea typeface="Calibri"/>
              <a:cs typeface="Calibri"/>
              <a:sym typeface="Calibri"/>
            </a:endParaRPr>
          </a:p>
          <a:p>
            <a:pPr marL="457200" marR="0" lvl="0" indent="-355600" algn="just" rtl="0">
              <a:lnSpc>
                <a:spcPct val="100000"/>
              </a:lnSpc>
              <a:spcBef>
                <a:spcPts val="0"/>
              </a:spcBef>
              <a:spcAft>
                <a:spcPts val="0"/>
              </a:spcAft>
              <a:buClr>
                <a:schemeClr val="lt1"/>
              </a:buClr>
              <a:buSzPts val="2000"/>
              <a:buFont typeface="Calibri"/>
              <a:buAutoNum type="arabicPeriod"/>
            </a:pPr>
            <a:r>
              <a:rPr lang="es-MX" sz="2000" b="0" i="0" u="none" strike="noStrike" cap="none">
                <a:solidFill>
                  <a:schemeClr val="lt1"/>
                </a:solidFill>
                <a:latin typeface="Calibri"/>
                <a:ea typeface="Calibri"/>
                <a:cs typeface="Calibri"/>
                <a:sym typeface="Calibri"/>
              </a:rPr>
              <a:t>Sin fines de lucro</a:t>
            </a:r>
            <a:endParaRPr sz="2000" b="0" i="0" u="none" strike="noStrike" cap="none">
              <a:solidFill>
                <a:schemeClr val="lt1"/>
              </a:solidFill>
              <a:latin typeface="Calibri"/>
              <a:ea typeface="Calibri"/>
              <a:cs typeface="Calibri"/>
              <a:sym typeface="Calibri"/>
            </a:endParaRPr>
          </a:p>
          <a:p>
            <a:pPr marL="457200" marR="0" lvl="0" indent="-355600" algn="just" rtl="0">
              <a:lnSpc>
                <a:spcPct val="100000"/>
              </a:lnSpc>
              <a:spcBef>
                <a:spcPts val="0"/>
              </a:spcBef>
              <a:spcAft>
                <a:spcPts val="0"/>
              </a:spcAft>
              <a:buClr>
                <a:schemeClr val="lt1"/>
              </a:buClr>
              <a:buSzPts val="2000"/>
              <a:buFont typeface="Calibri"/>
              <a:buAutoNum type="arabicPeriod"/>
            </a:pPr>
            <a:r>
              <a:rPr lang="es-MX" sz="2000" b="0" i="0" u="none" strike="noStrike" cap="none">
                <a:solidFill>
                  <a:schemeClr val="lt1"/>
                </a:solidFill>
                <a:latin typeface="Calibri"/>
                <a:ea typeface="Calibri"/>
                <a:cs typeface="Calibri"/>
                <a:sym typeface="Calibri"/>
              </a:rPr>
              <a:t>Empresas sociales</a:t>
            </a:r>
            <a:endParaRPr sz="20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endParaRPr sz="20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endParaRPr sz="2000" b="0" i="0" u="none" strike="noStrike" cap="none">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pic>
        <p:nvPicPr>
          <p:cNvPr id="141" name="Google Shape;141;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42" name="Google Shape;142;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TIPOS DE </a:t>
            </a:r>
            <a:br>
              <a:rPr lang="es-MX"/>
            </a:br>
            <a:r>
              <a:rPr lang="es-MX">
                <a:solidFill>
                  <a:srgbClr val="CD25B0"/>
                </a:solidFill>
              </a:rPr>
              <a:t>EMPRESA</a:t>
            </a:r>
            <a:endParaRPr>
              <a:solidFill>
                <a:srgbClr val="CD25B0"/>
              </a:solidFill>
            </a:endParaRPr>
          </a:p>
        </p:txBody>
      </p:sp>
      <p:sp>
        <p:nvSpPr>
          <p:cNvPr id="143" name="Google Shape;143;p6"/>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4" name="Google Shape;144;p6"/>
          <p:cNvSpPr/>
          <p:nvPr/>
        </p:nvSpPr>
        <p:spPr>
          <a:xfrm>
            <a:off x="0" y="1981142"/>
            <a:ext cx="8509518" cy="827372"/>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5" name="Google Shape;145;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p6"/>
          <p:cNvSpPr txBox="1"/>
          <p:nvPr/>
        </p:nvSpPr>
        <p:spPr>
          <a:xfrm>
            <a:off x="296662" y="2055813"/>
            <a:ext cx="2801100"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100"/>
              <a:buFont typeface="Arial"/>
              <a:buNone/>
            </a:pPr>
            <a:r>
              <a:rPr lang="es-MX" sz="1800" b="1" i="0" u="none" strike="noStrike" cap="none">
                <a:solidFill>
                  <a:schemeClr val="lt1"/>
                </a:solidFill>
                <a:latin typeface="Calibri"/>
                <a:ea typeface="Calibri"/>
                <a:cs typeface="Calibri"/>
                <a:sym typeface="Calibri"/>
              </a:rPr>
              <a:t>CON FINES DE LUCRO</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100"/>
              <a:buFont typeface="Arial"/>
              <a:buNone/>
            </a:pPr>
            <a:r>
              <a:rPr lang="es-MX" sz="1800" b="1" i="0" u="none" strike="noStrike" cap="none">
                <a:solidFill>
                  <a:schemeClr val="lt1"/>
                </a:solidFill>
                <a:latin typeface="Calibri"/>
                <a:ea typeface="Calibri"/>
                <a:cs typeface="Calibri"/>
                <a:sym typeface="Calibri"/>
              </a:rPr>
              <a:t>Objetivo: Ganar dinero</a:t>
            </a:r>
            <a:endParaRPr sz="1400" b="0" i="0" u="none" strike="noStrike" cap="none">
              <a:solidFill>
                <a:srgbClr val="000000"/>
              </a:solidFill>
              <a:latin typeface="Arial"/>
              <a:ea typeface="Arial"/>
              <a:cs typeface="Arial"/>
              <a:sym typeface="Arial"/>
            </a:endParaRPr>
          </a:p>
        </p:txBody>
      </p:sp>
      <p:sp>
        <p:nvSpPr>
          <p:cNvPr id="147" name="Google Shape;147;p6"/>
          <p:cNvSpPr txBox="1"/>
          <p:nvPr/>
        </p:nvSpPr>
        <p:spPr>
          <a:xfrm>
            <a:off x="296662" y="3003173"/>
            <a:ext cx="8362146" cy="34778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100"/>
              <a:buFont typeface="Arial"/>
              <a:buNone/>
            </a:pPr>
            <a:r>
              <a:rPr lang="es-MX" sz="2000" b="0" i="0" u="none" strike="noStrike" cap="none">
                <a:solidFill>
                  <a:schemeClr val="dk1"/>
                </a:solidFill>
                <a:latin typeface="Calibri"/>
                <a:ea typeface="Calibri"/>
                <a:cs typeface="Calibri"/>
                <a:sym typeface="Calibri"/>
              </a:rPr>
              <a:t>Este tipo de empresas se centran en obtener ganancias mediante la </a:t>
            </a:r>
            <a:r>
              <a:rPr lang="es-MX" sz="2000" b="1" i="0" u="none" strike="noStrike" cap="none">
                <a:solidFill>
                  <a:srgbClr val="CD25B0"/>
                </a:solidFill>
                <a:latin typeface="Calibri"/>
                <a:ea typeface="Calibri"/>
                <a:cs typeface="Calibri"/>
                <a:sym typeface="Calibri"/>
              </a:rPr>
              <a:t>venta de bienes o servicios</a:t>
            </a:r>
            <a:r>
              <a:rPr lang="es-MX" sz="2000" b="0" i="0" u="none" strike="noStrike" cap="none">
                <a:solidFill>
                  <a:schemeClr val="dk1"/>
                </a:solidFill>
                <a:latin typeface="Calibri"/>
                <a:ea typeface="Calibri"/>
                <a:cs typeface="Calibri"/>
                <a:sym typeface="Calibri"/>
              </a:rPr>
              <a:t>. También pueden tener otros objetivos, como crear los mejores productos posibles o tener un excelente servicio al cliente.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Calibri"/>
              <a:buNone/>
            </a:pP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es-MX" sz="2000" b="1" i="0" u="none" strike="noStrike" cap="none">
                <a:solidFill>
                  <a:srgbClr val="7F7F7F"/>
                </a:solidFill>
                <a:latin typeface="Calibri"/>
                <a:ea typeface="Calibri"/>
                <a:cs typeface="Calibri"/>
                <a:sym typeface="Calibri"/>
              </a:rPr>
              <a:t>Ejemplos:</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rgbClr val="7F7F7F"/>
              </a:buClr>
              <a:buSzPts val="2000"/>
              <a:buFont typeface="Arial"/>
              <a:buChar char="•"/>
            </a:pPr>
            <a:r>
              <a:rPr lang="es-MX" sz="2000" b="1" i="0" u="none" strike="noStrike" cap="none">
                <a:solidFill>
                  <a:srgbClr val="CD25B0"/>
                </a:solidFill>
                <a:latin typeface="Calibri"/>
                <a:ea typeface="Calibri"/>
                <a:cs typeface="Calibri"/>
                <a:sym typeface="Calibri"/>
              </a:rPr>
              <a:t>Apple: </a:t>
            </a:r>
            <a:r>
              <a:rPr lang="es-MX" sz="2000" b="0" i="0" u="none" strike="noStrike" cap="none">
                <a:solidFill>
                  <a:schemeClr val="dk1"/>
                </a:solidFill>
                <a:latin typeface="Calibri"/>
                <a:ea typeface="Calibri"/>
                <a:cs typeface="Calibri"/>
                <a:sym typeface="Calibri"/>
              </a:rPr>
              <a:t>Apple es una importante empresa que vende teléfonos, computadoras, software y más. Uno de sus objetivos es diseñar las mejores computadoras y teléfonos del mundo.</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rgbClr val="7F7F7F"/>
              </a:buClr>
              <a:buSzPts val="2000"/>
              <a:buFont typeface="Arial"/>
              <a:buChar char="•"/>
            </a:pPr>
            <a:r>
              <a:rPr lang="es-MX" sz="2000" b="1" i="0" u="none" strike="noStrike" cap="none">
                <a:solidFill>
                  <a:srgbClr val="CD25B0"/>
                </a:solidFill>
                <a:latin typeface="Calibri"/>
                <a:ea typeface="Calibri"/>
                <a:cs typeface="Calibri"/>
                <a:sym typeface="Calibri"/>
              </a:rPr>
              <a:t>McDonald´s: </a:t>
            </a:r>
            <a:r>
              <a:rPr lang="es-MX" sz="2000" b="0" i="0" u="none" strike="noStrike" cap="none">
                <a:solidFill>
                  <a:schemeClr val="dk1"/>
                </a:solidFill>
                <a:latin typeface="Calibri"/>
                <a:ea typeface="Calibri"/>
                <a:cs typeface="Calibri"/>
                <a:sym typeface="Calibri"/>
              </a:rPr>
              <a:t>Mcdonald's es una de las corporaciones de alimentos más grandes del mundo. Uno de sus objetivos, es ser el lugar favorito de sus clientes y ser reconocidos por su servicio de comida rápida.</a:t>
            </a:r>
            <a:endParaRPr sz="20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pic>
        <p:nvPicPr>
          <p:cNvPr id="153" name="Google Shape;153;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54" name="Google Shape;154;p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TIPOS DE </a:t>
            </a:r>
            <a:br>
              <a:rPr lang="es-MX"/>
            </a:br>
            <a:r>
              <a:rPr lang="es-MX">
                <a:solidFill>
                  <a:srgbClr val="CD25B0"/>
                </a:solidFill>
              </a:rPr>
              <a:t>EMPRESA</a:t>
            </a:r>
            <a:endParaRPr>
              <a:solidFill>
                <a:srgbClr val="CD25B0"/>
              </a:solidFill>
            </a:endParaRPr>
          </a:p>
        </p:txBody>
      </p:sp>
      <p:sp>
        <p:nvSpPr>
          <p:cNvPr id="155" name="Google Shape;155;p7"/>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6" name="Google Shape;156;p7"/>
          <p:cNvSpPr/>
          <p:nvPr/>
        </p:nvSpPr>
        <p:spPr>
          <a:xfrm>
            <a:off x="0" y="1981142"/>
            <a:ext cx="8509518" cy="827372"/>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7" name="Google Shape;157;p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p7"/>
          <p:cNvSpPr txBox="1"/>
          <p:nvPr/>
        </p:nvSpPr>
        <p:spPr>
          <a:xfrm>
            <a:off x="296661" y="2055813"/>
            <a:ext cx="4965803"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100"/>
              <a:buFont typeface="Arial"/>
              <a:buNone/>
            </a:pPr>
            <a:r>
              <a:rPr lang="es-MX" sz="1800" b="1" i="0" u="none" strike="noStrike" cap="none">
                <a:solidFill>
                  <a:schemeClr val="lt1"/>
                </a:solidFill>
                <a:latin typeface="Calibri"/>
                <a:ea typeface="Calibri"/>
                <a:cs typeface="Calibri"/>
                <a:sym typeface="Calibri"/>
              </a:rPr>
              <a:t>EMPRESA SOCIAL</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100"/>
              <a:buFont typeface="Arial"/>
              <a:buNone/>
            </a:pPr>
            <a:r>
              <a:rPr lang="es-MX" sz="1800" b="1" i="0" u="none" strike="noStrike" cap="none">
                <a:solidFill>
                  <a:schemeClr val="lt1"/>
                </a:solidFill>
                <a:latin typeface="Calibri"/>
                <a:ea typeface="Calibri"/>
                <a:cs typeface="Calibri"/>
                <a:sym typeface="Calibri"/>
              </a:rPr>
              <a:t>Objetivo: </a:t>
            </a:r>
            <a:r>
              <a:rPr lang="es-MX" sz="1800" b="1">
                <a:solidFill>
                  <a:schemeClr val="lt1"/>
                </a:solidFill>
                <a:latin typeface="Calibri"/>
                <a:ea typeface="Calibri"/>
                <a:cs typeface="Calibri"/>
                <a:sym typeface="Calibri"/>
              </a:rPr>
              <a:t>Ganar </a:t>
            </a:r>
            <a:r>
              <a:rPr lang="es-MX" sz="1800" b="1" i="0" u="none" strike="noStrike" cap="none">
                <a:solidFill>
                  <a:schemeClr val="lt1"/>
                </a:solidFill>
                <a:latin typeface="Calibri"/>
                <a:ea typeface="Calibri"/>
                <a:cs typeface="Calibri"/>
                <a:sym typeface="Calibri"/>
              </a:rPr>
              <a:t>dinero y hacer el bien </a:t>
            </a:r>
            <a:endParaRPr sz="1400" b="0" i="0" u="none" strike="noStrike" cap="none">
              <a:solidFill>
                <a:srgbClr val="000000"/>
              </a:solidFill>
              <a:latin typeface="Arial"/>
              <a:ea typeface="Arial"/>
              <a:cs typeface="Arial"/>
              <a:sym typeface="Arial"/>
            </a:endParaRPr>
          </a:p>
        </p:txBody>
      </p:sp>
      <p:sp>
        <p:nvSpPr>
          <p:cNvPr id="159" name="Google Shape;159;p7"/>
          <p:cNvSpPr txBox="1"/>
          <p:nvPr/>
        </p:nvSpPr>
        <p:spPr>
          <a:xfrm>
            <a:off x="296662" y="3003173"/>
            <a:ext cx="9360522" cy="357020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Calibri"/>
              <a:buNone/>
            </a:pPr>
            <a:r>
              <a:rPr lang="es-MX" sz="2000" b="0" i="0" u="none" strike="noStrike" cap="none">
                <a:solidFill>
                  <a:schemeClr val="dk1"/>
                </a:solidFill>
                <a:latin typeface="Calibri"/>
                <a:ea typeface="Calibri"/>
                <a:cs typeface="Calibri"/>
                <a:sym typeface="Calibri"/>
              </a:rPr>
              <a:t>Las </a:t>
            </a:r>
            <a:r>
              <a:rPr lang="es-MX" sz="2000" b="1" i="0" u="none" strike="noStrike" cap="none">
                <a:solidFill>
                  <a:srgbClr val="CD25B0"/>
                </a:solidFill>
                <a:latin typeface="Calibri"/>
                <a:ea typeface="Calibri"/>
                <a:cs typeface="Calibri"/>
                <a:sym typeface="Calibri"/>
              </a:rPr>
              <a:t>empresas sociales</a:t>
            </a:r>
            <a:r>
              <a:rPr lang="es-MX" sz="2000" b="0" i="0" u="none" strike="noStrike" cap="none">
                <a:solidFill>
                  <a:schemeClr val="dk1"/>
                </a:solidFill>
                <a:latin typeface="Calibri"/>
                <a:ea typeface="Calibri"/>
                <a:cs typeface="Calibri"/>
                <a:sym typeface="Calibri"/>
              </a:rPr>
              <a:t> se centran en hacer algo más que obtener ganancias, contribuyendo al bienestar de un grupo determinado de personas. Utilizan parte de las ganancias que obtienen para lograr este objetivo.</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Calibri"/>
              <a:buNone/>
            </a:pP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es-MX" sz="2000" b="1" i="0" u="none" strike="noStrike" cap="none">
                <a:solidFill>
                  <a:srgbClr val="7F7F7F"/>
                </a:solidFill>
                <a:latin typeface="Calibri"/>
                <a:ea typeface="Calibri"/>
                <a:cs typeface="Calibri"/>
                <a:sym typeface="Calibri"/>
              </a:rPr>
              <a:t>Ejemplos:</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rgbClr val="7F7F7F"/>
              </a:buClr>
              <a:buSzPts val="1800"/>
              <a:buFont typeface="Arial"/>
              <a:buChar char="•"/>
            </a:pPr>
            <a:r>
              <a:rPr lang="es-MX" sz="1800" b="1" i="0" u="none" strike="noStrike" cap="none">
                <a:solidFill>
                  <a:srgbClr val="CD25B0"/>
                </a:solidFill>
                <a:latin typeface="Calibri"/>
                <a:ea typeface="Calibri"/>
                <a:cs typeface="Calibri"/>
                <a:sym typeface="Calibri"/>
              </a:rPr>
              <a:t>TOMS: </a:t>
            </a:r>
            <a:r>
              <a:rPr lang="es-MX" sz="1800" b="0" i="0" u="none" strike="noStrike" cap="none">
                <a:solidFill>
                  <a:schemeClr val="dk1"/>
                </a:solidFill>
                <a:latin typeface="Calibri"/>
                <a:ea typeface="Calibri"/>
                <a:cs typeface="Calibri"/>
                <a:sym typeface="Calibri"/>
              </a:rPr>
              <a:t>Es una empresa de ropa. Por cada par de zapatos que compra un cliente, donan un par a alguien que lo necesita. Su objetivo es ayudar a las personas necesitadas.</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rgbClr val="7F7F7F"/>
              </a:buClr>
              <a:buSzPts val="1800"/>
              <a:buFont typeface="Arial"/>
              <a:buChar char="•"/>
            </a:pPr>
            <a:r>
              <a:rPr lang="es-MX" sz="1800" b="1" i="0" u="none" strike="noStrike" cap="none">
                <a:solidFill>
                  <a:srgbClr val="CD25B0"/>
                </a:solidFill>
                <a:latin typeface="Calibri"/>
                <a:ea typeface="Calibri"/>
                <a:cs typeface="Calibri"/>
                <a:sym typeface="Calibri"/>
              </a:rPr>
              <a:t>Every Table </a:t>
            </a:r>
            <a:r>
              <a:rPr lang="es-MX" sz="1800" b="0" i="0" u="none" strike="noStrike" cap="none">
                <a:solidFill>
                  <a:srgbClr val="000000"/>
                </a:solidFill>
                <a:latin typeface="Calibri"/>
                <a:ea typeface="Calibri"/>
                <a:cs typeface="Calibri"/>
                <a:sym typeface="Calibri"/>
              </a:rPr>
              <a:t>es un restaurante saludable que tiene múltiples ubicaciones. Algunos están en barrios más ricos y otros en barrios pobres. La comida en los vecindarios más ricos se vende a un precio más alto, y el dinero obtenido de estas ventas se usa para vender alimentos a precios mucho más bajos en los vecindarios más pobres.</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pic>
        <p:nvPicPr>
          <p:cNvPr id="165" name="Google Shape;165;p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6" name="Google Shape;166;p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TIPOS DE </a:t>
            </a:r>
            <a:br>
              <a:rPr lang="es-MX"/>
            </a:br>
            <a:r>
              <a:rPr lang="es-MX">
                <a:solidFill>
                  <a:srgbClr val="CD25B0"/>
                </a:solidFill>
              </a:rPr>
              <a:t>EMPRESA</a:t>
            </a:r>
            <a:endParaRPr>
              <a:solidFill>
                <a:srgbClr val="CD25B0"/>
              </a:solidFill>
            </a:endParaRPr>
          </a:p>
        </p:txBody>
      </p:sp>
      <p:sp>
        <p:nvSpPr>
          <p:cNvPr id="167" name="Google Shape;167;p8"/>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8" name="Google Shape;168;p8"/>
          <p:cNvSpPr/>
          <p:nvPr/>
        </p:nvSpPr>
        <p:spPr>
          <a:xfrm>
            <a:off x="0" y="1981142"/>
            <a:ext cx="8509518" cy="827372"/>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9" name="Google Shape;169;p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0" name="Google Shape;170;p8"/>
          <p:cNvSpPr txBox="1"/>
          <p:nvPr/>
        </p:nvSpPr>
        <p:spPr>
          <a:xfrm>
            <a:off x="296634" y="2055825"/>
            <a:ext cx="6541500" cy="64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100"/>
              <a:buFont typeface="Arial"/>
              <a:buNone/>
            </a:pPr>
            <a:r>
              <a:rPr lang="es-MX" sz="1800" b="1" i="0" u="none" strike="noStrike" cap="none">
                <a:solidFill>
                  <a:schemeClr val="lt1"/>
                </a:solidFill>
                <a:latin typeface="Calibri"/>
                <a:ea typeface="Calibri"/>
                <a:cs typeface="Calibri"/>
                <a:sym typeface="Calibri"/>
              </a:rPr>
              <a:t>SIN ÁNIMO DE LUCRO</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100"/>
              <a:buFont typeface="Arial"/>
              <a:buNone/>
            </a:pPr>
            <a:r>
              <a:rPr lang="es-MX" sz="1800" b="1" i="0" u="none" strike="noStrike" cap="none">
                <a:solidFill>
                  <a:schemeClr val="lt1"/>
                </a:solidFill>
                <a:latin typeface="Calibri"/>
                <a:ea typeface="Calibri"/>
                <a:cs typeface="Calibri"/>
                <a:sym typeface="Calibri"/>
              </a:rPr>
              <a:t>Objetivo: Hacer el bien</a:t>
            </a:r>
            <a:r>
              <a:rPr lang="es-MX" sz="1800" b="1">
                <a:solidFill>
                  <a:schemeClr val="lt1"/>
                </a:solidFill>
                <a:latin typeface="Calibri"/>
                <a:ea typeface="Calibri"/>
                <a:cs typeface="Calibri"/>
                <a:sym typeface="Calibri"/>
              </a:rPr>
              <a:t> sin ganar dinero.</a:t>
            </a:r>
            <a:endParaRPr sz="1400" b="0" i="0" u="none" strike="noStrike" cap="none">
              <a:solidFill>
                <a:srgbClr val="000000"/>
              </a:solidFill>
              <a:latin typeface="Arial"/>
              <a:ea typeface="Arial"/>
              <a:cs typeface="Arial"/>
              <a:sym typeface="Arial"/>
            </a:endParaRPr>
          </a:p>
        </p:txBody>
      </p:sp>
      <p:sp>
        <p:nvSpPr>
          <p:cNvPr id="171" name="Google Shape;171;p8"/>
          <p:cNvSpPr txBox="1"/>
          <p:nvPr/>
        </p:nvSpPr>
        <p:spPr>
          <a:xfrm>
            <a:off x="296662" y="3003173"/>
            <a:ext cx="8362146" cy="34778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Calibri"/>
              <a:buNone/>
            </a:pPr>
            <a:r>
              <a:rPr lang="es-MX" sz="2000" b="0" i="0" u="none" strike="noStrike" cap="none">
                <a:solidFill>
                  <a:schemeClr val="dk1"/>
                </a:solidFill>
                <a:latin typeface="Calibri"/>
                <a:ea typeface="Calibri"/>
                <a:cs typeface="Calibri"/>
                <a:sym typeface="Calibri"/>
              </a:rPr>
              <a:t>Las </a:t>
            </a:r>
            <a:r>
              <a:rPr lang="es-MX" sz="2000" b="1" i="0" u="none" strike="noStrike" cap="none">
                <a:solidFill>
                  <a:srgbClr val="CD25B0"/>
                </a:solidFill>
                <a:latin typeface="Calibri"/>
                <a:ea typeface="Calibri"/>
                <a:cs typeface="Calibri"/>
                <a:sym typeface="Calibri"/>
              </a:rPr>
              <a:t>organizaciones sin fines de lucro </a:t>
            </a:r>
            <a:r>
              <a:rPr lang="es-MX" sz="2000" b="0" i="0" u="none" strike="noStrike" cap="none">
                <a:solidFill>
                  <a:schemeClr val="dk1"/>
                </a:solidFill>
                <a:latin typeface="Calibri"/>
                <a:ea typeface="Calibri"/>
                <a:cs typeface="Calibri"/>
                <a:sym typeface="Calibri"/>
              </a:rPr>
              <a:t>existen para ayudar a resolver un problema o contribuir a una causa. No tienen el objetivo de ganar dinero.</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Calibri"/>
              <a:buNone/>
            </a:pP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es-MX" sz="2000" b="1" i="0" u="none" strike="noStrike" cap="none">
                <a:solidFill>
                  <a:srgbClr val="7F7F7F"/>
                </a:solidFill>
                <a:latin typeface="Calibri"/>
                <a:ea typeface="Calibri"/>
                <a:cs typeface="Calibri"/>
                <a:sym typeface="Calibri"/>
              </a:rPr>
              <a:t>Ejemplos:</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rgbClr val="7F7F7F"/>
              </a:buClr>
              <a:buSzPts val="2000"/>
              <a:buFont typeface="Arial"/>
              <a:buChar char="•"/>
            </a:pPr>
            <a:r>
              <a:rPr lang="es-MX" sz="2000" b="1" i="0" u="none" strike="noStrike" cap="none">
                <a:solidFill>
                  <a:srgbClr val="CD25B0"/>
                </a:solidFill>
                <a:latin typeface="Calibri"/>
                <a:ea typeface="Calibri"/>
                <a:cs typeface="Calibri"/>
                <a:sym typeface="Calibri"/>
              </a:rPr>
              <a:t>UNICEF: </a:t>
            </a:r>
            <a:r>
              <a:rPr lang="es-MX" sz="2000" b="0" i="0" u="none" strike="noStrike" cap="none">
                <a:solidFill>
                  <a:schemeClr val="dk1"/>
                </a:solidFill>
                <a:latin typeface="Calibri"/>
                <a:ea typeface="Calibri"/>
                <a:cs typeface="Calibri"/>
                <a:sym typeface="Calibri"/>
              </a:rPr>
              <a:t>Proporciona recursos a las comunidades que necesitan ayuda urgente, como después de un desastre natural importante o una guerra.</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rgbClr val="7F7F7F"/>
              </a:buClr>
              <a:buSzPts val="2000"/>
              <a:buFont typeface="Arial"/>
              <a:buChar char="•"/>
            </a:pPr>
            <a:r>
              <a:rPr lang="es-MX" sz="2000" b="1" i="0" u="none" strike="noStrike" cap="none">
                <a:solidFill>
                  <a:srgbClr val="CD25B0"/>
                </a:solidFill>
                <a:latin typeface="Calibri"/>
                <a:ea typeface="Calibri"/>
                <a:cs typeface="Calibri"/>
                <a:sym typeface="Calibri"/>
              </a:rPr>
              <a:t>Technovation: </a:t>
            </a:r>
            <a:r>
              <a:rPr lang="es-MX" sz="2000" b="0" i="0" u="none" strike="noStrike" cap="none">
                <a:solidFill>
                  <a:schemeClr val="dk1"/>
                </a:solidFill>
                <a:latin typeface="Calibri"/>
                <a:ea typeface="Calibri"/>
                <a:cs typeface="Calibri"/>
                <a:sym typeface="Calibri"/>
              </a:rPr>
              <a:t>Ayuda a las niñas de todo el mundo a desarrollar las habilidades para convertirse en líderes en tecnología y emprendimiento. Technovation puede continuar operando a través de donaciones individuales y subvenciones otorgadas por el gobierno y las grandes corporaciones.</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pic>
        <p:nvPicPr>
          <p:cNvPr id="177" name="Google Shape;177;p9"/>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78" name="Google Shape;178;p9"/>
          <p:cNvSpPr txBox="1">
            <a:spLocks noGrp="1"/>
          </p:cNvSpPr>
          <p:nvPr>
            <p:ph type="title"/>
          </p:nvPr>
        </p:nvSpPr>
        <p:spPr>
          <a:xfrm>
            <a:off x="296662" y="365125"/>
            <a:ext cx="1152522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DEFINICIÓN DE LA</a:t>
            </a:r>
            <a:br>
              <a:rPr lang="es-MX"/>
            </a:br>
            <a:r>
              <a:rPr lang="es-MX">
                <a:solidFill>
                  <a:srgbClr val="CD25B0"/>
                </a:solidFill>
              </a:rPr>
              <a:t>MISIÓN DE UNA EMPRESA</a:t>
            </a:r>
            <a:endParaRPr>
              <a:solidFill>
                <a:srgbClr val="CD25B0"/>
              </a:solidFill>
            </a:endParaRPr>
          </a:p>
        </p:txBody>
      </p:sp>
      <p:sp>
        <p:nvSpPr>
          <p:cNvPr id="179" name="Google Shape;179;p9"/>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0" name="Google Shape;180;p9"/>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1" name="Google Shape;181;p9"/>
          <p:cNvSpPr/>
          <p:nvPr/>
        </p:nvSpPr>
        <p:spPr>
          <a:xfrm>
            <a:off x="0" y="2606297"/>
            <a:ext cx="5197151" cy="383001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2" name="Google Shape;182;p9"/>
          <p:cNvSpPr txBox="1"/>
          <p:nvPr/>
        </p:nvSpPr>
        <p:spPr>
          <a:xfrm>
            <a:off x="184281" y="2657055"/>
            <a:ext cx="4798266" cy="3816429"/>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100"/>
              <a:buFont typeface="Arial"/>
              <a:buNone/>
            </a:pPr>
            <a:r>
              <a:rPr lang="es-MX" sz="2200" b="0" i="0" u="none" strike="noStrike" cap="none">
                <a:solidFill>
                  <a:schemeClr val="lt1"/>
                </a:solidFill>
                <a:latin typeface="Calibri"/>
                <a:ea typeface="Calibri"/>
                <a:cs typeface="Calibri"/>
                <a:sym typeface="Calibri"/>
              </a:rPr>
              <a:t>La </a:t>
            </a:r>
            <a:r>
              <a:rPr lang="es-MX" sz="2200" b="1" i="0" u="none" strike="noStrike" cap="none">
                <a:solidFill>
                  <a:schemeClr val="lt1"/>
                </a:solidFill>
                <a:latin typeface="Calibri"/>
                <a:ea typeface="Calibri"/>
                <a:cs typeface="Calibri"/>
                <a:sym typeface="Calibri"/>
              </a:rPr>
              <a:t>misión de una empresa</a:t>
            </a:r>
            <a:r>
              <a:rPr lang="es-MX" sz="2200" b="0" i="0" u="none" strike="noStrike" cap="none">
                <a:solidFill>
                  <a:schemeClr val="lt1"/>
                </a:solidFill>
                <a:latin typeface="Calibri"/>
                <a:ea typeface="Calibri"/>
                <a:cs typeface="Calibri"/>
                <a:sym typeface="Calibri"/>
              </a:rPr>
              <a:t> es un resumen formal de los valores de una empresa, organización o individuo. Las declaraciones de misión ayudan a las empresas a determinar qué es importante y qué no lo es, y declaran claramente a quién atenderán y cómo. Una declaración de misión suele ser una oración corta y simple que describe cuál es el propósito de la organización y cómo lo logra.</a:t>
            </a:r>
            <a:endParaRPr sz="1400" b="0" i="0" u="none" strike="noStrike" cap="none">
              <a:solidFill>
                <a:srgbClr val="000000"/>
              </a:solidFill>
              <a:latin typeface="Arial"/>
              <a:ea typeface="Arial"/>
              <a:cs typeface="Arial"/>
              <a:sym typeface="Arial"/>
            </a:endParaRPr>
          </a:p>
        </p:txBody>
      </p:sp>
      <p:sp>
        <p:nvSpPr>
          <p:cNvPr id="183" name="Google Shape;183;p9"/>
          <p:cNvSpPr txBox="1"/>
          <p:nvPr/>
        </p:nvSpPr>
        <p:spPr>
          <a:xfrm>
            <a:off x="5371025" y="2606300"/>
            <a:ext cx="6662100" cy="31392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CD25B0"/>
              </a:buClr>
              <a:buSzPts val="2200"/>
              <a:buFont typeface="Calibri"/>
              <a:buNone/>
            </a:pPr>
            <a:r>
              <a:rPr lang="es-MX" sz="2200" b="0" i="0" u="none" strike="noStrike" cap="none" dirty="0">
                <a:solidFill>
                  <a:srgbClr val="000000"/>
                </a:solidFill>
                <a:latin typeface="Calibri"/>
                <a:ea typeface="Calibri"/>
                <a:cs typeface="Calibri"/>
                <a:sym typeface="Calibri"/>
              </a:rPr>
              <a:t>Existe la posibilidad que su</a:t>
            </a:r>
            <a:r>
              <a:rPr lang="es-MX" sz="2200" b="0" i="0" u="none" strike="noStrike" cap="none" dirty="0">
                <a:solidFill>
                  <a:schemeClr val="dk1"/>
                </a:solidFill>
                <a:latin typeface="Calibri"/>
                <a:ea typeface="Calibri"/>
                <a:cs typeface="Calibri"/>
                <a:sym typeface="Calibri"/>
              </a:rPr>
              <a:t> empresa </a:t>
            </a:r>
            <a:r>
              <a:rPr lang="es-MX" sz="2200" dirty="0">
                <a:solidFill>
                  <a:schemeClr val="dk1"/>
                </a:solidFill>
                <a:latin typeface="Calibri"/>
                <a:ea typeface="Calibri"/>
                <a:cs typeface="Calibri"/>
                <a:sym typeface="Calibri"/>
              </a:rPr>
              <a:t>tiene </a:t>
            </a:r>
            <a:r>
              <a:rPr lang="es-MX" sz="2200" b="0" i="0" u="none" strike="noStrike" cap="none" dirty="0">
                <a:solidFill>
                  <a:schemeClr val="dk1"/>
                </a:solidFill>
                <a:latin typeface="Calibri"/>
                <a:ea typeface="Calibri"/>
                <a:cs typeface="Calibri"/>
                <a:sym typeface="Calibri"/>
              </a:rPr>
              <a:t>el </a:t>
            </a:r>
            <a:r>
              <a:rPr lang="es-MX" sz="2200" b="1" i="0" u="none" strike="noStrike" cap="none" dirty="0">
                <a:solidFill>
                  <a:srgbClr val="CD25B0"/>
                </a:solidFill>
                <a:latin typeface="Calibri"/>
                <a:ea typeface="Calibri"/>
                <a:cs typeface="Calibri"/>
                <a:sym typeface="Calibri"/>
              </a:rPr>
              <a:t>objetivo de resolver un problema social que ustedes identificaron</a:t>
            </a:r>
            <a:r>
              <a:rPr lang="es-MX" sz="2200" b="0" i="0" u="none" strike="noStrike" cap="none" dirty="0">
                <a:solidFill>
                  <a:schemeClr val="dk1"/>
                </a:solidFill>
                <a:latin typeface="Calibri"/>
                <a:ea typeface="Calibri"/>
                <a:cs typeface="Calibri"/>
                <a:sym typeface="Calibri"/>
              </a:rPr>
              <a:t>, pero también </a:t>
            </a:r>
            <a:r>
              <a:rPr lang="es-MX" sz="2200" dirty="0">
                <a:solidFill>
                  <a:schemeClr val="dk1"/>
                </a:solidFill>
                <a:latin typeface="Calibri"/>
                <a:ea typeface="Calibri"/>
                <a:cs typeface="Calibri"/>
                <a:sym typeface="Calibri"/>
              </a:rPr>
              <a:t>quiere </a:t>
            </a:r>
            <a:r>
              <a:rPr lang="es-MX" sz="2200" b="0" i="0" u="none" strike="noStrike" cap="none" dirty="0">
                <a:solidFill>
                  <a:schemeClr val="dk1"/>
                </a:solidFill>
                <a:latin typeface="Calibri"/>
                <a:ea typeface="Calibri"/>
                <a:cs typeface="Calibri"/>
                <a:sym typeface="Calibri"/>
              </a:rPr>
              <a:t>generar ingresos </a:t>
            </a:r>
            <a:r>
              <a:rPr lang="es-MX" sz="2200" b="1" i="0" u="none" strike="noStrike" cap="none" dirty="0">
                <a:solidFill>
                  <a:srgbClr val="CD25B0"/>
                </a:solidFill>
                <a:latin typeface="Calibri"/>
                <a:ea typeface="Calibri"/>
                <a:cs typeface="Calibri"/>
                <a:sym typeface="Calibri"/>
              </a:rPr>
              <a:t>(dinero) </a:t>
            </a:r>
            <a:r>
              <a:rPr lang="es-MX" sz="2200" b="0" i="0" u="none" strike="noStrike" cap="none" dirty="0">
                <a:solidFill>
                  <a:schemeClr val="dk1"/>
                </a:solidFill>
                <a:latin typeface="Calibri"/>
                <a:ea typeface="Calibri"/>
                <a:cs typeface="Calibri"/>
                <a:sym typeface="Calibri"/>
              </a:rPr>
              <a:t>para que pueda mantener el negocio en funcionamiento o ampliarlo </a:t>
            </a:r>
            <a:r>
              <a:rPr lang="es-MX" sz="2200" b="1" i="0" u="none" strike="noStrike" cap="none" dirty="0">
                <a:solidFill>
                  <a:srgbClr val="CD25B0"/>
                </a:solidFill>
                <a:latin typeface="Calibri"/>
                <a:ea typeface="Calibri"/>
                <a:cs typeface="Calibri"/>
                <a:sym typeface="Calibri"/>
              </a:rPr>
              <a:t>(aumentar su tamaño e impacto).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200"/>
              <a:buFont typeface="Calibri"/>
              <a:buNone/>
            </a:pPr>
            <a:endParaRPr sz="22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es-MX" sz="2200" b="0" i="0" u="none" strike="noStrike" cap="none" dirty="0">
                <a:solidFill>
                  <a:schemeClr val="dk1"/>
                </a:solidFill>
                <a:latin typeface="Calibri"/>
                <a:ea typeface="Calibri"/>
                <a:cs typeface="Calibri"/>
                <a:sym typeface="Calibri"/>
              </a:rPr>
              <a:t>Una cosa que le ayudará a mantenerse fiel al objetivo original de su negocio es </a:t>
            </a:r>
            <a:r>
              <a:rPr lang="es-MX" sz="2200" b="1" i="0" u="none" strike="noStrike" cap="none" dirty="0">
                <a:solidFill>
                  <a:srgbClr val="CD25B0"/>
                </a:solidFill>
                <a:latin typeface="Calibri"/>
                <a:ea typeface="Calibri"/>
                <a:cs typeface="Calibri"/>
                <a:sym typeface="Calibri"/>
              </a:rPr>
              <a:t>mantenerse siempre cerca de la declaración de la misión de su empresa</a:t>
            </a:r>
            <a:r>
              <a:rPr lang="es-MX" sz="2200" b="0" i="0" u="none" strike="noStrike" cap="none" dirty="0">
                <a:solidFill>
                  <a:schemeClr val="dk1"/>
                </a:solidFill>
                <a:latin typeface="Calibri"/>
                <a:ea typeface="Calibri"/>
                <a:cs typeface="Calibri"/>
                <a:sym typeface="Calibri"/>
              </a:rPr>
              <a:t>.</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1175</Words>
  <Application>Microsoft Office PowerPoint</Application>
  <PresentationFormat>Panorámica</PresentationFormat>
  <Paragraphs>84</Paragraphs>
  <Slides>11</Slides>
  <Notes>11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Calibri</vt:lpstr>
      <vt:lpstr>Tema de Office</vt:lpstr>
      <vt:lpstr>Proyecto Desarrollo Tecnológico</vt:lpstr>
      <vt:lpstr>Presentación de PowerPoint</vt:lpstr>
      <vt:lpstr>Presentación de PowerPoint</vt:lpstr>
      <vt:lpstr>¿QUÉ ES UNA EMPRESA?</vt:lpstr>
      <vt:lpstr>TIPOS DE EMPRESA</vt:lpstr>
      <vt:lpstr>TIPOS DE  EMPRESA</vt:lpstr>
      <vt:lpstr>TIPOS DE  EMPRESA</vt:lpstr>
      <vt:lpstr>TIPOS DE  EMPRESA</vt:lpstr>
      <vt:lpstr>DEFINICIÓN DE LA MISIÓN DE UNA EMPRESA</vt:lpstr>
      <vt:lpstr>DEFINICIÓN DE LA MISIÓN DE UNA EMPRESA</vt:lpstr>
      <vt:lpstr>REVISIÓN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Desarrollo Tecnológico</dc:title>
  <dc:creator>d.silvahidd@gmail.com</dc:creator>
  <cp:lastModifiedBy>Karina Uribe Mansilla</cp:lastModifiedBy>
  <cp:revision>1</cp:revision>
  <dcterms:created xsi:type="dcterms:W3CDTF">2020-08-12T18:32:33Z</dcterms:created>
  <dcterms:modified xsi:type="dcterms:W3CDTF">2021-02-16T02:46:18Z</dcterms:modified>
</cp:coreProperties>
</file>