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6" roundtripDataSignature="AMtx7mhlZMqE4nWsMNzbmf3TjAS6Yuz+7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2F0732D-EDB6-4A5D-841C-CED8886CB14F}">
  <a:tblStyle styleId="{E2F0732D-EDB6-4A5D-841C-CED8886CB14F}"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BF5"/>
          </a:solidFill>
        </a:fill>
      </a:tcStyle>
    </a:wholeTbl>
    <a:band1H>
      <a:tcTxStyle b="off" i="off"/>
      <a:tcStyle>
        <a:tcBdr/>
        <a:fill>
          <a:solidFill>
            <a:srgbClr val="CDD4EA"/>
          </a:solidFill>
        </a:fill>
      </a:tcStyle>
    </a:band1H>
    <a:band2H>
      <a:tcTxStyle b="off" i="off"/>
      <a:tcStyle>
        <a:tcBdr/>
      </a:tcStyle>
    </a:band2H>
    <a:band1V>
      <a:tcTxStyle b="off" i="off"/>
      <a:tcStyle>
        <a:tcBdr/>
        <a:fill>
          <a:solidFill>
            <a:srgbClr val="CDD4EA"/>
          </a:solidFill>
        </a:fill>
      </a:tcStyle>
    </a:band1V>
    <a:band2V>
      <a:tcTxStyle b="off" i="off"/>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b="off" i="off"/>
      <a:tcStyle>
        <a:tcBdr/>
      </a:tcStyle>
    </a:seCell>
    <a:swCell>
      <a:tcTxStyle b="off" i="off"/>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1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presProps" Target="presProps.xml"/><Relationship Id="rId2" Type="http://schemas.openxmlformats.org/officeDocument/2006/relationships/slide" Target="slides/slide1.xml"/><Relationship Id="rId16" Type="http://customschemas.google.com/relationships/presentationmetadata" Target="meta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s-MX"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9" name="Google Shape;189;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0" name="Google Shape;190;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MX"/>
              <a:t>10</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6" name="Google Shape;96;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3" name="Google Shape;103;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5" name="Google Shape;115;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200"/>
              <a:buFont typeface="Calibri"/>
              <a:buNone/>
            </a:pPr>
            <a:endParaRPr/>
          </a:p>
        </p:txBody>
      </p:sp>
      <p:sp>
        <p:nvSpPr>
          <p:cNvPr id="116" name="Google Shape;116;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MX"/>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7" name="Google Shape;127;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s-MX"/>
              <a:t>Nota para el profesor: Revisar guia de trabajo para el profesor . Invite al final de la actividad a comentar y promover el entorno de participación en el escenario. </a:t>
            </a:r>
            <a:endParaRPr/>
          </a:p>
          <a:p>
            <a:pPr marL="0" lvl="0" indent="0" algn="l" rtl="0">
              <a:lnSpc>
                <a:spcPct val="100000"/>
              </a:lnSpc>
              <a:spcBef>
                <a:spcPts val="0"/>
              </a:spcBef>
              <a:spcAft>
                <a:spcPts val="0"/>
              </a:spcAft>
              <a:buClr>
                <a:schemeClr val="dk1"/>
              </a:buClr>
              <a:buSzPts val="1200"/>
              <a:buFont typeface="Calibri"/>
              <a:buNone/>
            </a:pPr>
            <a:endParaRPr/>
          </a:p>
        </p:txBody>
      </p:sp>
      <p:sp>
        <p:nvSpPr>
          <p:cNvPr id="128" name="Google Shape;128;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MX"/>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1" name="Google Shape;141;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2" name="Google Shape;142;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MX"/>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3" name="Google Shape;153;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4" name="Google Shape;154;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MX"/>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5" name="Google Shape;165;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s-MX"/>
              <a:t>Los elementos marcados en rojo corresponden al plan de integración completo. En caso de no integración omitir.</a:t>
            </a:r>
            <a:endParaRPr/>
          </a:p>
          <a:p>
            <a:pPr marL="0" lvl="0" indent="0" algn="l" rtl="0">
              <a:lnSpc>
                <a:spcPct val="100000"/>
              </a:lnSpc>
              <a:spcBef>
                <a:spcPts val="0"/>
              </a:spcBef>
              <a:spcAft>
                <a:spcPts val="0"/>
              </a:spcAft>
              <a:buSzPts val="1400"/>
              <a:buNone/>
            </a:pPr>
            <a:endParaRPr/>
          </a:p>
        </p:txBody>
      </p:sp>
      <p:sp>
        <p:nvSpPr>
          <p:cNvPr id="166" name="Google Shape;166;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MX"/>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7" name="Google Shape;177;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s-MX"/>
              <a:t>Los elementos marcados en rojo corresponden al plan de integración completo. En caso de no integración omitir.</a:t>
            </a:r>
            <a:endParaRPr/>
          </a:p>
          <a:p>
            <a:pPr marL="0" lvl="0" indent="0" algn="l" rtl="0">
              <a:lnSpc>
                <a:spcPct val="100000"/>
              </a:lnSpc>
              <a:spcBef>
                <a:spcPts val="0"/>
              </a:spcBef>
              <a:spcAft>
                <a:spcPts val="0"/>
              </a:spcAft>
              <a:buSzPts val="1400"/>
              <a:buNone/>
            </a:pPr>
            <a:endParaRPr/>
          </a:p>
        </p:txBody>
      </p:sp>
      <p:sp>
        <p:nvSpPr>
          <p:cNvPr id="178" name="Google Shape;178;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MX"/>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5"/>
        <p:cNvGrpSpPr/>
        <p:nvPr/>
      </p:nvGrpSpPr>
      <p:grpSpPr>
        <a:xfrm>
          <a:off x="0" y="0"/>
          <a:ext cx="0" cy="0"/>
          <a:chOff x="0" y="0"/>
          <a:chExt cx="0" cy="0"/>
        </a:xfrm>
      </p:grpSpPr>
      <p:sp>
        <p:nvSpPr>
          <p:cNvPr id="16" name="Google Shape;16;p1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1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2"/>
        <p:cNvGrpSpPr/>
        <p:nvPr/>
      </p:nvGrpSpPr>
      <p:grpSpPr>
        <a:xfrm>
          <a:off x="0" y="0"/>
          <a:ext cx="0" cy="0"/>
          <a:chOff x="0" y="0"/>
          <a:chExt cx="0" cy="0"/>
        </a:xfrm>
      </p:grpSpPr>
      <p:sp>
        <p:nvSpPr>
          <p:cNvPr id="73" name="Google Shape;73;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2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8"/>
        <p:cNvGrpSpPr/>
        <p:nvPr/>
      </p:nvGrpSpPr>
      <p:grpSpPr>
        <a:xfrm>
          <a:off x="0" y="0"/>
          <a:ext cx="0" cy="0"/>
          <a:chOff x="0" y="0"/>
          <a:chExt cx="0" cy="0"/>
        </a:xfrm>
      </p:grpSpPr>
      <p:sp>
        <p:nvSpPr>
          <p:cNvPr id="79" name="Google Shape;79;p2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2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1"/>
        <p:cNvGrpSpPr/>
        <p:nvPr/>
      </p:nvGrpSpPr>
      <p:grpSpPr>
        <a:xfrm>
          <a:off x="0" y="0"/>
          <a:ext cx="0" cy="0"/>
          <a:chOff x="0" y="0"/>
          <a:chExt cx="0" cy="0"/>
        </a:xfrm>
      </p:grpSpPr>
      <p:sp>
        <p:nvSpPr>
          <p:cNvPr id="22" name="Google Shape;22;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13"/>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13"/>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5" name="Google Shape;25;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8"/>
        <p:cNvGrpSpPr/>
        <p:nvPr/>
      </p:nvGrpSpPr>
      <p:grpSpPr>
        <a:xfrm>
          <a:off x="0" y="0"/>
          <a:ext cx="0" cy="0"/>
          <a:chOff x="0" y="0"/>
          <a:chExt cx="0" cy="0"/>
        </a:xfrm>
      </p:grpSpPr>
      <p:sp>
        <p:nvSpPr>
          <p:cNvPr id="29" name="Google Shape;29;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1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1" name="Google Shape;31;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34"/>
        <p:cNvGrpSpPr/>
        <p:nvPr/>
      </p:nvGrpSpPr>
      <p:grpSpPr>
        <a:xfrm>
          <a:off x="0" y="0"/>
          <a:ext cx="0" cy="0"/>
          <a:chOff x="0" y="0"/>
          <a:chExt cx="0" cy="0"/>
        </a:xfrm>
      </p:grpSpPr>
      <p:sp>
        <p:nvSpPr>
          <p:cNvPr id="35" name="Google Shape;35;p1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1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7" name="Google Shape;37;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Google Shape;41;p1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9"/>
        <p:cNvGrpSpPr/>
        <p:nvPr/>
      </p:nvGrpSpPr>
      <p:grpSpPr>
        <a:xfrm>
          <a:off x="0" y="0"/>
          <a:ext cx="0" cy="0"/>
          <a:chOff x="0" y="0"/>
          <a:chExt cx="0" cy="0"/>
        </a:xfrm>
      </p:grpSpPr>
      <p:sp>
        <p:nvSpPr>
          <p:cNvPr id="50" name="Google Shape;50;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4"/>
        <p:cNvGrpSpPr/>
        <p:nvPr/>
      </p:nvGrpSpPr>
      <p:grpSpPr>
        <a:xfrm>
          <a:off x="0" y="0"/>
          <a:ext cx="0" cy="0"/>
          <a:chOff x="0" y="0"/>
          <a:chExt cx="0" cy="0"/>
        </a:xfrm>
      </p:grpSpPr>
      <p:sp>
        <p:nvSpPr>
          <p:cNvPr id="55" name="Google Shape;55;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8"/>
        <p:cNvGrpSpPr/>
        <p:nvPr/>
      </p:nvGrpSpPr>
      <p:grpSpPr>
        <a:xfrm>
          <a:off x="0" y="0"/>
          <a:ext cx="0" cy="0"/>
          <a:chOff x="0" y="0"/>
          <a:chExt cx="0" cy="0"/>
        </a:xfrm>
      </p:grpSpPr>
      <p:sp>
        <p:nvSpPr>
          <p:cNvPr id="59" name="Google Shape;59;p1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5"/>
        <p:cNvGrpSpPr/>
        <p:nvPr/>
      </p:nvGrpSpPr>
      <p:grpSpPr>
        <a:xfrm>
          <a:off x="0" y="0"/>
          <a:ext cx="0" cy="0"/>
          <a:chOff x="0" y="0"/>
          <a:chExt cx="0" cy="0"/>
        </a:xfrm>
      </p:grpSpPr>
      <p:sp>
        <p:nvSpPr>
          <p:cNvPr id="66" name="Google Shape;66;p2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2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Google Shape;68;p2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pic>
        <p:nvPicPr>
          <p:cNvPr id="88" name="Google Shape;88;p1"/>
          <p:cNvPicPr preferRelativeResize="0"/>
          <p:nvPr/>
        </p:nvPicPr>
        <p:blipFill rotWithShape="1">
          <a:blip r:embed="rId3">
            <a:alphaModFix/>
          </a:blip>
          <a:srcRect/>
          <a:stretch/>
        </p:blipFill>
        <p:spPr>
          <a:xfrm>
            <a:off x="6164920" y="338952"/>
            <a:ext cx="5473700" cy="6159500"/>
          </a:xfrm>
          <a:prstGeom prst="rect">
            <a:avLst/>
          </a:prstGeom>
          <a:noFill/>
          <a:ln>
            <a:noFill/>
          </a:ln>
        </p:spPr>
      </p:pic>
      <p:sp>
        <p:nvSpPr>
          <p:cNvPr id="89" name="Google Shape;89;p1"/>
          <p:cNvSpPr/>
          <p:nvPr/>
        </p:nvSpPr>
        <p:spPr>
          <a:xfrm>
            <a:off x="0" y="346232"/>
            <a:ext cx="6096000" cy="616110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0" name="Google Shape;90;p1"/>
          <p:cNvSpPr/>
          <p:nvPr/>
        </p:nvSpPr>
        <p:spPr>
          <a:xfrm>
            <a:off x="11709647" y="328469"/>
            <a:ext cx="482353"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1" name="Google Shape;91;p1"/>
          <p:cNvSpPr txBox="1">
            <a:spLocks noGrp="1"/>
          </p:cNvSpPr>
          <p:nvPr>
            <p:ph type="ctrTitle"/>
          </p:nvPr>
        </p:nvSpPr>
        <p:spPr>
          <a:xfrm>
            <a:off x="878889" y="2432485"/>
            <a:ext cx="5051393" cy="2435765"/>
          </a:xfrm>
          <a:prstGeom prst="rect">
            <a:avLst/>
          </a:prstGeom>
          <a:noFill/>
          <a:ln>
            <a:noFill/>
          </a:ln>
        </p:spPr>
        <p:txBody>
          <a:bodyPr spcFirstLastPara="1" wrap="square" lIns="91425" tIns="45700" rIns="91425" bIns="45700" anchor="b" anchorCtr="0">
            <a:normAutofit/>
          </a:bodyPr>
          <a:lstStyle/>
          <a:p>
            <a:pPr marL="0" lvl="0" indent="0" algn="r" rtl="0">
              <a:lnSpc>
                <a:spcPct val="90000"/>
              </a:lnSpc>
              <a:spcBef>
                <a:spcPts val="0"/>
              </a:spcBef>
              <a:spcAft>
                <a:spcPts val="0"/>
              </a:spcAft>
              <a:buClr>
                <a:schemeClr val="lt1"/>
              </a:buClr>
              <a:buSzPts val="5400"/>
              <a:buFont typeface="Calibri"/>
              <a:buNone/>
            </a:pPr>
            <a:r>
              <a:rPr lang="es-MX" sz="5400" b="1">
                <a:solidFill>
                  <a:schemeClr val="lt1"/>
                </a:solidFill>
              </a:rPr>
              <a:t>Proyecto Desarrollo Tecnológico</a:t>
            </a:r>
            <a:endParaRPr sz="5400" b="1">
              <a:solidFill>
                <a:schemeClr val="lt1"/>
              </a:solidFill>
            </a:endParaRPr>
          </a:p>
        </p:txBody>
      </p:sp>
      <p:sp>
        <p:nvSpPr>
          <p:cNvPr id="92" name="Google Shape;92;p1"/>
          <p:cNvSpPr txBox="1">
            <a:spLocks noGrp="1"/>
          </p:cNvSpPr>
          <p:nvPr>
            <p:ph type="subTitle" idx="1"/>
          </p:nvPr>
        </p:nvSpPr>
        <p:spPr>
          <a:xfrm>
            <a:off x="1524000" y="5217775"/>
            <a:ext cx="4441794" cy="570467"/>
          </a:xfrm>
          <a:prstGeom prst="rect">
            <a:avLst/>
          </a:prstGeom>
          <a:noFill/>
          <a:ln>
            <a:noFill/>
          </a:ln>
        </p:spPr>
        <p:txBody>
          <a:bodyPr spcFirstLastPara="1" wrap="square" lIns="91425" tIns="45700" rIns="91425" bIns="45700" anchor="t" anchorCtr="0">
            <a:normAutofit/>
          </a:bodyPr>
          <a:lstStyle/>
          <a:p>
            <a:pPr marL="0" lvl="0" indent="0" algn="r" rtl="0">
              <a:lnSpc>
                <a:spcPct val="90000"/>
              </a:lnSpc>
              <a:spcBef>
                <a:spcPts val="0"/>
              </a:spcBef>
              <a:spcAft>
                <a:spcPts val="0"/>
              </a:spcAft>
              <a:buClr>
                <a:schemeClr val="lt1"/>
              </a:buClr>
              <a:buSzPts val="2400"/>
              <a:buNone/>
            </a:pPr>
            <a:r>
              <a:rPr lang="es-MX">
                <a:solidFill>
                  <a:schemeClr val="lt1"/>
                </a:solidFill>
              </a:rPr>
              <a:t>Emprendimiento y Empleabilidad</a:t>
            </a:r>
            <a:endParaRPr>
              <a:solidFill>
                <a:schemeClr val="lt1"/>
              </a:solidFill>
            </a:endParaRPr>
          </a:p>
        </p:txBody>
      </p:sp>
      <p:sp>
        <p:nvSpPr>
          <p:cNvPr id="93" name="Google Shape;93;p1"/>
          <p:cNvSpPr txBox="1"/>
          <p:nvPr/>
        </p:nvSpPr>
        <p:spPr>
          <a:xfrm>
            <a:off x="1524000" y="976079"/>
            <a:ext cx="4441794" cy="584775"/>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600"/>
              <a:buFont typeface="Arial"/>
              <a:buNone/>
            </a:pPr>
            <a:r>
              <a:rPr lang="es-MX" sz="1600" b="0" i="0" u="none" strike="noStrike" cap="none">
                <a:solidFill>
                  <a:schemeClr val="lt1"/>
                </a:solidFill>
                <a:latin typeface="Calibri"/>
                <a:ea typeface="Calibri"/>
                <a:cs typeface="Calibri"/>
                <a:sym typeface="Calibri"/>
              </a:rPr>
              <a:t>Especialidad Programación </a:t>
            </a:r>
            <a:endParaRPr sz="140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600"/>
              <a:buFont typeface="Arial"/>
              <a:buNone/>
            </a:pPr>
            <a:r>
              <a:rPr lang="es-MX" sz="1600" b="0" i="0" u="none" strike="noStrike" cap="none">
                <a:solidFill>
                  <a:schemeClr val="lt1"/>
                </a:solidFill>
                <a:latin typeface="Calibri"/>
                <a:ea typeface="Calibri"/>
                <a:cs typeface="Calibri"/>
                <a:sym typeface="Calibri"/>
              </a:rPr>
              <a:t>Módulo Emprendimiento y Empleabilidad</a:t>
            </a:r>
            <a:endParaRPr sz="1600" b="0" i="0" u="none" strike="noStrike" cap="none">
              <a:solidFill>
                <a:schemeClr val="lt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pic>
        <p:nvPicPr>
          <p:cNvPr id="192" name="Google Shape;192;p10"/>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93" name="Google Shape;193;p10"/>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a:solidFill>
                  <a:srgbClr val="A7A8AA"/>
                </a:solidFill>
              </a:rPr>
              <a:t>REVISIÓN</a:t>
            </a:r>
            <a:br>
              <a:rPr lang="es-MX"/>
            </a:br>
            <a:r>
              <a:rPr lang="es-MX">
                <a:solidFill>
                  <a:srgbClr val="CD25B0"/>
                </a:solidFill>
              </a:rPr>
              <a:t>FINAL</a:t>
            </a:r>
            <a:endParaRPr>
              <a:solidFill>
                <a:srgbClr val="CD25B0"/>
              </a:solidFill>
            </a:endParaRPr>
          </a:p>
        </p:txBody>
      </p:sp>
      <p:sp>
        <p:nvSpPr>
          <p:cNvPr id="194" name="Google Shape;194;p10"/>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95" name="Google Shape;195;p10"/>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96" name="Google Shape;196;p10"/>
          <p:cNvSpPr/>
          <p:nvPr/>
        </p:nvSpPr>
        <p:spPr>
          <a:xfrm>
            <a:off x="0" y="2183363"/>
            <a:ext cx="10664890" cy="4252944"/>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97" name="Google Shape;197;p10"/>
          <p:cNvSpPr txBox="1"/>
          <p:nvPr/>
        </p:nvSpPr>
        <p:spPr>
          <a:xfrm>
            <a:off x="296662" y="2462479"/>
            <a:ext cx="10256400" cy="38274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Arial"/>
              <a:buNone/>
            </a:pPr>
            <a:r>
              <a:rPr lang="es-MX" sz="2400" b="0" i="0" u="none" strike="noStrike" cap="none">
                <a:solidFill>
                  <a:schemeClr val="lt1"/>
                </a:solidFill>
                <a:latin typeface="Calibri"/>
                <a:ea typeface="Calibri"/>
                <a:cs typeface="Calibri"/>
                <a:sym typeface="Calibri"/>
              </a:rPr>
              <a:t>El estudio de mercado es una punto importante a completar en su plan de negocio. Revisen su trabajo realizado en función de lo que se solicitará en el plan de negocio:</a:t>
            </a:r>
            <a:endParaRPr sz="2400" b="0" i="0" u="none" strike="noStrike" cap="none">
              <a:solidFill>
                <a:schemeClr val="lt1"/>
              </a:solidFill>
              <a:latin typeface="Calibri"/>
              <a:ea typeface="Calibri"/>
              <a:cs typeface="Calibri"/>
              <a:sym typeface="Calibri"/>
            </a:endParaRPr>
          </a:p>
          <a:p>
            <a:pPr marL="457200" marR="0" lvl="0" indent="-342900" algn="l" rtl="0">
              <a:lnSpc>
                <a:spcPct val="100000"/>
              </a:lnSpc>
              <a:spcBef>
                <a:spcPts val="1600"/>
              </a:spcBef>
              <a:spcAft>
                <a:spcPts val="0"/>
              </a:spcAft>
              <a:buClr>
                <a:schemeClr val="lt1"/>
              </a:buClr>
              <a:buSzPts val="1800"/>
              <a:buFont typeface="Calibri"/>
              <a:buChar char="●"/>
            </a:pPr>
            <a:r>
              <a:rPr lang="es-MX" sz="2400" b="1" i="0" u="none" strike="noStrike" cap="none">
                <a:solidFill>
                  <a:schemeClr val="lt1"/>
                </a:solidFill>
                <a:latin typeface="Calibri"/>
                <a:ea typeface="Calibri"/>
                <a:cs typeface="Calibri"/>
                <a:sym typeface="Calibri"/>
              </a:rPr>
              <a:t>Descripción del mercado</a:t>
            </a:r>
            <a:r>
              <a:rPr lang="es-MX" sz="2400" b="0" i="0" u="none" strike="noStrike" cap="none">
                <a:solidFill>
                  <a:schemeClr val="lt1"/>
                </a:solidFill>
                <a:latin typeface="Calibri"/>
                <a:ea typeface="Calibri"/>
                <a:cs typeface="Calibri"/>
                <a:sym typeface="Calibri"/>
              </a:rPr>
              <a:t>: Quienes son sus usuarios y competidores</a:t>
            </a:r>
            <a:endParaRPr sz="1400" b="0" i="0" u="none" strike="noStrike" cap="none">
              <a:solidFill>
                <a:srgbClr val="000000"/>
              </a:solidFill>
              <a:latin typeface="Arial"/>
              <a:ea typeface="Arial"/>
              <a:cs typeface="Arial"/>
              <a:sym typeface="Arial"/>
            </a:endParaRPr>
          </a:p>
          <a:p>
            <a:pPr marL="457200" marR="0" lvl="0" indent="-342900" algn="l" rtl="0">
              <a:lnSpc>
                <a:spcPct val="100000"/>
              </a:lnSpc>
              <a:spcBef>
                <a:spcPts val="0"/>
              </a:spcBef>
              <a:spcAft>
                <a:spcPts val="0"/>
              </a:spcAft>
              <a:buClr>
                <a:schemeClr val="lt1"/>
              </a:buClr>
              <a:buSzPts val="1800"/>
              <a:buFont typeface="Calibri"/>
              <a:buChar char="●"/>
            </a:pPr>
            <a:r>
              <a:rPr lang="es-MX" sz="2400" b="1" i="0" u="none" strike="noStrike" cap="none">
                <a:solidFill>
                  <a:schemeClr val="lt1"/>
                </a:solidFill>
                <a:latin typeface="Calibri"/>
                <a:ea typeface="Calibri"/>
                <a:cs typeface="Calibri"/>
                <a:sym typeface="Calibri"/>
              </a:rPr>
              <a:t>Investigación del usuario</a:t>
            </a:r>
            <a:r>
              <a:rPr lang="es-MX" sz="2400" b="0" i="0" u="none" strike="noStrike" cap="none">
                <a:solidFill>
                  <a:schemeClr val="lt1"/>
                </a:solidFill>
                <a:latin typeface="Calibri"/>
                <a:ea typeface="Calibri"/>
                <a:cs typeface="Calibri"/>
                <a:sym typeface="Calibri"/>
              </a:rPr>
              <a:t>: descripción del usuario, características, resultados encuestas.</a:t>
            </a:r>
            <a:endParaRPr sz="1400" b="0" i="0" u="none" strike="noStrike" cap="none">
              <a:solidFill>
                <a:srgbClr val="000000"/>
              </a:solidFill>
              <a:latin typeface="Arial"/>
              <a:ea typeface="Arial"/>
              <a:cs typeface="Arial"/>
              <a:sym typeface="Arial"/>
            </a:endParaRPr>
          </a:p>
          <a:p>
            <a:pPr marL="457200" marR="0" lvl="0" indent="-342900" algn="l" rtl="0">
              <a:lnSpc>
                <a:spcPct val="100000"/>
              </a:lnSpc>
              <a:spcBef>
                <a:spcPts val="0"/>
              </a:spcBef>
              <a:spcAft>
                <a:spcPts val="0"/>
              </a:spcAft>
              <a:buClr>
                <a:schemeClr val="lt1"/>
              </a:buClr>
              <a:buSzPts val="1800"/>
              <a:buFont typeface="Calibri"/>
              <a:buChar char="●"/>
            </a:pPr>
            <a:r>
              <a:rPr lang="es-MX" sz="2400" b="1" i="0" u="none" strike="noStrike" cap="none">
                <a:solidFill>
                  <a:schemeClr val="lt1"/>
                </a:solidFill>
                <a:latin typeface="Calibri"/>
                <a:ea typeface="Calibri"/>
                <a:cs typeface="Calibri"/>
                <a:sym typeface="Calibri"/>
              </a:rPr>
              <a:t>Análisis de la competencia</a:t>
            </a:r>
            <a:r>
              <a:rPr lang="es-MX" sz="2400" b="0" i="0" u="none" strike="noStrike" cap="none">
                <a:solidFill>
                  <a:schemeClr val="lt1"/>
                </a:solidFill>
                <a:latin typeface="Calibri"/>
                <a:ea typeface="Calibri"/>
                <a:cs typeface="Calibri"/>
                <a:sym typeface="Calibri"/>
              </a:rPr>
              <a:t>: descripción de la evaluación realizada, destacando fortalezas y debilidades.</a:t>
            </a:r>
            <a:endParaRPr sz="1400" b="0" i="0" u="none" strike="noStrike" cap="none">
              <a:solidFill>
                <a:srgbClr val="000000"/>
              </a:solidFill>
              <a:latin typeface="Arial"/>
              <a:ea typeface="Arial"/>
              <a:cs typeface="Arial"/>
              <a:sym typeface="Arial"/>
            </a:endParaRPr>
          </a:p>
          <a:p>
            <a:pPr marL="457200" marR="0" lvl="0" indent="0" algn="l" rtl="0">
              <a:lnSpc>
                <a:spcPct val="100000"/>
              </a:lnSpc>
              <a:spcBef>
                <a:spcPts val="1600"/>
              </a:spcBef>
              <a:spcAft>
                <a:spcPts val="0"/>
              </a:spcAft>
              <a:buClr>
                <a:schemeClr val="lt1"/>
              </a:buClr>
              <a:buSzPts val="2400"/>
              <a:buFont typeface="Calibri"/>
              <a:buNone/>
            </a:pPr>
            <a:r>
              <a:rPr lang="es-MX" sz="2400" b="1" i="0" u="none" strike="noStrike" cap="none">
                <a:solidFill>
                  <a:schemeClr val="lt1"/>
                </a:solidFill>
                <a:latin typeface="Calibri"/>
                <a:ea typeface="Calibri"/>
                <a:cs typeface="Calibri"/>
                <a:sym typeface="Calibri"/>
              </a:rPr>
              <a:t>Para ver detalle de los entregables revisa la </a:t>
            </a:r>
            <a:r>
              <a:rPr lang="es-MX" sz="2400" b="1">
                <a:solidFill>
                  <a:schemeClr val="lt1"/>
                </a:solidFill>
                <a:latin typeface="Calibri"/>
                <a:ea typeface="Calibri"/>
                <a:cs typeface="Calibri"/>
                <a:sym typeface="Calibri"/>
              </a:rPr>
              <a:t>hoja de trabajo</a:t>
            </a:r>
            <a:r>
              <a:rPr lang="es-MX" sz="2400" b="1" i="0" u="none" strike="noStrike" cap="none">
                <a:solidFill>
                  <a:schemeClr val="lt1"/>
                </a:solidFill>
                <a:latin typeface="Calibri"/>
                <a:ea typeface="Calibri"/>
                <a:cs typeface="Calibri"/>
                <a:sym typeface="Calibri"/>
              </a:rPr>
              <a:t>.</a:t>
            </a:r>
            <a:endParaRPr sz="1400" b="1" i="0" u="none" strike="noStrike" cap="non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2"/>
          <p:cNvSpPr/>
          <p:nvPr/>
        </p:nvSpPr>
        <p:spPr>
          <a:xfrm>
            <a:off x="9126245" y="310717"/>
            <a:ext cx="306575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9" name="Google Shape;99;p2"/>
          <p:cNvSpPr/>
          <p:nvPr/>
        </p:nvSpPr>
        <p:spPr>
          <a:xfrm>
            <a:off x="-1" y="319600"/>
            <a:ext cx="9001957" cy="6161103"/>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0" name="Google Shape;100;p2"/>
          <p:cNvSpPr txBox="1">
            <a:spLocks noGrp="1"/>
          </p:cNvSpPr>
          <p:nvPr>
            <p:ph type="body" idx="1"/>
          </p:nvPr>
        </p:nvSpPr>
        <p:spPr>
          <a:xfrm>
            <a:off x="692458" y="1825625"/>
            <a:ext cx="7821227"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6000"/>
              <a:buNone/>
            </a:pPr>
            <a:endParaRPr sz="6000">
              <a:solidFill>
                <a:schemeClr val="lt1"/>
              </a:solidFill>
            </a:endParaRPr>
          </a:p>
          <a:p>
            <a:pPr marL="0" lvl="0" indent="0" algn="l" rtl="0">
              <a:lnSpc>
                <a:spcPct val="90000"/>
              </a:lnSpc>
              <a:spcBef>
                <a:spcPts val="1000"/>
              </a:spcBef>
              <a:spcAft>
                <a:spcPts val="0"/>
              </a:spcAft>
              <a:buClr>
                <a:schemeClr val="lt1"/>
              </a:buClr>
              <a:buSzPts val="6000"/>
              <a:buFont typeface="Arial"/>
              <a:buNone/>
            </a:pPr>
            <a:r>
              <a:rPr lang="es-MX" sz="6000" b="1">
                <a:solidFill>
                  <a:schemeClr val="lt1"/>
                </a:solidFill>
              </a:rPr>
              <a:t>CONTENIDO 8</a:t>
            </a:r>
            <a:endParaRPr/>
          </a:p>
          <a:p>
            <a:pPr marL="0" lvl="0" indent="0" algn="l" rtl="0">
              <a:lnSpc>
                <a:spcPct val="90000"/>
              </a:lnSpc>
              <a:spcBef>
                <a:spcPts val="1000"/>
              </a:spcBef>
              <a:spcAft>
                <a:spcPts val="0"/>
              </a:spcAft>
              <a:buClr>
                <a:schemeClr val="lt1"/>
              </a:buClr>
              <a:buSzPts val="6000"/>
              <a:buNone/>
            </a:pPr>
            <a:r>
              <a:rPr lang="es-MX" sz="6000">
                <a:solidFill>
                  <a:schemeClr val="lt1"/>
                </a:solidFill>
              </a:rPr>
              <a:t>Estudio de Mercado</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pic>
        <p:nvPicPr>
          <p:cNvPr id="105" name="Google Shape;105;p3"/>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06" name="Google Shape;106;p3"/>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7" name="Google Shape;107;p3"/>
          <p:cNvSpPr/>
          <p:nvPr/>
        </p:nvSpPr>
        <p:spPr>
          <a:xfrm>
            <a:off x="1802163" y="97657"/>
            <a:ext cx="7830105" cy="905521"/>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CD25B0"/>
              </a:solidFill>
              <a:latin typeface="Calibri"/>
              <a:ea typeface="Calibri"/>
              <a:cs typeface="Calibri"/>
              <a:sym typeface="Calibri"/>
            </a:endParaRPr>
          </a:p>
        </p:txBody>
      </p:sp>
      <p:sp>
        <p:nvSpPr>
          <p:cNvPr id="108" name="Google Shape;108;p3"/>
          <p:cNvSpPr txBox="1"/>
          <p:nvPr/>
        </p:nvSpPr>
        <p:spPr>
          <a:xfrm>
            <a:off x="1970842" y="297401"/>
            <a:ext cx="7403977" cy="506030"/>
          </a:xfrm>
          <a:prstGeom prst="rect">
            <a:avLst/>
          </a:prstGeom>
          <a:noFill/>
          <a:ln>
            <a:noFill/>
          </a:ln>
        </p:spPr>
        <p:txBody>
          <a:bodyPr spcFirstLastPara="1" wrap="square" lIns="91425" tIns="45700" rIns="91425" bIns="45700" anchor="ctr" anchorCtr="0">
            <a:noAutofit/>
          </a:bodyPr>
          <a:lstStyle/>
          <a:p>
            <a:pPr marL="0" marR="0" lvl="0" indent="0" algn="r" rtl="0">
              <a:lnSpc>
                <a:spcPct val="90000"/>
              </a:lnSpc>
              <a:spcBef>
                <a:spcPts val="0"/>
              </a:spcBef>
              <a:spcAft>
                <a:spcPts val="0"/>
              </a:spcAft>
              <a:buClr>
                <a:schemeClr val="lt1"/>
              </a:buClr>
              <a:buSzPts val="3600"/>
              <a:buFont typeface="Calibri"/>
              <a:buNone/>
            </a:pPr>
            <a:r>
              <a:rPr lang="es-MX" sz="3600" b="0" i="0" u="none" strike="noStrike" cap="none">
                <a:solidFill>
                  <a:schemeClr val="lt1"/>
                </a:solidFill>
                <a:latin typeface="Calibri"/>
                <a:ea typeface="Calibri"/>
                <a:cs typeface="Calibri"/>
                <a:sym typeface="Calibri"/>
              </a:rPr>
              <a:t>OBJETIVOS</a:t>
            </a:r>
            <a:endParaRPr sz="3600" b="0" i="0" u="none" strike="noStrike" cap="none">
              <a:solidFill>
                <a:schemeClr val="lt1"/>
              </a:solidFill>
              <a:latin typeface="Calibri"/>
              <a:ea typeface="Calibri"/>
              <a:cs typeface="Calibri"/>
              <a:sym typeface="Calibri"/>
            </a:endParaRPr>
          </a:p>
        </p:txBody>
      </p:sp>
      <p:sp>
        <p:nvSpPr>
          <p:cNvPr id="109" name="Google Shape;109;p3"/>
          <p:cNvSpPr/>
          <p:nvPr/>
        </p:nvSpPr>
        <p:spPr>
          <a:xfrm>
            <a:off x="-4" y="97657"/>
            <a:ext cx="1713397" cy="905521"/>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grpSp>
        <p:nvGrpSpPr>
          <p:cNvPr id="110" name="Google Shape;110;p3"/>
          <p:cNvGrpSpPr/>
          <p:nvPr/>
        </p:nvGrpSpPr>
        <p:grpSpPr>
          <a:xfrm>
            <a:off x="0" y="2205028"/>
            <a:ext cx="7910004" cy="4063679"/>
            <a:chOff x="114337" y="0"/>
            <a:chExt cx="6772799" cy="4063679"/>
          </a:xfrm>
        </p:grpSpPr>
        <p:sp>
          <p:nvSpPr>
            <p:cNvPr id="111" name="Google Shape;111;p3"/>
            <p:cNvSpPr/>
            <p:nvPr/>
          </p:nvSpPr>
          <p:spPr>
            <a:xfrm>
              <a:off x="114337" y="0"/>
              <a:ext cx="6772799" cy="4063679"/>
            </a:xfrm>
            <a:prstGeom prst="rect">
              <a:avLst/>
            </a:prstGeom>
            <a:solidFill>
              <a:srgbClr val="CD25B0"/>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2" name="Google Shape;112;p3"/>
            <p:cNvSpPr txBox="1"/>
            <p:nvPr/>
          </p:nvSpPr>
          <p:spPr>
            <a:xfrm>
              <a:off x="319574" y="0"/>
              <a:ext cx="6567562" cy="4063679"/>
            </a:xfrm>
            <a:prstGeom prst="rect">
              <a:avLst/>
            </a:prstGeom>
            <a:noFill/>
            <a:ln>
              <a:noFill/>
            </a:ln>
          </p:spPr>
          <p:txBody>
            <a:bodyPr spcFirstLastPara="1" wrap="square" lIns="91425" tIns="91425" rIns="91425" bIns="91425" anchor="ctr" anchorCtr="0">
              <a:noAutofit/>
            </a:bodyPr>
            <a:lstStyle/>
            <a:p>
              <a:pPr marL="457200" marR="0" lvl="0" indent="-342900" algn="l" rtl="0">
                <a:lnSpc>
                  <a:spcPct val="100000"/>
                </a:lnSpc>
                <a:spcBef>
                  <a:spcPts val="0"/>
                </a:spcBef>
                <a:spcAft>
                  <a:spcPts val="0"/>
                </a:spcAft>
                <a:buClr>
                  <a:schemeClr val="lt1"/>
                </a:buClr>
                <a:buSzPts val="1800"/>
                <a:buFont typeface="Calibri"/>
                <a:buChar char="●"/>
              </a:pPr>
              <a:r>
                <a:rPr lang="es-MX" sz="2800" b="0" i="0" u="none" strike="noStrike" cap="none">
                  <a:solidFill>
                    <a:schemeClr val="lt1"/>
                  </a:solidFill>
                  <a:latin typeface="Calibri"/>
                  <a:ea typeface="Calibri"/>
                  <a:cs typeface="Calibri"/>
                  <a:sym typeface="Calibri"/>
                </a:rPr>
                <a:t>Desarrollar el estudio de mercado para la solución tecnológica a desarrollar. </a:t>
              </a:r>
              <a:endParaRPr sz="1400" b="0" i="0" u="none" strike="noStrike" cap="none">
                <a:solidFill>
                  <a:srgbClr val="000000"/>
                </a:solidFill>
                <a:latin typeface="Arial"/>
                <a:ea typeface="Arial"/>
                <a:cs typeface="Arial"/>
                <a:sym typeface="Arial"/>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pic>
        <p:nvPicPr>
          <p:cNvPr id="118" name="Google Shape;118;p4"/>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19" name="Google Shape;119;p4"/>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a:solidFill>
                  <a:srgbClr val="A7A8AA"/>
                </a:solidFill>
              </a:rPr>
              <a:t>MERCADO</a:t>
            </a:r>
            <a:br>
              <a:rPr lang="es-MX"/>
            </a:br>
            <a:r>
              <a:rPr lang="es-MX">
                <a:solidFill>
                  <a:srgbClr val="CD25B0"/>
                </a:solidFill>
              </a:rPr>
              <a:t>OBJETIVO</a:t>
            </a:r>
            <a:endParaRPr>
              <a:solidFill>
                <a:srgbClr val="CD25B0"/>
              </a:solidFill>
            </a:endParaRPr>
          </a:p>
        </p:txBody>
      </p:sp>
      <p:sp>
        <p:nvSpPr>
          <p:cNvPr id="120" name="Google Shape;120;p4"/>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1" name="Google Shape;121;p4"/>
          <p:cNvSpPr/>
          <p:nvPr/>
        </p:nvSpPr>
        <p:spPr>
          <a:xfrm>
            <a:off x="0" y="1980999"/>
            <a:ext cx="4320000" cy="4455300"/>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2" name="Google Shape;122;p4"/>
          <p:cNvSpPr txBox="1"/>
          <p:nvPr/>
        </p:nvSpPr>
        <p:spPr>
          <a:xfrm>
            <a:off x="136193" y="3331454"/>
            <a:ext cx="4047600" cy="17544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2200"/>
              <a:buFont typeface="Calibri"/>
              <a:buNone/>
            </a:pPr>
            <a:r>
              <a:rPr lang="es-MX" sz="2200" b="0" i="0" u="none" strike="noStrike" cap="none">
                <a:solidFill>
                  <a:schemeClr val="lt1"/>
                </a:solidFill>
                <a:latin typeface="Calibri"/>
                <a:ea typeface="Calibri"/>
                <a:cs typeface="Calibri"/>
                <a:sym typeface="Calibri"/>
              </a:rPr>
              <a:t>Al desarrollar una solución tecnológica, debemos siempre tener en consideración las siguientes interrogantes:</a:t>
            </a:r>
            <a:endParaRPr sz="2200" b="0" i="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chemeClr val="dk1"/>
              </a:buClr>
              <a:buSzPts val="1100"/>
              <a:buFont typeface="Arial"/>
              <a:buNone/>
            </a:pPr>
            <a:endParaRPr sz="2000" b="0" i="0" u="none" strike="noStrike" cap="none">
              <a:solidFill>
                <a:schemeClr val="lt1"/>
              </a:solidFill>
              <a:latin typeface="Calibri"/>
              <a:ea typeface="Calibri"/>
              <a:cs typeface="Calibri"/>
              <a:sym typeface="Calibri"/>
            </a:endParaRPr>
          </a:p>
        </p:txBody>
      </p:sp>
      <p:sp>
        <p:nvSpPr>
          <p:cNvPr id="123" name="Google Shape;123;p4"/>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4" name="Google Shape;124;p4"/>
          <p:cNvSpPr txBox="1"/>
          <p:nvPr/>
        </p:nvSpPr>
        <p:spPr>
          <a:xfrm>
            <a:off x="4433050" y="1980999"/>
            <a:ext cx="7338000" cy="4688400"/>
          </a:xfrm>
          <a:prstGeom prst="rect">
            <a:avLst/>
          </a:prstGeom>
          <a:noFill/>
          <a:ln>
            <a:noFill/>
          </a:ln>
        </p:spPr>
        <p:txBody>
          <a:bodyPr spcFirstLastPara="1" wrap="square" lIns="91425" tIns="45700" rIns="91425" bIns="45700" anchor="t" anchorCtr="0">
            <a:spAutoFit/>
          </a:bodyPr>
          <a:lstStyle/>
          <a:p>
            <a:pPr marL="342900" marR="0" lvl="0" indent="-342900" algn="l" rtl="0">
              <a:lnSpc>
                <a:spcPct val="100000"/>
              </a:lnSpc>
              <a:spcBef>
                <a:spcPts val="0"/>
              </a:spcBef>
              <a:spcAft>
                <a:spcPts val="0"/>
              </a:spcAft>
              <a:buClr>
                <a:srgbClr val="CD25B0"/>
              </a:buClr>
              <a:buSzPts val="2400"/>
              <a:buFont typeface="Arial"/>
              <a:buChar char="•"/>
            </a:pPr>
            <a:r>
              <a:rPr lang="es-MX" sz="2000" b="0" i="0" u="none" strike="noStrike" cap="none">
                <a:solidFill>
                  <a:srgbClr val="000000"/>
                </a:solidFill>
                <a:latin typeface="Calibri"/>
                <a:ea typeface="Calibri"/>
                <a:cs typeface="Calibri"/>
                <a:sym typeface="Calibri"/>
              </a:rPr>
              <a:t>¿Usará la gente nuestra solución?</a:t>
            </a:r>
            <a:endParaRPr sz="2000" b="0" i="0" u="none" strike="noStrike" cap="none">
              <a:solidFill>
                <a:srgbClr val="000000"/>
              </a:solidFill>
              <a:latin typeface="Calibri"/>
              <a:ea typeface="Calibri"/>
              <a:cs typeface="Calibri"/>
              <a:sym typeface="Calibri"/>
            </a:endParaRPr>
          </a:p>
          <a:p>
            <a:pPr marL="342900" marR="0" lvl="0" indent="-342900" algn="l" rtl="0">
              <a:lnSpc>
                <a:spcPct val="100000"/>
              </a:lnSpc>
              <a:spcBef>
                <a:spcPts val="0"/>
              </a:spcBef>
              <a:spcAft>
                <a:spcPts val="0"/>
              </a:spcAft>
              <a:buClr>
                <a:srgbClr val="CD25B0"/>
              </a:buClr>
              <a:buSzPts val="2400"/>
              <a:buFont typeface="Arial"/>
              <a:buChar char="•"/>
            </a:pPr>
            <a:r>
              <a:rPr lang="es-MX" sz="2000" b="0" i="0" u="none" strike="noStrike" cap="none">
                <a:solidFill>
                  <a:srgbClr val="000000"/>
                </a:solidFill>
                <a:latin typeface="Calibri"/>
                <a:ea typeface="Calibri"/>
                <a:cs typeface="Calibri"/>
                <a:sym typeface="Calibri"/>
              </a:rPr>
              <a:t>¿Hay suficientes personas que usarán la solución para justificar su construcción?</a:t>
            </a:r>
            <a:endParaRPr sz="2000" b="0" i="0" u="none" strike="noStrike" cap="none">
              <a:solidFill>
                <a:srgbClr val="000000"/>
              </a:solidFill>
              <a:latin typeface="Calibri"/>
              <a:ea typeface="Calibri"/>
              <a:cs typeface="Calibri"/>
              <a:sym typeface="Calibri"/>
            </a:endParaRPr>
          </a:p>
          <a:p>
            <a:pPr marL="342900" marR="0" lvl="0" indent="-342900" algn="l" rtl="0">
              <a:lnSpc>
                <a:spcPct val="100000"/>
              </a:lnSpc>
              <a:spcBef>
                <a:spcPts val="0"/>
              </a:spcBef>
              <a:spcAft>
                <a:spcPts val="0"/>
              </a:spcAft>
              <a:buClr>
                <a:srgbClr val="CD25B0"/>
              </a:buClr>
              <a:buSzPts val="2400"/>
              <a:buFont typeface="Arial"/>
              <a:buChar char="•"/>
            </a:pPr>
            <a:r>
              <a:rPr lang="es-MX" sz="2000" b="0" i="0" u="none" strike="noStrike" cap="none">
                <a:solidFill>
                  <a:srgbClr val="000000"/>
                </a:solidFill>
                <a:latin typeface="Calibri"/>
                <a:ea typeface="Calibri"/>
                <a:cs typeface="Calibri"/>
                <a:sym typeface="Calibri"/>
              </a:rPr>
              <a:t>¿La solución resolverá el problema?</a:t>
            </a:r>
            <a:endParaRPr sz="2000" b="0" i="0" u="none" strike="noStrike" cap="none">
              <a:solidFill>
                <a:srgbClr val="000000"/>
              </a:solidFill>
              <a:latin typeface="Calibri"/>
              <a:ea typeface="Calibri"/>
              <a:cs typeface="Calibri"/>
              <a:sym typeface="Calibri"/>
            </a:endParaRPr>
          </a:p>
          <a:p>
            <a:pPr marL="342900" marR="0" lvl="0" indent="-342900" algn="l" rtl="0">
              <a:lnSpc>
                <a:spcPct val="100000"/>
              </a:lnSpc>
              <a:spcBef>
                <a:spcPts val="0"/>
              </a:spcBef>
              <a:spcAft>
                <a:spcPts val="0"/>
              </a:spcAft>
              <a:buClr>
                <a:srgbClr val="CD25B0"/>
              </a:buClr>
              <a:buSzPts val="2400"/>
              <a:buFont typeface="Arial"/>
              <a:buChar char="•"/>
            </a:pPr>
            <a:r>
              <a:rPr lang="es-MX" sz="2000" b="0" i="0" u="none" strike="noStrike" cap="none">
                <a:solidFill>
                  <a:srgbClr val="000000"/>
                </a:solidFill>
                <a:latin typeface="Calibri"/>
                <a:ea typeface="Calibri"/>
                <a:cs typeface="Calibri"/>
                <a:sym typeface="Calibri"/>
              </a:rPr>
              <a:t>¿Qué puedo cambiar de la solución para satisfacer mejor las necesidades de los usuarios?</a:t>
            </a:r>
            <a:endParaRPr sz="2000" b="0" i="0" u="none" strike="noStrike" cap="none">
              <a:solidFill>
                <a:srgbClr val="000000"/>
              </a:solidFill>
              <a:latin typeface="Calibri"/>
              <a:ea typeface="Calibri"/>
              <a:cs typeface="Calibri"/>
              <a:sym typeface="Calibri"/>
            </a:endParaRPr>
          </a:p>
          <a:p>
            <a:pPr marL="342900" marR="0" lvl="0" indent="-342900" algn="just" rtl="0">
              <a:lnSpc>
                <a:spcPct val="100000"/>
              </a:lnSpc>
              <a:spcBef>
                <a:spcPts val="0"/>
              </a:spcBef>
              <a:spcAft>
                <a:spcPts val="0"/>
              </a:spcAft>
              <a:buClr>
                <a:srgbClr val="CD25B0"/>
              </a:buClr>
              <a:buSzPts val="2400"/>
              <a:buFont typeface="Arial"/>
              <a:buChar char="•"/>
            </a:pPr>
            <a:r>
              <a:rPr lang="es-MX" sz="2000" b="0" i="0" u="none" strike="noStrike" cap="none">
                <a:solidFill>
                  <a:srgbClr val="000000"/>
                </a:solidFill>
                <a:latin typeface="Calibri"/>
                <a:ea typeface="Calibri"/>
                <a:cs typeface="Calibri"/>
                <a:sym typeface="Calibri"/>
              </a:rPr>
              <a:t>Las respuestas a estas preguntas están vinculadas al </a:t>
            </a:r>
            <a:r>
              <a:rPr lang="es-MX" sz="2000" b="1" i="0" u="none" strike="noStrike" cap="none">
                <a:solidFill>
                  <a:srgbClr val="CD25B0"/>
                </a:solidFill>
                <a:latin typeface="Calibri"/>
                <a:ea typeface="Calibri"/>
                <a:cs typeface="Calibri"/>
                <a:sym typeface="Calibri"/>
              </a:rPr>
              <a:t>mercado objetivo</a:t>
            </a:r>
            <a:r>
              <a:rPr lang="es-MX" sz="2000" b="0" i="0" u="none" strike="noStrike" cap="none">
                <a:solidFill>
                  <a:srgbClr val="000000"/>
                </a:solidFill>
                <a:latin typeface="Calibri"/>
                <a:ea typeface="Calibri"/>
                <a:cs typeface="Calibri"/>
                <a:sym typeface="Calibri"/>
              </a:rPr>
              <a:t>. </a:t>
            </a:r>
            <a:endParaRPr sz="1400" b="0" i="0" u="none" strike="noStrike" cap="none">
              <a:solidFill>
                <a:srgbClr val="000000"/>
              </a:solidFill>
              <a:latin typeface="Arial"/>
              <a:ea typeface="Arial"/>
              <a:cs typeface="Arial"/>
              <a:sym typeface="Arial"/>
            </a:endParaRPr>
          </a:p>
          <a:p>
            <a:pPr marL="342900" marR="0" lvl="0" indent="-342900" algn="just" rtl="0">
              <a:lnSpc>
                <a:spcPct val="100000"/>
              </a:lnSpc>
              <a:spcBef>
                <a:spcPts val="0"/>
              </a:spcBef>
              <a:spcAft>
                <a:spcPts val="0"/>
              </a:spcAft>
              <a:buClr>
                <a:srgbClr val="CD25B0"/>
              </a:buClr>
              <a:buSzPts val="2400"/>
              <a:buFont typeface="Arial"/>
              <a:buChar char="•"/>
            </a:pPr>
            <a:r>
              <a:rPr lang="es-MX" sz="2000" b="0" i="0" u="none" strike="noStrike" cap="none">
                <a:solidFill>
                  <a:srgbClr val="000000"/>
                </a:solidFill>
                <a:latin typeface="Calibri"/>
                <a:ea typeface="Calibri"/>
                <a:cs typeface="Calibri"/>
                <a:sym typeface="Calibri"/>
              </a:rPr>
              <a:t>¿Cómo averiguar quién es su mercado objetivo? Pueden comenzar pensando en quién o quiénes se ven afectados por el problema que identificó. Tal vez están resolviendo un problema para adolescentes, personas mayores, niños y niñas, sus padres o alguien más en su comunidad. </a:t>
            </a:r>
            <a:r>
              <a:rPr lang="es-MX" sz="2000" b="1" i="0" u="none" strike="noStrike" cap="none">
                <a:solidFill>
                  <a:srgbClr val="CD25B0"/>
                </a:solidFill>
                <a:latin typeface="Calibri"/>
                <a:ea typeface="Calibri"/>
                <a:cs typeface="Calibri"/>
                <a:sym typeface="Calibri"/>
              </a:rPr>
              <a:t>El mercado objetivo de ustedes lo conforman las personas que utilizarán su aplicación.</a:t>
            </a:r>
            <a:endParaRPr sz="2000" b="1" i="0" u="none" strike="noStrike" cap="none">
              <a:solidFill>
                <a:srgbClr val="CD25B0"/>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pic>
        <p:nvPicPr>
          <p:cNvPr id="130" name="Google Shape;130;p5"/>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31" name="Google Shape;131;p5"/>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a:solidFill>
                  <a:srgbClr val="A7A8AA"/>
                </a:solidFill>
              </a:rPr>
              <a:t>MERCADO</a:t>
            </a:r>
            <a:br>
              <a:rPr lang="es-MX"/>
            </a:br>
            <a:r>
              <a:rPr lang="es-MX">
                <a:solidFill>
                  <a:srgbClr val="CD25B0"/>
                </a:solidFill>
              </a:rPr>
              <a:t>OBJETIVO</a:t>
            </a:r>
            <a:endParaRPr>
              <a:solidFill>
                <a:srgbClr val="CD25B0"/>
              </a:solidFill>
            </a:endParaRPr>
          </a:p>
        </p:txBody>
      </p:sp>
      <p:sp>
        <p:nvSpPr>
          <p:cNvPr id="132" name="Google Shape;132;p5"/>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3" name="Google Shape;133;p5"/>
          <p:cNvSpPr/>
          <p:nvPr/>
        </p:nvSpPr>
        <p:spPr>
          <a:xfrm>
            <a:off x="1" y="2606297"/>
            <a:ext cx="3900196" cy="3830010"/>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4" name="Google Shape;134;p5"/>
          <p:cNvSpPr txBox="1"/>
          <p:nvPr/>
        </p:nvSpPr>
        <p:spPr>
          <a:xfrm>
            <a:off x="197144" y="3355755"/>
            <a:ext cx="3628041" cy="224676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100"/>
              <a:buFont typeface="Arial"/>
              <a:buNone/>
            </a:pPr>
            <a:r>
              <a:rPr lang="es-MX" sz="2400" b="1" i="0" u="none" strike="noStrike" cap="none">
                <a:solidFill>
                  <a:schemeClr val="lt1"/>
                </a:solidFill>
                <a:latin typeface="Calibri"/>
                <a:ea typeface="Calibri"/>
                <a:cs typeface="Calibri"/>
                <a:sym typeface="Calibri"/>
              </a:rPr>
              <a:t>ACTIVIDAD: Descripción del Mercado Objetivo </a:t>
            </a:r>
            <a:endParaRPr sz="2400" b="0" i="0" u="none" strike="noStrike" cap="none">
              <a:solidFill>
                <a:schemeClr val="lt1"/>
              </a:solidFill>
              <a:latin typeface="Calibri"/>
              <a:ea typeface="Calibri"/>
              <a:cs typeface="Calibri"/>
              <a:sym typeface="Calibri"/>
            </a:endParaRPr>
          </a:p>
          <a:p>
            <a:pPr marL="0" marR="0" lvl="0" indent="0" algn="l" rtl="0">
              <a:lnSpc>
                <a:spcPct val="100000"/>
              </a:lnSpc>
              <a:spcBef>
                <a:spcPts val="0"/>
              </a:spcBef>
              <a:spcAft>
                <a:spcPts val="0"/>
              </a:spcAft>
              <a:buClr>
                <a:schemeClr val="lt1"/>
              </a:buClr>
              <a:buSzPts val="2400"/>
              <a:buFont typeface="Calibri"/>
              <a:buNone/>
            </a:pPr>
            <a:r>
              <a:rPr lang="es-MX" sz="2400" b="0" i="0" u="none" strike="noStrike" cap="none">
                <a:solidFill>
                  <a:schemeClr val="lt1"/>
                </a:solidFill>
                <a:latin typeface="Calibri"/>
                <a:ea typeface="Calibri"/>
                <a:cs typeface="Calibri"/>
                <a:sym typeface="Calibri"/>
              </a:rPr>
              <a:t>Piensen en su mercado objetivo y descríbanlo en la hoja de trabajo. Por ejemplo:</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chemeClr val="dk1"/>
              </a:buClr>
              <a:buSzPts val="1100"/>
              <a:buFont typeface="Arial"/>
              <a:buNone/>
            </a:pPr>
            <a:endParaRPr sz="2000" b="0" i="0" u="none" strike="noStrike" cap="none">
              <a:solidFill>
                <a:schemeClr val="lt1"/>
              </a:solidFill>
              <a:latin typeface="Calibri"/>
              <a:ea typeface="Calibri"/>
              <a:cs typeface="Calibri"/>
              <a:sym typeface="Calibri"/>
            </a:endParaRPr>
          </a:p>
        </p:txBody>
      </p:sp>
      <p:sp>
        <p:nvSpPr>
          <p:cNvPr id="135" name="Google Shape;135;p5"/>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6" name="Google Shape;136;p5"/>
          <p:cNvSpPr txBox="1"/>
          <p:nvPr/>
        </p:nvSpPr>
        <p:spPr>
          <a:xfrm>
            <a:off x="4311575" y="4951466"/>
            <a:ext cx="7449088" cy="147732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CD25B0"/>
              </a:buClr>
              <a:buSzPts val="1800"/>
              <a:buFont typeface="Calibri"/>
              <a:buNone/>
            </a:pPr>
            <a:r>
              <a:rPr lang="es-MX" sz="1800" b="1" i="0" u="none" strike="noStrike" cap="none">
                <a:solidFill>
                  <a:srgbClr val="CD25B0"/>
                </a:solidFill>
                <a:latin typeface="Calibri"/>
                <a:ea typeface="Calibri"/>
                <a:cs typeface="Calibri"/>
                <a:sym typeface="Calibri"/>
              </a:rPr>
              <a:t>Si están complicados:</a:t>
            </a:r>
            <a:endParaRPr sz="1400" b="0" i="0" u="none" strike="noStrike" cap="none">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rgbClr val="CD25B0"/>
              </a:buClr>
              <a:buSzPts val="1800"/>
              <a:buFont typeface="Arial"/>
              <a:buChar char="•"/>
            </a:pPr>
            <a:r>
              <a:rPr lang="es-MX" sz="1800" b="0" i="0" u="none" strike="noStrike" cap="none">
                <a:solidFill>
                  <a:schemeClr val="dk1"/>
                </a:solidFill>
                <a:latin typeface="Calibri"/>
                <a:ea typeface="Calibri"/>
                <a:cs typeface="Calibri"/>
                <a:sym typeface="Calibri"/>
              </a:rPr>
              <a:t>Piensen primero en soluciones similares que han usado y busquen su mercado objetivo.</a:t>
            </a:r>
            <a:endParaRPr sz="1800" b="0" i="0" u="none" strike="noStrike" cap="none">
              <a:solidFill>
                <a:schemeClr val="dk1"/>
              </a:solidFill>
              <a:latin typeface="Calibri"/>
              <a:ea typeface="Calibri"/>
              <a:cs typeface="Calibri"/>
              <a:sym typeface="Calibri"/>
            </a:endParaRPr>
          </a:p>
          <a:p>
            <a:pPr marL="285750" marR="0" lvl="0" indent="-285750" algn="l" rtl="0">
              <a:lnSpc>
                <a:spcPct val="100000"/>
              </a:lnSpc>
              <a:spcBef>
                <a:spcPts val="0"/>
              </a:spcBef>
              <a:spcAft>
                <a:spcPts val="0"/>
              </a:spcAft>
              <a:buClr>
                <a:srgbClr val="CD25B0"/>
              </a:buClr>
              <a:buSzPts val="1800"/>
              <a:buFont typeface="Arial"/>
              <a:buChar char="•"/>
            </a:pPr>
            <a:r>
              <a:rPr lang="es-MX" sz="1800" b="0" i="0" u="none" strike="noStrike" cap="none">
                <a:solidFill>
                  <a:schemeClr val="dk1"/>
                </a:solidFill>
                <a:latin typeface="Calibri"/>
                <a:ea typeface="Calibri"/>
                <a:cs typeface="Calibri"/>
                <a:sym typeface="Calibri"/>
              </a:rPr>
              <a:t>Revisen su levantamiento de problemática y solución vistos en las clases pasadas, para apoyar a visualizar su mercado objetivo.</a:t>
            </a:r>
            <a:endParaRPr sz="1800" b="0" i="0" u="none" strike="noStrike" cap="none">
              <a:solidFill>
                <a:schemeClr val="dk1"/>
              </a:solidFill>
              <a:latin typeface="Calibri"/>
              <a:ea typeface="Calibri"/>
              <a:cs typeface="Calibri"/>
              <a:sym typeface="Calibri"/>
            </a:endParaRPr>
          </a:p>
        </p:txBody>
      </p:sp>
      <p:sp>
        <p:nvSpPr>
          <p:cNvPr id="137" name="Google Shape;137;p5"/>
          <p:cNvSpPr txBox="1"/>
          <p:nvPr/>
        </p:nvSpPr>
        <p:spPr>
          <a:xfrm>
            <a:off x="4270161" y="1389008"/>
            <a:ext cx="1169586" cy="3693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CD25B0"/>
              </a:buClr>
              <a:buSzPts val="1800"/>
              <a:buFont typeface="Calibri"/>
              <a:buNone/>
            </a:pPr>
            <a:r>
              <a:rPr lang="es-MX" sz="1800" b="1" i="0" u="none" strike="noStrike" cap="none">
                <a:solidFill>
                  <a:srgbClr val="CD25B0"/>
                </a:solidFill>
                <a:latin typeface="Calibri"/>
                <a:ea typeface="Calibri"/>
                <a:cs typeface="Calibri"/>
                <a:sym typeface="Calibri"/>
              </a:rPr>
              <a:t>EJEMPLO:</a:t>
            </a:r>
            <a:endParaRPr sz="1800" b="1" i="0" u="none" strike="noStrike" cap="none">
              <a:solidFill>
                <a:schemeClr val="lt1"/>
              </a:solidFill>
              <a:latin typeface="Calibri"/>
              <a:ea typeface="Calibri"/>
              <a:cs typeface="Calibri"/>
              <a:sym typeface="Calibri"/>
            </a:endParaRPr>
          </a:p>
        </p:txBody>
      </p:sp>
      <p:graphicFrame>
        <p:nvGraphicFramePr>
          <p:cNvPr id="138" name="Google Shape;138;p5"/>
          <p:cNvGraphicFramePr/>
          <p:nvPr/>
        </p:nvGraphicFramePr>
        <p:xfrm>
          <a:off x="4380983" y="1906534"/>
          <a:ext cx="7379700" cy="2978775"/>
        </p:xfrm>
        <a:graphic>
          <a:graphicData uri="http://schemas.openxmlformats.org/drawingml/2006/table">
            <a:tbl>
              <a:tblPr firstRow="1" bandRow="1">
                <a:noFill/>
                <a:tableStyleId>{E2F0732D-EDB6-4A5D-841C-CED8886CB14F}</a:tableStyleId>
              </a:tblPr>
              <a:tblGrid>
                <a:gridCol w="3689850">
                  <a:extLst>
                    <a:ext uri="{9D8B030D-6E8A-4147-A177-3AD203B41FA5}">
                      <a16:colId xmlns:a16="http://schemas.microsoft.com/office/drawing/2014/main" val="20000"/>
                    </a:ext>
                  </a:extLst>
                </a:gridCol>
                <a:gridCol w="3689850">
                  <a:extLst>
                    <a:ext uri="{9D8B030D-6E8A-4147-A177-3AD203B41FA5}">
                      <a16:colId xmlns:a16="http://schemas.microsoft.com/office/drawing/2014/main" val="20001"/>
                    </a:ext>
                  </a:extLst>
                </a:gridCol>
              </a:tblGrid>
              <a:tr h="550500">
                <a:tc>
                  <a:txBody>
                    <a:bodyPr/>
                    <a:lstStyle/>
                    <a:p>
                      <a:pPr marL="0" marR="0" lvl="0" indent="0" algn="ctr" rtl="0">
                        <a:lnSpc>
                          <a:spcPct val="100000"/>
                        </a:lnSpc>
                        <a:spcBef>
                          <a:spcPts val="0"/>
                        </a:spcBef>
                        <a:spcAft>
                          <a:spcPts val="0"/>
                        </a:spcAft>
                        <a:buClr>
                          <a:srgbClr val="000000"/>
                        </a:buClr>
                        <a:buSzPts val="1800"/>
                        <a:buFont typeface="Arial"/>
                        <a:buNone/>
                      </a:pPr>
                      <a:r>
                        <a:rPr lang="es-MX" sz="1800" u="none" strike="noStrike" cap="none"/>
                        <a:t>PRODUCTO</a:t>
                      </a:r>
                      <a:endParaRPr sz="1800" u="none" strike="noStrike" cap="none"/>
                    </a:p>
                  </a:txBody>
                  <a:tcPr marL="91450" marR="91450" marT="45725" marB="45725" anchor="ctr">
                    <a:lnL w="9525" cap="flat" cmpd="sng">
                      <a:solidFill>
                        <a:srgbClr val="000000">
                          <a:alpha val="0"/>
                        </a:srgbClr>
                      </a:solidFill>
                      <a:prstDash val="solid"/>
                      <a:round/>
                      <a:headEnd type="none" w="sm" len="sm"/>
                      <a:tailEnd type="none" w="sm" len="sm"/>
                    </a:lnL>
                    <a:lnR w="2857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CD25B0"/>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s-MX" sz="1800" u="none" strike="noStrike" cap="none"/>
                        <a:t>MERCADO OBJETIVO</a:t>
                      </a:r>
                      <a:endParaRPr sz="1800" u="none" strike="noStrike" cap="none"/>
                    </a:p>
                  </a:txBody>
                  <a:tcPr marL="91450" marR="91450" marT="45725" marB="45725" anchor="ctr">
                    <a:lnL w="2857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CD25B0"/>
                    </a:solidFill>
                  </a:tcPr>
                </a:tc>
                <a:extLst>
                  <a:ext uri="{0D108BD9-81ED-4DB2-BD59-A6C34878D82A}">
                    <a16:rowId xmlns:a16="http://schemas.microsoft.com/office/drawing/2014/main" val="10000"/>
                  </a:ext>
                </a:extLst>
              </a:tr>
              <a:tr h="809425">
                <a:tc>
                  <a:txBody>
                    <a:bodyPr/>
                    <a:lstStyle/>
                    <a:p>
                      <a:pPr marL="0" marR="0" lvl="0" indent="0" algn="ctr" rtl="0">
                        <a:lnSpc>
                          <a:spcPct val="100000"/>
                        </a:lnSpc>
                        <a:spcBef>
                          <a:spcPts val="0"/>
                        </a:spcBef>
                        <a:spcAft>
                          <a:spcPts val="0"/>
                        </a:spcAft>
                        <a:buClr>
                          <a:srgbClr val="000000"/>
                        </a:buClr>
                        <a:buSzPts val="1800"/>
                        <a:buFont typeface="Arial"/>
                        <a:buNone/>
                      </a:pPr>
                      <a:r>
                        <a:rPr lang="es-MX" sz="1800" u="none" strike="noStrike" cap="none"/>
                        <a:t>Muñecas Barbie</a:t>
                      </a:r>
                      <a:endParaRPr sz="1800" u="none" strike="noStrike" cap="none"/>
                    </a:p>
                  </a:txBody>
                  <a:tcPr marL="91450" marR="91450" marT="45725" marB="45725" anchor="ctr">
                    <a:lnR w="19050" cap="flat" cmpd="sng">
                      <a:solidFill>
                        <a:srgbClr val="A5A5A5"/>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es-MX" sz="1800" u="none" strike="noStrike" cap="none"/>
                        <a:t>Niños y niñas de 3 a 12 años de edad.</a:t>
                      </a:r>
                      <a:endParaRPr sz="1800" u="none" strike="noStrike" cap="none"/>
                    </a:p>
                  </a:txBody>
                  <a:tcPr marL="91450" marR="91450" marT="45725" marB="45725" anchor="ctr">
                    <a:lnL w="19050" cap="flat" cmpd="sng">
                      <a:solidFill>
                        <a:srgbClr val="A5A5A5"/>
                      </a:solidFill>
                      <a:prstDash val="solid"/>
                      <a:round/>
                      <a:headEnd type="none" w="sm" len="sm"/>
                      <a:tailEnd type="none" w="sm" len="sm"/>
                    </a:lnL>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809425">
                <a:tc>
                  <a:txBody>
                    <a:bodyPr/>
                    <a:lstStyle/>
                    <a:p>
                      <a:pPr marL="0" marR="0" lvl="0" indent="0" algn="ctr" rtl="0">
                        <a:lnSpc>
                          <a:spcPct val="100000"/>
                        </a:lnSpc>
                        <a:spcBef>
                          <a:spcPts val="0"/>
                        </a:spcBef>
                        <a:spcAft>
                          <a:spcPts val="0"/>
                        </a:spcAft>
                        <a:buClr>
                          <a:srgbClr val="000000"/>
                        </a:buClr>
                        <a:buSzPts val="1800"/>
                        <a:buFont typeface="Arial"/>
                        <a:buNone/>
                      </a:pPr>
                      <a:r>
                        <a:rPr lang="es-MX" sz="1800" u="none" strike="noStrike" cap="none"/>
                        <a:t>Comida enlatada para gatos</a:t>
                      </a:r>
                      <a:endParaRPr sz="1800" u="none" strike="noStrike" cap="none"/>
                    </a:p>
                  </a:txBody>
                  <a:tcPr marL="91450" marR="91450" marT="45725" marB="45725" anchor="ctr">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s-MX" sz="1800" u="none" strike="noStrike" cap="none"/>
                        <a:t>Dueños de mascotas que poseen un gato</a:t>
                      </a:r>
                      <a:endParaRPr sz="1800" u="none" strike="noStrike" cap="none"/>
                    </a:p>
                  </a:txBody>
                  <a:tcPr marL="91450" marR="91450" marT="45725" marB="45725" anchor="ctr">
                    <a:lnL w="19050" cap="flat" cmpd="sng">
                      <a:solidFill>
                        <a:srgbClr val="A5A5A5"/>
                      </a:solidFill>
                      <a:prstDash val="solid"/>
                      <a:round/>
                      <a:headEnd type="none" w="sm" len="sm"/>
                      <a:tailEnd type="none" w="sm" len="sm"/>
                    </a:lnL>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809425">
                <a:tc>
                  <a:txBody>
                    <a:bodyPr/>
                    <a:lstStyle/>
                    <a:p>
                      <a:pPr marL="0" marR="0" lvl="0" indent="0" algn="ctr" rtl="0">
                        <a:lnSpc>
                          <a:spcPct val="100000"/>
                        </a:lnSpc>
                        <a:spcBef>
                          <a:spcPts val="0"/>
                        </a:spcBef>
                        <a:spcAft>
                          <a:spcPts val="0"/>
                        </a:spcAft>
                        <a:buClr>
                          <a:srgbClr val="000000"/>
                        </a:buClr>
                        <a:buSzPts val="1800"/>
                        <a:buFont typeface="Arial"/>
                        <a:buNone/>
                      </a:pPr>
                      <a:r>
                        <a:rPr lang="es-MX" sz="1800" u="none" strike="noStrike" cap="none"/>
                        <a:t>WhatsApp</a:t>
                      </a:r>
                      <a:endParaRPr sz="1800" u="none" strike="noStrike" cap="none"/>
                    </a:p>
                  </a:txBody>
                  <a:tcPr marL="91450" marR="91450" marT="45725" marB="45725" anchor="ctr">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s-MX" sz="1800" u="none" strike="noStrike" cap="none"/>
                        <a:t>Personas que poseen un teléfono inteligente</a:t>
                      </a:r>
                      <a:endParaRPr sz="1800" u="none" strike="noStrike" cap="none"/>
                    </a:p>
                  </a:txBody>
                  <a:tcPr marL="91450" marR="91450" marT="45725" marB="45725" anchor="ctr">
                    <a:lnL w="19050" cap="flat" cmpd="sng">
                      <a:solidFill>
                        <a:srgbClr val="A5A5A5"/>
                      </a:solidFill>
                      <a:prstDash val="solid"/>
                      <a:round/>
                      <a:headEnd type="none" w="sm" len="sm"/>
                      <a:tailEnd type="none" w="sm" len="sm"/>
                    </a:lnL>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pic>
        <p:nvPicPr>
          <p:cNvPr id="144" name="Google Shape;144;p6"/>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45" name="Google Shape;145;p6"/>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a:solidFill>
                  <a:srgbClr val="A7A8AA"/>
                </a:solidFill>
              </a:rPr>
              <a:t>INVESTIGACIÓN</a:t>
            </a:r>
            <a:br>
              <a:rPr lang="es-MX"/>
            </a:br>
            <a:r>
              <a:rPr lang="es-MX">
                <a:solidFill>
                  <a:srgbClr val="CD25B0"/>
                </a:solidFill>
              </a:rPr>
              <a:t>DEL USUARIO</a:t>
            </a:r>
            <a:endParaRPr>
              <a:solidFill>
                <a:srgbClr val="CD25B0"/>
              </a:solidFill>
            </a:endParaRPr>
          </a:p>
        </p:txBody>
      </p:sp>
      <p:sp>
        <p:nvSpPr>
          <p:cNvPr id="146" name="Google Shape;146;p6"/>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7" name="Google Shape;147;p6"/>
          <p:cNvSpPr/>
          <p:nvPr/>
        </p:nvSpPr>
        <p:spPr>
          <a:xfrm>
            <a:off x="0" y="2735650"/>
            <a:ext cx="5990400" cy="3700800"/>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8" name="Google Shape;148;p6"/>
          <p:cNvSpPr txBox="1"/>
          <p:nvPr/>
        </p:nvSpPr>
        <p:spPr>
          <a:xfrm>
            <a:off x="176390" y="2814315"/>
            <a:ext cx="5637600" cy="3990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2000"/>
              <a:buFont typeface="Calibri"/>
              <a:buNone/>
            </a:pPr>
            <a:r>
              <a:rPr lang="es-MX" sz="2000" b="1" i="0" u="none" strike="noStrike" cap="none">
                <a:solidFill>
                  <a:schemeClr val="lt1"/>
                </a:solidFill>
                <a:latin typeface="Calibri"/>
                <a:ea typeface="Calibri"/>
                <a:cs typeface="Calibri"/>
                <a:sym typeface="Calibri"/>
              </a:rPr>
              <a:t>¿QUÉ ES UN USUARIO?</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1600"/>
              </a:spcBef>
              <a:spcAft>
                <a:spcPts val="0"/>
              </a:spcAft>
              <a:buClr>
                <a:schemeClr val="dk1"/>
              </a:buClr>
              <a:buSzPts val="1100"/>
              <a:buFont typeface="Arial"/>
              <a:buNone/>
            </a:pPr>
            <a:r>
              <a:rPr lang="es-MX" sz="2000" b="0" i="0" u="none" strike="noStrike" cap="none">
                <a:solidFill>
                  <a:schemeClr val="lt1"/>
                </a:solidFill>
                <a:latin typeface="Calibri"/>
                <a:ea typeface="Calibri"/>
                <a:cs typeface="Calibri"/>
                <a:sym typeface="Calibri"/>
              </a:rPr>
              <a:t>Un usuario es alguien que usará la solución que desarrollarán.</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chemeClr val="dk1"/>
              </a:buClr>
              <a:buSzPts val="2000"/>
              <a:buFont typeface="Calibri"/>
              <a:buNone/>
            </a:pPr>
            <a:endParaRPr sz="2000" b="0" i="0" u="none" strike="noStrike" cap="none">
              <a:solidFill>
                <a:schemeClr val="lt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100"/>
              <a:buFont typeface="Arial"/>
              <a:buNone/>
            </a:pPr>
            <a:r>
              <a:rPr lang="es-MX" sz="2000" b="0" i="0" u="none" strike="noStrike" cap="none">
                <a:solidFill>
                  <a:schemeClr val="lt1"/>
                </a:solidFill>
                <a:latin typeface="Calibri"/>
                <a:ea typeface="Calibri"/>
                <a:cs typeface="Calibri"/>
                <a:sym typeface="Calibri"/>
              </a:rPr>
              <a:t>La investigación del usuario consiste en conocer en profundidad al mercado objetivo, para identificar y comprender sus deseos y necesidades. </a:t>
            </a:r>
            <a:endParaRPr sz="2000" b="0" i="0" u="none" strike="noStrike" cap="none">
              <a:solidFill>
                <a:schemeClr val="lt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100"/>
              <a:buFont typeface="Arial"/>
              <a:buNone/>
            </a:pPr>
            <a:endParaRPr sz="2000" b="0" i="0" u="none" strike="noStrike" cap="none">
              <a:solidFill>
                <a:schemeClr val="lt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100"/>
              <a:buFont typeface="Arial"/>
              <a:buNone/>
            </a:pPr>
            <a:r>
              <a:rPr lang="es-MX" sz="2000" b="0" i="0" u="none" strike="noStrike" cap="none">
                <a:solidFill>
                  <a:schemeClr val="lt1"/>
                </a:solidFill>
                <a:latin typeface="Calibri"/>
                <a:ea typeface="Calibri"/>
                <a:cs typeface="Calibri"/>
                <a:sym typeface="Calibri"/>
              </a:rPr>
              <a:t>Descubrir esta información ayudará a crear una solución que la gente quiera usar. </a:t>
            </a:r>
            <a:endParaRPr sz="2000" b="0" i="0" u="none" strike="noStrike" cap="none">
              <a:solidFill>
                <a:schemeClr val="lt1"/>
              </a:solidFill>
              <a:latin typeface="Calibri"/>
              <a:ea typeface="Calibri"/>
              <a:cs typeface="Calibri"/>
              <a:sym typeface="Calibri"/>
            </a:endParaRPr>
          </a:p>
        </p:txBody>
      </p:sp>
      <p:sp>
        <p:nvSpPr>
          <p:cNvPr id="149" name="Google Shape;149;p6"/>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0" name="Google Shape;150;p6"/>
          <p:cNvSpPr txBox="1"/>
          <p:nvPr/>
        </p:nvSpPr>
        <p:spPr>
          <a:xfrm>
            <a:off x="6174943" y="3022322"/>
            <a:ext cx="5620917" cy="2862322"/>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000000"/>
              </a:buClr>
              <a:buSzPts val="2000"/>
              <a:buFont typeface="Calibri"/>
              <a:buNone/>
            </a:pPr>
            <a:r>
              <a:rPr lang="es-MX" sz="2000" b="0" i="0" u="none" strike="noStrike" cap="none" dirty="0">
                <a:solidFill>
                  <a:srgbClr val="000000"/>
                </a:solidFill>
                <a:latin typeface="Calibri"/>
                <a:ea typeface="Calibri"/>
                <a:cs typeface="Calibri"/>
                <a:sym typeface="Calibri"/>
              </a:rPr>
              <a:t>Para realizar una investigación de usuarios, se </a:t>
            </a:r>
            <a:r>
              <a:rPr lang="es-MX" sz="2000" b="1" i="0" u="none" strike="noStrike" cap="none" dirty="0">
                <a:solidFill>
                  <a:srgbClr val="CD25B0"/>
                </a:solidFill>
                <a:latin typeface="Calibri"/>
                <a:ea typeface="Calibri"/>
                <a:cs typeface="Calibri"/>
                <a:sym typeface="Calibri"/>
              </a:rPr>
              <a:t>debe entrevistar a personas</a:t>
            </a:r>
            <a:r>
              <a:rPr lang="es-MX" sz="2000" b="0" i="0" u="none" strike="noStrike" cap="none" dirty="0">
                <a:solidFill>
                  <a:srgbClr val="000000"/>
                </a:solidFill>
                <a:latin typeface="Calibri"/>
                <a:ea typeface="Calibri"/>
                <a:cs typeface="Calibri"/>
                <a:sym typeface="Calibri"/>
              </a:rPr>
              <a:t> que utilizarán su aplicación. Para realizar una entrevista, se le hará una serie de preguntas a una cantidad determinada de usuarios en persona, por teléfono o video llamada. </a:t>
            </a:r>
            <a:endParaRPr sz="1400" b="0" i="0" u="none" strike="noStrike" cap="none" dirty="0">
              <a:solidFill>
                <a:srgbClr val="000000"/>
              </a:solidFill>
              <a:latin typeface="Arial"/>
              <a:ea typeface="Arial"/>
              <a:cs typeface="Arial"/>
              <a:sym typeface="Arial"/>
            </a:endParaRPr>
          </a:p>
          <a:p>
            <a:pPr marL="0" marR="0" lvl="0" indent="0" algn="just" rtl="0">
              <a:lnSpc>
                <a:spcPct val="100000"/>
              </a:lnSpc>
              <a:spcBef>
                <a:spcPts val="0"/>
              </a:spcBef>
              <a:spcAft>
                <a:spcPts val="0"/>
              </a:spcAft>
              <a:buClr>
                <a:schemeClr val="dk1"/>
              </a:buClr>
              <a:buSzPts val="2000"/>
              <a:buFont typeface="Calibri"/>
              <a:buNone/>
            </a:pPr>
            <a:endParaRPr sz="2000" b="0" i="0" u="none" strike="noStrike" cap="none" dirty="0">
              <a:solidFill>
                <a:srgbClr val="000000"/>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100"/>
              <a:buFont typeface="Arial"/>
              <a:buNone/>
            </a:pPr>
            <a:r>
              <a:rPr lang="es-MX" sz="2000" b="0" i="0" u="none" strike="noStrike" cap="none" dirty="0">
                <a:solidFill>
                  <a:srgbClr val="000000"/>
                </a:solidFill>
                <a:latin typeface="Calibri"/>
                <a:ea typeface="Calibri"/>
                <a:cs typeface="Calibri"/>
                <a:sym typeface="Calibri"/>
              </a:rPr>
              <a:t>En función de estas primeras entrevistas, se desarrollará una encuesta virtual para llegar a más usuarios. </a:t>
            </a:r>
            <a:endParaRPr sz="2000" b="0" i="0" u="none" strike="noStrike" cap="none" dirty="0">
              <a:solidFill>
                <a:srgbClr val="000000"/>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pic>
        <p:nvPicPr>
          <p:cNvPr id="156" name="Google Shape;156;p7"/>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57" name="Google Shape;157;p7"/>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a:solidFill>
                  <a:srgbClr val="A7A8AA"/>
                </a:solidFill>
              </a:rPr>
              <a:t>INVESTIGACIÓN</a:t>
            </a:r>
            <a:br>
              <a:rPr lang="es-MX"/>
            </a:br>
            <a:r>
              <a:rPr lang="es-MX">
                <a:solidFill>
                  <a:srgbClr val="CD25B0"/>
                </a:solidFill>
              </a:rPr>
              <a:t>DEL USUARIO</a:t>
            </a:r>
            <a:endParaRPr>
              <a:solidFill>
                <a:srgbClr val="CD25B0"/>
              </a:solidFill>
            </a:endParaRPr>
          </a:p>
        </p:txBody>
      </p:sp>
      <p:sp>
        <p:nvSpPr>
          <p:cNvPr id="158" name="Google Shape;158;p7"/>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9" name="Google Shape;159;p7"/>
          <p:cNvSpPr/>
          <p:nvPr/>
        </p:nvSpPr>
        <p:spPr>
          <a:xfrm>
            <a:off x="0" y="2606297"/>
            <a:ext cx="4795935" cy="3830010"/>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60" name="Google Shape;160;p7"/>
          <p:cNvSpPr txBox="1"/>
          <p:nvPr/>
        </p:nvSpPr>
        <p:spPr>
          <a:xfrm>
            <a:off x="296664" y="3022322"/>
            <a:ext cx="4387304" cy="341632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2400"/>
              <a:buFont typeface="Calibri"/>
              <a:buNone/>
            </a:pPr>
            <a:r>
              <a:rPr lang="es-MX" sz="2400" b="1" i="0" u="none" strike="noStrike" cap="none">
                <a:solidFill>
                  <a:schemeClr val="lt1"/>
                </a:solidFill>
                <a:latin typeface="Calibri"/>
                <a:ea typeface="Calibri"/>
                <a:cs typeface="Calibri"/>
                <a:sym typeface="Calibri"/>
              </a:rPr>
              <a:t>ACTIVIDAD: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lt1"/>
              </a:buClr>
              <a:buSzPts val="2400"/>
              <a:buFont typeface="Calibri"/>
              <a:buNone/>
            </a:pPr>
            <a:r>
              <a:rPr lang="es-MX" sz="2400" b="0" i="0" u="none" strike="noStrike" cap="none">
                <a:solidFill>
                  <a:schemeClr val="lt1"/>
                </a:solidFill>
                <a:latin typeface="Calibri"/>
                <a:ea typeface="Calibri"/>
                <a:cs typeface="Calibri"/>
                <a:sym typeface="Calibri"/>
              </a:rPr>
              <a:t>Elaboren en primer lugar, las preguntas para la encuesta a los usuarios, y en segundo lugar, el sistema de encuesta en 2 etapas (primero de forma presencial y luego de forma online). Revisen la hoja de trabajo para más detalles.  </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chemeClr val="dk1"/>
              </a:buClr>
              <a:buSzPts val="2400"/>
              <a:buFont typeface="Calibri"/>
              <a:buNone/>
            </a:pPr>
            <a:endParaRPr sz="2400" b="0" i="0" u="none" strike="noStrike" cap="none">
              <a:solidFill>
                <a:schemeClr val="lt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100"/>
              <a:buFont typeface="Arial"/>
              <a:buNone/>
            </a:pPr>
            <a:endParaRPr sz="2400" b="0" i="0" u="none" strike="noStrike" cap="none">
              <a:solidFill>
                <a:schemeClr val="lt1"/>
              </a:solidFill>
              <a:latin typeface="Calibri"/>
              <a:ea typeface="Calibri"/>
              <a:cs typeface="Calibri"/>
              <a:sym typeface="Calibri"/>
            </a:endParaRPr>
          </a:p>
        </p:txBody>
      </p:sp>
      <p:sp>
        <p:nvSpPr>
          <p:cNvPr id="161" name="Google Shape;161;p7"/>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62" name="Google Shape;162;p7"/>
          <p:cNvSpPr txBox="1"/>
          <p:nvPr/>
        </p:nvSpPr>
        <p:spPr>
          <a:xfrm>
            <a:off x="4988869" y="1476117"/>
            <a:ext cx="6890916" cy="501675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CD25B0"/>
              </a:buClr>
              <a:buSzPts val="2000"/>
              <a:buFont typeface="Calibri"/>
              <a:buNone/>
            </a:pPr>
            <a:r>
              <a:rPr lang="es-MX" sz="2000" b="1" i="0" u="none" strike="noStrike" cap="none">
                <a:solidFill>
                  <a:srgbClr val="CD25B0"/>
                </a:solidFill>
                <a:latin typeface="Calibri"/>
                <a:ea typeface="Calibri"/>
                <a:cs typeface="Calibri"/>
                <a:sym typeface="Calibri"/>
              </a:rPr>
              <a:t>TIPOS DE PREGUNTAS QUE DEBES CONSIDERAR:</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000"/>
              <a:buFont typeface="Calibri"/>
              <a:buNone/>
            </a:pPr>
            <a:endParaRPr sz="2000" b="1"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CD25B0"/>
              </a:buClr>
              <a:buSzPts val="2000"/>
              <a:buFont typeface="Calibri"/>
              <a:buNone/>
            </a:pPr>
            <a:r>
              <a:rPr lang="es-MX" sz="2000" b="1" i="0" u="none" strike="noStrike" cap="none">
                <a:solidFill>
                  <a:srgbClr val="CD25B0"/>
                </a:solidFill>
                <a:latin typeface="Calibri"/>
                <a:ea typeface="Calibri"/>
                <a:cs typeface="Calibri"/>
                <a:sym typeface="Calibri"/>
              </a:rPr>
              <a:t>Preguntas sobre el problema que quieres resolver. </a:t>
            </a:r>
            <a:r>
              <a:rPr lang="es-MX" sz="2000" b="0" i="0" u="none" strike="noStrike" cap="none">
                <a:solidFill>
                  <a:schemeClr val="dk1"/>
                </a:solidFill>
                <a:latin typeface="Calibri"/>
                <a:ea typeface="Calibri"/>
                <a:cs typeface="Calibri"/>
                <a:sym typeface="Calibri"/>
              </a:rPr>
              <a:t>Esto ayudará a determinar si el mercado objetivo efectivamente tiene el problema que ustedes creen que tiene. También pueden entrevistar a expertos en su comunidad para comprender el problema. </a:t>
            </a:r>
            <a:r>
              <a:rPr lang="es-MX" sz="2000" b="1" i="0" u="none" strike="noStrike" cap="none">
                <a:solidFill>
                  <a:srgbClr val="CD25B0"/>
                </a:solidFill>
                <a:latin typeface="Calibri"/>
                <a:ea typeface="Calibri"/>
                <a:cs typeface="Calibri"/>
                <a:sym typeface="Calibri"/>
              </a:rPr>
              <a:t>Por ejemplo</a:t>
            </a:r>
            <a:r>
              <a:rPr lang="es-MX" sz="2000" b="0" i="0" u="none" strike="noStrike" cap="none">
                <a:solidFill>
                  <a:schemeClr val="dk1"/>
                </a:solidFill>
                <a:latin typeface="Calibri"/>
                <a:ea typeface="Calibri"/>
                <a:cs typeface="Calibri"/>
                <a:sym typeface="Calibri"/>
              </a:rPr>
              <a:t>: ¿Tiene actualmente este problema? ¿Qué haces para solucionar este problema?</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2000"/>
              <a:buFont typeface="Calibri"/>
              <a:buNone/>
            </a:pPr>
            <a:endParaRPr sz="20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CD25B0"/>
              </a:buClr>
              <a:buSzPts val="2000"/>
              <a:buFont typeface="Calibri"/>
              <a:buNone/>
            </a:pPr>
            <a:r>
              <a:rPr lang="es-MX" sz="2000" b="1" i="0" u="none" strike="noStrike" cap="none">
                <a:solidFill>
                  <a:srgbClr val="CD25B0"/>
                </a:solidFill>
                <a:latin typeface="Calibri"/>
                <a:ea typeface="Calibri"/>
                <a:cs typeface="Calibri"/>
                <a:sym typeface="Calibri"/>
              </a:rPr>
              <a:t>Preguntas sobre la aplicación que quieres crear.</a:t>
            </a:r>
            <a:r>
              <a:rPr lang="es-MX" sz="2000" b="0" i="0" u="none" strike="noStrike" cap="none">
                <a:solidFill>
                  <a:srgbClr val="CD25B0"/>
                </a:solidFill>
                <a:latin typeface="Calibri"/>
                <a:ea typeface="Calibri"/>
                <a:cs typeface="Calibri"/>
                <a:sym typeface="Calibri"/>
              </a:rPr>
              <a:t> </a:t>
            </a:r>
            <a:r>
              <a:rPr lang="es-MX" sz="2000" b="0" i="0" u="none" strike="noStrike" cap="none">
                <a:solidFill>
                  <a:schemeClr val="dk1"/>
                </a:solidFill>
                <a:latin typeface="Calibri"/>
                <a:ea typeface="Calibri"/>
                <a:cs typeface="Calibri"/>
                <a:sym typeface="Calibri"/>
              </a:rPr>
              <a:t>Estas preguntas permitirán conocer si alguien usará la aplicación y si dicha aplicación puede resolver el problema identificado. Por ejemplo: ¿Qué características te gustaría que tuviera esta aplicación?, ¿Pagarías por esta aplicación? ¿Por qué?, ¿Esto te recuerda algo más que ya existe?, Si mi aplicación existiera, ¿La usarías? ¿Con qué frecuencia?</a:t>
            </a:r>
            <a:endParaRPr sz="20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100"/>
              <a:buFont typeface="Arial"/>
              <a:buNone/>
            </a:pPr>
            <a:endParaRPr sz="20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CD25B0"/>
              </a:buClr>
              <a:buSzPts val="2000"/>
              <a:buFont typeface="Calibri"/>
              <a:buNone/>
            </a:pPr>
            <a:endParaRPr sz="2000" b="0" i="0" u="none" strike="noStrike" cap="none">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pic>
        <p:nvPicPr>
          <p:cNvPr id="168" name="Google Shape;168;p8"/>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69" name="Google Shape;169;p8"/>
          <p:cNvSpPr txBox="1">
            <a:spLocks noGrp="1"/>
          </p:cNvSpPr>
          <p:nvPr>
            <p:ph type="title"/>
          </p:nvPr>
        </p:nvSpPr>
        <p:spPr>
          <a:xfrm>
            <a:off x="296662" y="365125"/>
            <a:ext cx="11525223"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a:solidFill>
                  <a:srgbClr val="A7A8AA"/>
                </a:solidFill>
              </a:rPr>
              <a:t>ANÁLISIS DE LA</a:t>
            </a:r>
            <a:br>
              <a:rPr lang="es-MX"/>
            </a:br>
            <a:r>
              <a:rPr lang="es-MX">
                <a:solidFill>
                  <a:srgbClr val="CD25B0"/>
                </a:solidFill>
              </a:rPr>
              <a:t>COMPETENCIA</a:t>
            </a:r>
            <a:endParaRPr>
              <a:solidFill>
                <a:srgbClr val="CD25B0"/>
              </a:solidFill>
            </a:endParaRPr>
          </a:p>
        </p:txBody>
      </p:sp>
      <p:sp>
        <p:nvSpPr>
          <p:cNvPr id="170" name="Google Shape;170;p8"/>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1" name="Google Shape;171;p8"/>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2" name="Google Shape;172;p8"/>
          <p:cNvSpPr/>
          <p:nvPr/>
        </p:nvSpPr>
        <p:spPr>
          <a:xfrm>
            <a:off x="0" y="2308700"/>
            <a:ext cx="5542500" cy="4127700"/>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73" name="Google Shape;173;p8"/>
          <p:cNvSpPr txBox="1"/>
          <p:nvPr/>
        </p:nvSpPr>
        <p:spPr>
          <a:xfrm>
            <a:off x="227500" y="2308701"/>
            <a:ext cx="5087400" cy="3759000"/>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1100"/>
              <a:buFont typeface="Arial"/>
              <a:buNone/>
            </a:pPr>
            <a:r>
              <a:rPr lang="es-MX" sz="2200" b="0" i="0" u="none" strike="noStrike" cap="none">
                <a:solidFill>
                  <a:schemeClr val="lt1"/>
                </a:solidFill>
                <a:latin typeface="Calibri"/>
                <a:ea typeface="Calibri"/>
                <a:cs typeface="Calibri"/>
                <a:sym typeface="Calibri"/>
              </a:rPr>
              <a:t>El análisis de la competencia ayuda a comprender qué tipo de empresas existentes ya están resolviendo el mismo problema. </a:t>
            </a:r>
            <a:endParaRPr sz="2200" b="0" i="0" u="none" strike="noStrike" cap="none">
              <a:solidFill>
                <a:schemeClr val="lt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100"/>
              <a:buFont typeface="Arial"/>
              <a:buNone/>
            </a:pPr>
            <a:endParaRPr sz="2200" b="0" i="0" u="none" strike="noStrike" cap="none">
              <a:solidFill>
                <a:schemeClr val="lt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100"/>
              <a:buFont typeface="Arial"/>
              <a:buNone/>
            </a:pPr>
            <a:r>
              <a:rPr lang="es-MX" sz="2200" b="0" i="0" u="none" strike="noStrike" cap="none">
                <a:solidFill>
                  <a:schemeClr val="lt1"/>
                </a:solidFill>
                <a:latin typeface="Calibri"/>
                <a:ea typeface="Calibri"/>
                <a:cs typeface="Calibri"/>
                <a:sym typeface="Calibri"/>
              </a:rPr>
              <a:t>Para que las personas utilicen la aplicación que están pensando, deberán asegurarse que se distinga de lo que ya existe.</a:t>
            </a:r>
            <a:endParaRPr sz="2200" b="0" i="0" u="none" strike="noStrike" cap="none">
              <a:solidFill>
                <a:schemeClr val="lt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100"/>
              <a:buFont typeface="Arial"/>
              <a:buNone/>
            </a:pPr>
            <a:endParaRPr sz="2200" b="0" i="0" u="none" strike="noStrike" cap="none">
              <a:solidFill>
                <a:schemeClr val="lt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100"/>
              <a:buFont typeface="Arial"/>
              <a:buNone/>
            </a:pPr>
            <a:r>
              <a:rPr lang="es-MX" sz="2200" b="0" i="0" u="none" strike="noStrike" cap="none">
                <a:solidFill>
                  <a:schemeClr val="lt1"/>
                </a:solidFill>
                <a:latin typeface="Calibri"/>
                <a:ea typeface="Calibri"/>
                <a:cs typeface="Calibri"/>
                <a:sym typeface="Calibri"/>
              </a:rPr>
              <a:t>¡Recuerden que sus competidores podrían no utilizar la tecnología! A continuación se presentan algunos ejemplos.</a:t>
            </a:r>
            <a:endParaRPr sz="2200" b="0" i="0" u="none" strike="noStrike" cap="none">
              <a:solidFill>
                <a:schemeClr val="lt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100"/>
              <a:buFont typeface="Arial"/>
              <a:buNone/>
            </a:pPr>
            <a:endParaRPr sz="2200" b="0" i="0" u="none" strike="noStrike" cap="none">
              <a:solidFill>
                <a:schemeClr val="lt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100"/>
              <a:buFont typeface="Arial"/>
              <a:buNone/>
            </a:pPr>
            <a:endParaRPr sz="2200" b="0" i="0" u="none" strike="noStrike" cap="none">
              <a:solidFill>
                <a:schemeClr val="lt1"/>
              </a:solidFill>
              <a:latin typeface="Calibri"/>
              <a:ea typeface="Calibri"/>
              <a:cs typeface="Calibri"/>
              <a:sym typeface="Calibri"/>
            </a:endParaRPr>
          </a:p>
        </p:txBody>
      </p:sp>
      <p:graphicFrame>
        <p:nvGraphicFramePr>
          <p:cNvPr id="174" name="Google Shape;174;p8"/>
          <p:cNvGraphicFramePr/>
          <p:nvPr/>
        </p:nvGraphicFramePr>
        <p:xfrm>
          <a:off x="5708003" y="2416833"/>
          <a:ext cx="6081000" cy="3904145"/>
        </p:xfrm>
        <a:graphic>
          <a:graphicData uri="http://schemas.openxmlformats.org/drawingml/2006/table">
            <a:tbl>
              <a:tblPr firstRow="1" bandRow="1">
                <a:noFill/>
                <a:tableStyleId>{E2F0732D-EDB6-4A5D-841C-CED8886CB14F}</a:tableStyleId>
              </a:tblPr>
              <a:tblGrid>
                <a:gridCol w="3040500">
                  <a:extLst>
                    <a:ext uri="{9D8B030D-6E8A-4147-A177-3AD203B41FA5}">
                      <a16:colId xmlns:a16="http://schemas.microsoft.com/office/drawing/2014/main" val="20000"/>
                    </a:ext>
                  </a:extLst>
                </a:gridCol>
                <a:gridCol w="3040500">
                  <a:extLst>
                    <a:ext uri="{9D8B030D-6E8A-4147-A177-3AD203B41FA5}">
                      <a16:colId xmlns:a16="http://schemas.microsoft.com/office/drawing/2014/main" val="20001"/>
                    </a:ext>
                  </a:extLst>
                </a:gridCol>
              </a:tblGrid>
              <a:tr h="550500">
                <a:tc>
                  <a:txBody>
                    <a:bodyPr/>
                    <a:lstStyle/>
                    <a:p>
                      <a:pPr marL="0" marR="0" lvl="0" indent="0" algn="ctr" rtl="0">
                        <a:lnSpc>
                          <a:spcPct val="100000"/>
                        </a:lnSpc>
                        <a:spcBef>
                          <a:spcPts val="0"/>
                        </a:spcBef>
                        <a:spcAft>
                          <a:spcPts val="0"/>
                        </a:spcAft>
                        <a:buClr>
                          <a:srgbClr val="000000"/>
                        </a:buClr>
                        <a:buSzPts val="1800"/>
                        <a:buFont typeface="Arial"/>
                        <a:buNone/>
                      </a:pPr>
                      <a:r>
                        <a:rPr lang="es-MX" sz="1800" u="none" strike="noStrike" cap="none"/>
                        <a:t>APLICACIÓN</a:t>
                      </a:r>
                      <a:endParaRPr sz="1800" u="none" strike="noStrike" cap="none"/>
                    </a:p>
                  </a:txBody>
                  <a:tcPr marL="91450" marR="91450" marT="45725" marB="45725" anchor="ctr">
                    <a:lnL w="9525" cap="flat" cmpd="sng">
                      <a:solidFill>
                        <a:srgbClr val="000000">
                          <a:alpha val="0"/>
                        </a:srgbClr>
                      </a:solidFill>
                      <a:prstDash val="solid"/>
                      <a:round/>
                      <a:headEnd type="none" w="sm" len="sm"/>
                      <a:tailEnd type="none" w="sm" len="sm"/>
                    </a:lnL>
                    <a:lnR w="2857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CD25B0"/>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s-MX" sz="1800" u="none" strike="noStrike" cap="none"/>
                        <a:t>COMPETIDORES</a:t>
                      </a:r>
                      <a:endParaRPr sz="1800" u="none" strike="noStrike" cap="none"/>
                    </a:p>
                  </a:txBody>
                  <a:tcPr marL="91450" marR="91450" marT="45725" marB="45725" anchor="ctr">
                    <a:lnL w="2857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CD25B0"/>
                    </a:solidFill>
                  </a:tcPr>
                </a:tc>
                <a:extLst>
                  <a:ext uri="{0D108BD9-81ED-4DB2-BD59-A6C34878D82A}">
                    <a16:rowId xmlns:a16="http://schemas.microsoft.com/office/drawing/2014/main" val="10000"/>
                  </a:ext>
                </a:extLst>
              </a:tr>
              <a:tr h="715400">
                <a:tc>
                  <a:txBody>
                    <a:bodyPr/>
                    <a:lstStyle/>
                    <a:p>
                      <a:pPr marL="0" marR="0" lvl="0" indent="0" algn="ctr" rtl="0">
                        <a:lnSpc>
                          <a:spcPct val="100000"/>
                        </a:lnSpc>
                        <a:spcBef>
                          <a:spcPts val="0"/>
                        </a:spcBef>
                        <a:spcAft>
                          <a:spcPts val="0"/>
                        </a:spcAft>
                        <a:buClr>
                          <a:srgbClr val="000000"/>
                        </a:buClr>
                        <a:buSzPts val="1800"/>
                        <a:buFont typeface="Arial"/>
                        <a:buNone/>
                      </a:pPr>
                      <a:r>
                        <a:rPr lang="es-MX" sz="1800" u="none" strike="noStrike" cap="none"/>
                        <a:t>Instagram</a:t>
                      </a:r>
                      <a:endParaRPr sz="1800" u="none" strike="noStrike" cap="none"/>
                    </a:p>
                  </a:txBody>
                  <a:tcPr marL="91450" marR="91450" marT="45725" marB="45725" anchor="ctr">
                    <a:lnR w="19050" cap="flat" cmpd="sng">
                      <a:solidFill>
                        <a:srgbClr val="A5A5A5"/>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s-MX" sz="1800" u="none" strike="noStrike" cap="none"/>
                        <a:t>Facebook, Snapchat</a:t>
                      </a:r>
                      <a:endParaRPr sz="1800" u="none" strike="noStrike" cap="none"/>
                    </a:p>
                  </a:txBody>
                  <a:tcPr marL="91450" marR="91450" marT="45725" marB="45725" anchor="ctr">
                    <a:lnL w="19050" cap="flat" cmpd="sng">
                      <a:solidFill>
                        <a:srgbClr val="A5A5A5"/>
                      </a:solidFill>
                      <a:prstDash val="solid"/>
                      <a:round/>
                      <a:headEnd type="none" w="sm" len="sm"/>
                      <a:tailEnd type="none" w="sm" len="sm"/>
                    </a:lnL>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809425">
                <a:tc>
                  <a:txBody>
                    <a:bodyPr/>
                    <a:lstStyle/>
                    <a:p>
                      <a:pPr marL="0" marR="0" lvl="0" indent="0" algn="ctr" rtl="0">
                        <a:lnSpc>
                          <a:spcPct val="100000"/>
                        </a:lnSpc>
                        <a:spcBef>
                          <a:spcPts val="0"/>
                        </a:spcBef>
                        <a:spcAft>
                          <a:spcPts val="0"/>
                        </a:spcAft>
                        <a:buClr>
                          <a:srgbClr val="000000"/>
                        </a:buClr>
                        <a:buSzPts val="1800"/>
                        <a:buFont typeface="Arial"/>
                        <a:buNone/>
                      </a:pPr>
                      <a:r>
                        <a:rPr lang="es-MX" sz="1800" u="none" strike="noStrike" cap="none"/>
                        <a:t>Aplicación Kindle</a:t>
                      </a:r>
                      <a:endParaRPr sz="1800" u="none" strike="noStrike" cap="none"/>
                    </a:p>
                  </a:txBody>
                  <a:tcPr marL="91450" marR="91450" marT="45725" marB="45725" anchor="ctr">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s-MX" sz="1800" u="none" strike="noStrike" cap="none"/>
                        <a:t>Libros, Bibliotecas, otras aplicaciones de lectura electrónica, revistas </a:t>
                      </a:r>
                      <a:endParaRPr sz="1800" u="none" strike="noStrike" cap="none"/>
                    </a:p>
                  </a:txBody>
                  <a:tcPr marL="91450" marR="91450" marT="45725" marB="45725" anchor="ctr">
                    <a:lnL w="19050" cap="flat" cmpd="sng">
                      <a:solidFill>
                        <a:srgbClr val="A5A5A5"/>
                      </a:solidFill>
                      <a:prstDash val="solid"/>
                      <a:round/>
                      <a:headEnd type="none" w="sm" len="sm"/>
                      <a:tailEnd type="none" w="sm" len="sm"/>
                    </a:lnL>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809425">
                <a:tc>
                  <a:txBody>
                    <a:bodyPr/>
                    <a:lstStyle/>
                    <a:p>
                      <a:pPr marL="0" marR="0" lvl="0" indent="0" algn="ctr" rtl="0">
                        <a:lnSpc>
                          <a:spcPct val="100000"/>
                        </a:lnSpc>
                        <a:spcBef>
                          <a:spcPts val="0"/>
                        </a:spcBef>
                        <a:spcAft>
                          <a:spcPts val="0"/>
                        </a:spcAft>
                        <a:buClr>
                          <a:srgbClr val="000000"/>
                        </a:buClr>
                        <a:buSzPts val="1800"/>
                        <a:buFont typeface="Arial"/>
                        <a:buNone/>
                      </a:pPr>
                      <a:r>
                        <a:rPr lang="es-MX" sz="1800" u="none" strike="noStrike" cap="none"/>
                        <a:t>Uber</a:t>
                      </a:r>
                      <a:endParaRPr sz="1800" u="none" strike="noStrike" cap="none"/>
                    </a:p>
                  </a:txBody>
                  <a:tcPr marL="91450" marR="91450" marT="45725" marB="45725" anchor="ctr">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s-MX" sz="1800" u="none" strike="noStrike" cap="none"/>
                        <a:t>Servicio regular de taxi, autobús, transporte público, bicicletas compartidas</a:t>
                      </a:r>
                      <a:endParaRPr sz="1800" u="none" strike="noStrike" cap="none"/>
                    </a:p>
                  </a:txBody>
                  <a:tcPr marL="91450" marR="91450" marT="45725" marB="45725" anchor="ctr">
                    <a:lnL w="19050" cap="flat" cmpd="sng">
                      <a:solidFill>
                        <a:srgbClr val="A5A5A5"/>
                      </a:solidFill>
                      <a:prstDash val="solid"/>
                      <a:round/>
                      <a:headEnd type="none" w="sm" len="sm"/>
                      <a:tailEnd type="none" w="sm" len="sm"/>
                    </a:lnL>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3"/>
                  </a:ext>
                </a:extLst>
              </a:tr>
              <a:tr h="809425">
                <a:tc>
                  <a:txBody>
                    <a:bodyPr/>
                    <a:lstStyle/>
                    <a:p>
                      <a:pPr marL="0" marR="0" lvl="0" indent="0" algn="ctr" rtl="0">
                        <a:lnSpc>
                          <a:spcPct val="100000"/>
                        </a:lnSpc>
                        <a:spcBef>
                          <a:spcPts val="0"/>
                        </a:spcBef>
                        <a:spcAft>
                          <a:spcPts val="0"/>
                        </a:spcAft>
                        <a:buClr>
                          <a:srgbClr val="000000"/>
                        </a:buClr>
                        <a:buSzPts val="1800"/>
                        <a:buFont typeface="Arial"/>
                        <a:buNone/>
                      </a:pPr>
                      <a:r>
                        <a:rPr lang="es-MX" sz="1800" u="none" strike="noStrike" cap="none"/>
                        <a:t>WhatsApp</a:t>
                      </a:r>
                      <a:endParaRPr sz="1800" u="none" strike="noStrike" cap="none"/>
                    </a:p>
                  </a:txBody>
                  <a:tcPr marL="91450" marR="91450" marT="45725" marB="45725" anchor="ctr">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s-MX" sz="1800" u="none" strike="noStrike" cap="none"/>
                        <a:t>Google chat, mensajero FB, correos electrónicos, cartas</a:t>
                      </a:r>
                      <a:endParaRPr sz="1800" u="none" strike="noStrike" cap="none"/>
                    </a:p>
                  </a:txBody>
                  <a:tcPr marL="91450" marR="91450" marT="45725" marB="45725" anchor="ctr">
                    <a:lnL w="19050" cap="flat" cmpd="sng">
                      <a:solidFill>
                        <a:srgbClr val="A5A5A5"/>
                      </a:solidFill>
                      <a:prstDash val="solid"/>
                      <a:round/>
                      <a:headEnd type="none" w="sm" len="sm"/>
                      <a:tailEnd type="none" w="sm" len="sm"/>
                    </a:lnL>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pic>
        <p:nvPicPr>
          <p:cNvPr id="180" name="Google Shape;180;p9"/>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81" name="Google Shape;181;p9"/>
          <p:cNvSpPr txBox="1">
            <a:spLocks noGrp="1"/>
          </p:cNvSpPr>
          <p:nvPr>
            <p:ph type="title"/>
          </p:nvPr>
        </p:nvSpPr>
        <p:spPr>
          <a:xfrm>
            <a:off x="296662" y="365125"/>
            <a:ext cx="11525223"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MX">
                <a:solidFill>
                  <a:srgbClr val="A7A8AA"/>
                </a:solidFill>
              </a:rPr>
              <a:t>ANÁLISIS DE LA</a:t>
            </a:r>
            <a:br>
              <a:rPr lang="es-MX"/>
            </a:br>
            <a:r>
              <a:rPr lang="es-MX">
                <a:solidFill>
                  <a:srgbClr val="CD25B0"/>
                </a:solidFill>
              </a:rPr>
              <a:t>COMPETENCIA</a:t>
            </a:r>
            <a:endParaRPr>
              <a:solidFill>
                <a:srgbClr val="CD25B0"/>
              </a:solidFill>
            </a:endParaRPr>
          </a:p>
        </p:txBody>
      </p:sp>
      <p:sp>
        <p:nvSpPr>
          <p:cNvPr id="182" name="Google Shape;182;p9"/>
          <p:cNvSpPr/>
          <p:nvPr/>
        </p:nvSpPr>
        <p:spPr>
          <a:xfrm>
            <a:off x="403193" y="233397"/>
            <a:ext cx="1336831" cy="45719"/>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83" name="Google Shape;183;p9"/>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84" name="Google Shape;184;p9"/>
          <p:cNvSpPr/>
          <p:nvPr/>
        </p:nvSpPr>
        <p:spPr>
          <a:xfrm>
            <a:off x="0" y="2606297"/>
            <a:ext cx="4544008" cy="3830010"/>
          </a:xfrm>
          <a:prstGeom prst="rect">
            <a:avLst/>
          </a:prstGeom>
          <a:solidFill>
            <a:srgbClr val="CD25B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85" name="Google Shape;185;p9"/>
          <p:cNvSpPr txBox="1"/>
          <p:nvPr/>
        </p:nvSpPr>
        <p:spPr>
          <a:xfrm>
            <a:off x="184275" y="2890325"/>
            <a:ext cx="4191900" cy="3501600"/>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1100"/>
              <a:buFont typeface="Arial"/>
              <a:buNone/>
            </a:pPr>
            <a:r>
              <a:rPr lang="es-MX" sz="2400" b="1" i="0" u="none" strike="noStrike" cap="none">
                <a:solidFill>
                  <a:schemeClr val="lt1"/>
                </a:solidFill>
                <a:latin typeface="Calibri"/>
                <a:ea typeface="Calibri"/>
                <a:cs typeface="Calibri"/>
                <a:sym typeface="Calibri"/>
              </a:rPr>
              <a:t>ACTIVIDAD:</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chemeClr val="dk1"/>
              </a:buClr>
              <a:buSzPts val="1100"/>
              <a:buFont typeface="Arial"/>
              <a:buNone/>
            </a:pPr>
            <a:r>
              <a:rPr lang="es-MX" sz="2400" b="0" i="0" u="none" strike="noStrike" cap="none">
                <a:solidFill>
                  <a:schemeClr val="lt1"/>
                </a:solidFill>
                <a:latin typeface="Calibri"/>
                <a:ea typeface="Calibri"/>
                <a:cs typeface="Calibri"/>
                <a:sym typeface="Calibri"/>
              </a:rPr>
              <a:t>Investiguen la posible competencia de la solución que están desarrollando. Para detalles revisen la hoja de trabajo.</a:t>
            </a:r>
            <a:endParaRPr sz="2400" b="0" i="0" u="none" strike="noStrike" cap="none">
              <a:solidFill>
                <a:schemeClr val="lt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100"/>
              <a:buFont typeface="Arial"/>
              <a:buNone/>
            </a:pPr>
            <a:r>
              <a:rPr lang="es-MX" sz="2400" b="0" i="0" u="none" strike="noStrike" cap="none">
                <a:solidFill>
                  <a:schemeClr val="lt1"/>
                </a:solidFill>
                <a:latin typeface="Calibri"/>
                <a:ea typeface="Calibri"/>
                <a:cs typeface="Calibri"/>
                <a:sym typeface="Calibri"/>
              </a:rPr>
              <a:t>Aquí hay algunas preguntas que pueden responder en el análisis de su competencia:</a:t>
            </a:r>
            <a:endParaRPr sz="1400" b="0" i="0" u="none" strike="noStrike" cap="none">
              <a:solidFill>
                <a:srgbClr val="000000"/>
              </a:solidFill>
              <a:latin typeface="Arial"/>
              <a:ea typeface="Arial"/>
              <a:cs typeface="Arial"/>
              <a:sym typeface="Arial"/>
            </a:endParaRPr>
          </a:p>
        </p:txBody>
      </p:sp>
      <p:sp>
        <p:nvSpPr>
          <p:cNvPr id="186" name="Google Shape;186;p9"/>
          <p:cNvSpPr txBox="1"/>
          <p:nvPr/>
        </p:nvSpPr>
        <p:spPr>
          <a:xfrm>
            <a:off x="4742487" y="2606297"/>
            <a:ext cx="6976761" cy="3785652"/>
          </a:xfrm>
          <a:prstGeom prst="rect">
            <a:avLst/>
          </a:prstGeom>
          <a:noFill/>
          <a:ln>
            <a:noFill/>
          </a:ln>
        </p:spPr>
        <p:txBody>
          <a:bodyPr spcFirstLastPara="1" wrap="square" lIns="91425" tIns="45700" rIns="91425" bIns="45700" anchor="t" anchorCtr="0">
            <a:spAutoFit/>
          </a:bodyPr>
          <a:lstStyle/>
          <a:p>
            <a:pPr marL="457200" marR="0" lvl="0" indent="-342900" algn="just" rtl="0">
              <a:lnSpc>
                <a:spcPct val="150000"/>
              </a:lnSpc>
              <a:spcBef>
                <a:spcPts val="0"/>
              </a:spcBef>
              <a:spcAft>
                <a:spcPts val="0"/>
              </a:spcAft>
              <a:buClr>
                <a:schemeClr val="dk1"/>
              </a:buClr>
              <a:buSzPts val="1800"/>
              <a:buFont typeface="Calibri"/>
              <a:buChar char="●"/>
            </a:pPr>
            <a:r>
              <a:rPr lang="es-MX" sz="1800" b="0" i="0" u="none" strike="noStrike" cap="none">
                <a:solidFill>
                  <a:schemeClr val="dk1"/>
                </a:solidFill>
                <a:latin typeface="Calibri"/>
                <a:ea typeface="Calibri"/>
                <a:cs typeface="Calibri"/>
                <a:sym typeface="Calibri"/>
              </a:rPr>
              <a:t>¿Cómo funciona la invención de su competidor?</a:t>
            </a:r>
            <a:endParaRPr sz="1800" b="0" i="0" u="none" strike="noStrike" cap="none">
              <a:solidFill>
                <a:schemeClr val="dk1"/>
              </a:solidFill>
              <a:latin typeface="Calibri"/>
              <a:ea typeface="Calibri"/>
              <a:cs typeface="Calibri"/>
              <a:sym typeface="Calibri"/>
            </a:endParaRPr>
          </a:p>
          <a:p>
            <a:pPr marL="457200" marR="0" lvl="0" indent="-342900" algn="just" rtl="0">
              <a:lnSpc>
                <a:spcPct val="150000"/>
              </a:lnSpc>
              <a:spcBef>
                <a:spcPts val="0"/>
              </a:spcBef>
              <a:spcAft>
                <a:spcPts val="0"/>
              </a:spcAft>
              <a:buClr>
                <a:schemeClr val="dk1"/>
              </a:buClr>
              <a:buSzPts val="1800"/>
              <a:buFont typeface="Calibri"/>
              <a:buChar char="●"/>
            </a:pPr>
            <a:r>
              <a:rPr lang="es-MX" sz="1800" b="0" i="0" u="none" strike="noStrike" cap="none">
                <a:solidFill>
                  <a:schemeClr val="dk1"/>
                </a:solidFill>
                <a:latin typeface="Calibri"/>
                <a:ea typeface="Calibri"/>
                <a:cs typeface="Calibri"/>
                <a:sym typeface="Calibri"/>
              </a:rPr>
              <a:t>¿Qué problema soluciona?</a:t>
            </a:r>
            <a:endParaRPr sz="1800" b="0" i="0" u="none" strike="noStrike" cap="none">
              <a:solidFill>
                <a:schemeClr val="dk1"/>
              </a:solidFill>
              <a:latin typeface="Calibri"/>
              <a:ea typeface="Calibri"/>
              <a:cs typeface="Calibri"/>
              <a:sym typeface="Calibri"/>
            </a:endParaRPr>
          </a:p>
          <a:p>
            <a:pPr marL="457200" marR="0" lvl="0" indent="-342900" algn="just" rtl="0">
              <a:lnSpc>
                <a:spcPct val="150000"/>
              </a:lnSpc>
              <a:spcBef>
                <a:spcPts val="0"/>
              </a:spcBef>
              <a:spcAft>
                <a:spcPts val="0"/>
              </a:spcAft>
              <a:buClr>
                <a:schemeClr val="dk1"/>
              </a:buClr>
              <a:buSzPts val="1800"/>
              <a:buFont typeface="Calibri"/>
              <a:buChar char="●"/>
            </a:pPr>
            <a:r>
              <a:rPr lang="es-MX" sz="1800" b="0" i="0" u="none" strike="noStrike" cap="none">
                <a:solidFill>
                  <a:schemeClr val="dk1"/>
                </a:solidFill>
                <a:latin typeface="Calibri"/>
                <a:ea typeface="Calibri"/>
                <a:cs typeface="Calibri"/>
                <a:sym typeface="Calibri"/>
              </a:rPr>
              <a:t>¿Qué tiene de especial lo que ofrecen sus competidores?</a:t>
            </a:r>
            <a:endParaRPr sz="1800" b="0" i="0" u="none" strike="noStrike" cap="none">
              <a:solidFill>
                <a:schemeClr val="dk1"/>
              </a:solidFill>
              <a:latin typeface="Calibri"/>
              <a:ea typeface="Calibri"/>
              <a:cs typeface="Calibri"/>
              <a:sym typeface="Calibri"/>
            </a:endParaRPr>
          </a:p>
          <a:p>
            <a:pPr marL="457200" marR="0" lvl="0" indent="-342900" algn="just" rtl="0">
              <a:lnSpc>
                <a:spcPct val="150000"/>
              </a:lnSpc>
              <a:spcBef>
                <a:spcPts val="0"/>
              </a:spcBef>
              <a:spcAft>
                <a:spcPts val="0"/>
              </a:spcAft>
              <a:buClr>
                <a:schemeClr val="dk1"/>
              </a:buClr>
              <a:buSzPts val="1800"/>
              <a:buFont typeface="Calibri"/>
              <a:buChar char="●"/>
            </a:pPr>
            <a:r>
              <a:rPr lang="es-MX" sz="1800" b="0" i="0" u="none" strike="noStrike" cap="none">
                <a:solidFill>
                  <a:schemeClr val="dk1"/>
                </a:solidFill>
                <a:latin typeface="Calibri"/>
                <a:ea typeface="Calibri"/>
                <a:cs typeface="Calibri"/>
                <a:sym typeface="Calibri"/>
              </a:rPr>
              <a:t>¿Cómo pueden diferenciarse de sus competidores?</a:t>
            </a:r>
            <a:endParaRPr sz="1800" b="0" i="0" u="none" strike="noStrike" cap="none">
              <a:solidFill>
                <a:schemeClr val="dk1"/>
              </a:solidFill>
              <a:latin typeface="Calibri"/>
              <a:ea typeface="Calibri"/>
              <a:cs typeface="Calibri"/>
              <a:sym typeface="Calibri"/>
            </a:endParaRPr>
          </a:p>
          <a:p>
            <a:pPr marL="457200" marR="0" lvl="0" indent="-342900" algn="just" rtl="0">
              <a:lnSpc>
                <a:spcPct val="150000"/>
              </a:lnSpc>
              <a:spcBef>
                <a:spcPts val="0"/>
              </a:spcBef>
              <a:spcAft>
                <a:spcPts val="0"/>
              </a:spcAft>
              <a:buClr>
                <a:schemeClr val="dk1"/>
              </a:buClr>
              <a:buSzPts val="1800"/>
              <a:buFont typeface="Calibri"/>
              <a:buChar char="●"/>
            </a:pPr>
            <a:r>
              <a:rPr lang="es-MX" sz="1800" b="0" i="0" u="none" strike="noStrike" cap="none">
                <a:solidFill>
                  <a:schemeClr val="dk1"/>
                </a:solidFill>
                <a:latin typeface="Calibri"/>
                <a:ea typeface="Calibri"/>
                <a:cs typeface="Calibri"/>
                <a:sym typeface="Calibri"/>
              </a:rPr>
              <a:t>¿Quién es el mercado objetivo de esta invención?</a:t>
            </a:r>
            <a:endParaRPr sz="1800" b="0" i="0" u="none" strike="noStrike" cap="none">
              <a:solidFill>
                <a:schemeClr val="dk1"/>
              </a:solidFill>
              <a:latin typeface="Calibri"/>
              <a:ea typeface="Calibri"/>
              <a:cs typeface="Calibri"/>
              <a:sym typeface="Calibri"/>
            </a:endParaRPr>
          </a:p>
          <a:p>
            <a:pPr marL="457200" marR="0" lvl="0" indent="-342900" algn="just" rtl="0">
              <a:lnSpc>
                <a:spcPct val="150000"/>
              </a:lnSpc>
              <a:spcBef>
                <a:spcPts val="0"/>
              </a:spcBef>
              <a:spcAft>
                <a:spcPts val="0"/>
              </a:spcAft>
              <a:buClr>
                <a:schemeClr val="dk1"/>
              </a:buClr>
              <a:buSzPts val="1800"/>
              <a:buFont typeface="Calibri"/>
              <a:buChar char="●"/>
            </a:pPr>
            <a:r>
              <a:rPr lang="es-MX" sz="1800" b="0" i="0" u="none" strike="noStrike" cap="none">
                <a:solidFill>
                  <a:schemeClr val="dk1"/>
                </a:solidFill>
                <a:latin typeface="Calibri"/>
                <a:ea typeface="Calibri"/>
                <a:cs typeface="Calibri"/>
                <a:sym typeface="Calibri"/>
              </a:rPr>
              <a:t>¿Qué pueden aprender de este invento?</a:t>
            </a:r>
            <a:endParaRPr sz="1800" b="0" i="0" u="none" strike="noStrike" cap="none">
              <a:solidFill>
                <a:schemeClr val="dk1"/>
              </a:solidFill>
              <a:latin typeface="Calibri"/>
              <a:ea typeface="Calibri"/>
              <a:cs typeface="Calibri"/>
              <a:sym typeface="Calibri"/>
            </a:endParaRPr>
          </a:p>
          <a:p>
            <a:pPr marL="457200" marR="0" lvl="0" indent="-342900" algn="just" rtl="0">
              <a:lnSpc>
                <a:spcPct val="150000"/>
              </a:lnSpc>
              <a:spcBef>
                <a:spcPts val="0"/>
              </a:spcBef>
              <a:spcAft>
                <a:spcPts val="0"/>
              </a:spcAft>
              <a:buClr>
                <a:schemeClr val="dk1"/>
              </a:buClr>
              <a:buSzPts val="1800"/>
              <a:buFont typeface="Calibri"/>
              <a:buChar char="●"/>
            </a:pPr>
            <a:r>
              <a:rPr lang="es-MX" sz="1800" b="0" i="0" u="none" strike="noStrike" cap="none">
                <a:solidFill>
                  <a:schemeClr val="dk1"/>
                </a:solidFill>
                <a:latin typeface="Calibri"/>
                <a:ea typeface="Calibri"/>
                <a:cs typeface="Calibri"/>
                <a:sym typeface="Calibri"/>
              </a:rPr>
              <a:t>¿Qué es lo que falta en su competencia que podrían incluir en su aplicación?</a:t>
            </a:r>
            <a:endParaRPr sz="1800" b="0" i="0" u="none" strike="noStrike" cap="none">
              <a:solidFill>
                <a:schemeClr val="dk1"/>
              </a:solidFill>
              <a:latin typeface="Calibri"/>
              <a:ea typeface="Calibri"/>
              <a:cs typeface="Calibri"/>
              <a:sym typeface="Calibri"/>
            </a:endParaRPr>
          </a:p>
          <a:p>
            <a:pPr marL="457200" marR="0" lvl="0" indent="-342900" algn="just" rtl="0">
              <a:lnSpc>
                <a:spcPct val="150000"/>
              </a:lnSpc>
              <a:spcBef>
                <a:spcPts val="0"/>
              </a:spcBef>
              <a:spcAft>
                <a:spcPts val="0"/>
              </a:spcAft>
              <a:buClr>
                <a:schemeClr val="dk1"/>
              </a:buClr>
              <a:buSzPts val="1800"/>
              <a:buFont typeface="Calibri"/>
              <a:buChar char="●"/>
            </a:pPr>
            <a:r>
              <a:rPr lang="es-MX" sz="1800" b="0" i="0" u="none" strike="noStrike" cap="none">
                <a:solidFill>
                  <a:schemeClr val="dk1"/>
                </a:solidFill>
                <a:latin typeface="Calibri"/>
                <a:ea typeface="Calibri"/>
                <a:cs typeface="Calibri"/>
                <a:sym typeface="Calibri"/>
              </a:rPr>
              <a:t>¿Qué no está funcionando para su competidor?</a:t>
            </a:r>
            <a:endParaRPr sz="18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100"/>
              <a:buFont typeface="Arial"/>
              <a:buNone/>
            </a:pPr>
            <a:endParaRPr sz="2400" b="0" i="0" u="none" strike="noStrike" cap="none">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961</Words>
  <Application>Microsoft Office PowerPoint</Application>
  <PresentationFormat>Panorámica</PresentationFormat>
  <Paragraphs>94</Paragraphs>
  <Slides>10</Slides>
  <Notes>10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10</vt:i4>
      </vt:variant>
    </vt:vector>
  </HeadingPairs>
  <TitlesOfParts>
    <vt:vector size="13" baseType="lpstr">
      <vt:lpstr>Arial</vt:lpstr>
      <vt:lpstr>Calibri</vt:lpstr>
      <vt:lpstr>Tema de Office</vt:lpstr>
      <vt:lpstr>Proyecto Desarrollo Tecnológico</vt:lpstr>
      <vt:lpstr>Presentación de PowerPoint</vt:lpstr>
      <vt:lpstr>Presentación de PowerPoint</vt:lpstr>
      <vt:lpstr>MERCADO OBJETIVO</vt:lpstr>
      <vt:lpstr>MERCADO OBJETIVO</vt:lpstr>
      <vt:lpstr>INVESTIGACIÓN DEL USUARIO</vt:lpstr>
      <vt:lpstr>INVESTIGACIÓN DEL USUARIO</vt:lpstr>
      <vt:lpstr>ANÁLISIS DE LA COMPETENCIA</vt:lpstr>
      <vt:lpstr>ANÁLISIS DE LA COMPETENCIA</vt:lpstr>
      <vt:lpstr>REVISIÓN FINAL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Proyecto Desarrollo Tecnológico</dc:title>
  <dc:creator>d.silvahidd@gmail.com</dc:creator>
  <cp:lastModifiedBy>Karina Uribe Mansilla</cp:lastModifiedBy>
  <cp:revision>1</cp:revision>
  <dcterms:created xsi:type="dcterms:W3CDTF">2020-08-12T18:32:33Z</dcterms:created>
  <dcterms:modified xsi:type="dcterms:W3CDTF">2021-02-16T02:39:33Z</dcterms:modified>
</cp:coreProperties>
</file>