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3" roundtripDataSignature="AMtx7mjUjL+DzwGB5ZoxvvrDu5YN6KbEN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8B4998A-FCB6-421F-8DED-C0D8AD9D2E33}">
  <a:tblStyle styleId="{58B4998A-FCB6-421F-8DED-C0D8AD9D2E33}"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customschemas.google.com/relationships/presentationmetadata" Target="metadata"/><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MX" sz="1200" b="0" i="0" u="none" strike="noStrike" cap="none">
                <a:solidFill>
                  <a:schemeClr val="dk1"/>
                </a:solidFill>
                <a:latin typeface="Calibri"/>
                <a:ea typeface="Calibri"/>
                <a:cs typeface="Calibri"/>
                <a:sym typeface="Calibri"/>
              </a:rPr>
              <a:t>‹Nº›</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youtu.be/gsAmK5fhT9I"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app.lucidchart.com/es-LA/users/login#/login" TargetMode="External"/><Relationship Id="rId5" Type="http://schemas.openxmlformats.org/officeDocument/2006/relationships/hyperlink" Target="https://www.notebookcast.com/es" TargetMode="External"/><Relationship Id="rId4" Type="http://schemas.openxmlformats.org/officeDocument/2006/relationships/hyperlink" Target="https://jamboard.google.com/"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96" name="Google Shape;9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03" name="Google Shape;103;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5" name="Google Shape;115;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2800"/>
              </a:spcBef>
              <a:spcAft>
                <a:spcPts val="0"/>
              </a:spcAft>
              <a:buClr>
                <a:schemeClr val="dk1"/>
              </a:buClr>
              <a:buSzPts val="1100"/>
              <a:buFont typeface="Arial"/>
              <a:buNone/>
            </a:pPr>
            <a:r>
              <a:rPr lang="es-MX" sz="1000" dirty="0"/>
              <a:t>Link sobre mapas mentales: </a:t>
            </a:r>
            <a:r>
              <a:rPr lang="es-MX" sz="1000" dirty="0">
                <a:solidFill>
                  <a:schemeClr val="hlink"/>
                </a:solidFill>
                <a:uFill>
                  <a:noFill/>
                </a:uFill>
                <a:hlinkClick r:id="rId3"/>
              </a:rPr>
              <a:t>https://youtu.be/gsAmK5fhT9I</a:t>
            </a:r>
            <a:endParaRPr sz="1000" dirty="0"/>
          </a:p>
          <a:p>
            <a:pPr marL="0" lvl="0" indent="0" algn="l" rtl="0">
              <a:lnSpc>
                <a:spcPct val="100000"/>
              </a:lnSpc>
              <a:spcBef>
                <a:spcPts val="0"/>
              </a:spcBef>
              <a:spcAft>
                <a:spcPts val="0"/>
              </a:spcAft>
              <a:buClr>
                <a:schemeClr val="dk1"/>
              </a:buClr>
              <a:buSzPts val="1200"/>
              <a:buFont typeface="Calibri"/>
              <a:buNone/>
            </a:pPr>
            <a:endParaRPr sz="1000" dirty="0"/>
          </a:p>
          <a:p>
            <a:pPr marL="0" lvl="0" indent="0" algn="l" rtl="0">
              <a:lnSpc>
                <a:spcPct val="100000"/>
              </a:lnSpc>
              <a:spcBef>
                <a:spcPts val="0"/>
              </a:spcBef>
              <a:spcAft>
                <a:spcPts val="0"/>
              </a:spcAft>
              <a:buClr>
                <a:schemeClr val="dk1"/>
              </a:buClr>
              <a:buSzPts val="1200"/>
              <a:buFont typeface="Calibri"/>
              <a:buNone/>
            </a:pPr>
            <a:r>
              <a:rPr lang="es-MX" sz="1000" dirty="0"/>
              <a:t>Link de herramientas:</a:t>
            </a:r>
            <a:endParaRPr sz="1000" dirty="0"/>
          </a:p>
          <a:p>
            <a:pPr marL="0" lvl="0" indent="0" algn="l" rtl="0">
              <a:lnSpc>
                <a:spcPct val="100000"/>
              </a:lnSpc>
              <a:spcBef>
                <a:spcPts val="0"/>
              </a:spcBef>
              <a:spcAft>
                <a:spcPts val="0"/>
              </a:spcAft>
              <a:buClr>
                <a:schemeClr val="dk1"/>
              </a:buClr>
              <a:buSzPts val="1100"/>
              <a:buFont typeface="Arial"/>
              <a:buNone/>
            </a:pPr>
            <a:r>
              <a:rPr lang="es-MX" sz="1000" dirty="0">
                <a:solidFill>
                  <a:srgbClr val="4285F4"/>
                </a:solidFill>
                <a:uFill>
                  <a:noFill/>
                </a:uFill>
                <a:hlinkClick r:id="rId4">
                  <a:extLst>
                    <a:ext uri="{A12FA001-AC4F-418D-AE19-62706E023703}">
                      <ahyp:hlinkClr xmlns:ahyp="http://schemas.microsoft.com/office/drawing/2018/hyperlinkcolor" val="tx"/>
                    </a:ext>
                  </a:extLst>
                </a:hlinkClick>
              </a:rPr>
              <a:t>https://jamboard.google.com/</a:t>
            </a:r>
            <a:endParaRPr sz="1000" dirty="0">
              <a:solidFill>
                <a:srgbClr val="4285F4"/>
              </a:solidFill>
            </a:endParaRPr>
          </a:p>
          <a:p>
            <a:pPr marL="0" lvl="0" indent="0" algn="l" rtl="0">
              <a:lnSpc>
                <a:spcPct val="100000"/>
              </a:lnSpc>
              <a:spcBef>
                <a:spcPts val="0"/>
              </a:spcBef>
              <a:spcAft>
                <a:spcPts val="0"/>
              </a:spcAft>
              <a:buClr>
                <a:srgbClr val="4285F4"/>
              </a:buClr>
              <a:buSzPts val="1200"/>
              <a:buFont typeface="Calibri"/>
              <a:buNone/>
            </a:pPr>
            <a:r>
              <a:rPr lang="es-MX" sz="1000" dirty="0">
                <a:solidFill>
                  <a:srgbClr val="4285F4"/>
                </a:solidFill>
                <a:uFill>
                  <a:noFill/>
                </a:uFill>
                <a:hlinkClick r:id="rId5">
                  <a:extLst>
                    <a:ext uri="{A12FA001-AC4F-418D-AE19-62706E023703}">
                      <ahyp:hlinkClr xmlns:ahyp="http://schemas.microsoft.com/office/drawing/2018/hyperlinkcolor" val="tx"/>
                    </a:ext>
                  </a:extLst>
                </a:hlinkClick>
              </a:rPr>
              <a:t>https://www.notebookcast.com/es</a:t>
            </a:r>
            <a:endParaRPr sz="1000" dirty="0"/>
          </a:p>
          <a:p>
            <a:pPr marL="0" lvl="0" indent="0" algn="l" rtl="0">
              <a:lnSpc>
                <a:spcPct val="100000"/>
              </a:lnSpc>
              <a:spcBef>
                <a:spcPts val="0"/>
              </a:spcBef>
              <a:spcAft>
                <a:spcPts val="0"/>
              </a:spcAft>
              <a:buClr>
                <a:schemeClr val="hlink"/>
              </a:buClr>
              <a:buSzPts val="1200"/>
              <a:buFont typeface="Calibri"/>
              <a:buNone/>
            </a:pPr>
            <a:r>
              <a:rPr lang="es-MX" sz="1000" u="sng" dirty="0">
                <a:solidFill>
                  <a:schemeClr val="hlink"/>
                </a:solidFill>
                <a:hlinkClick r:id="rId6"/>
              </a:rPr>
              <a:t>https://app.lucidchart.com/es-LA/users/login#/login</a:t>
            </a:r>
            <a:endParaRPr sz="1000" dirty="0"/>
          </a:p>
          <a:p>
            <a:pPr marL="0" lvl="0" indent="0" algn="l" rtl="0">
              <a:lnSpc>
                <a:spcPct val="100000"/>
              </a:lnSpc>
              <a:spcBef>
                <a:spcPts val="0"/>
              </a:spcBef>
              <a:spcAft>
                <a:spcPts val="0"/>
              </a:spcAft>
              <a:buSzPts val="1400"/>
              <a:buNone/>
            </a:pPr>
            <a:endParaRPr dirty="0"/>
          </a:p>
        </p:txBody>
      </p:sp>
      <p:sp>
        <p:nvSpPr>
          <p:cNvPr id="116" name="Google Shape;116;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4</a:t>
            </a:fld>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1" name="Google Shape;131;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s-MX" dirty="0"/>
              <a:t>Nota para el profesor o profesora: El proyecto tecnológico incluye como base el trabajo en equipo. En la sala de clase deberán agruparse los estudiantes en los equipos ya formados. En el caso de contexto virtual se sugiere usar la versión gratuita de zoom para que se pueda separar la sala en grupos y como profesor pueda ir revisando el avance del equipo. </a:t>
            </a:r>
            <a:endParaRPr dirty="0"/>
          </a:p>
          <a:p>
            <a:pPr marL="0" lvl="0" indent="0" algn="l" rtl="0">
              <a:lnSpc>
                <a:spcPct val="100000"/>
              </a:lnSpc>
              <a:spcBef>
                <a:spcPts val="0"/>
              </a:spcBef>
              <a:spcAft>
                <a:spcPts val="0"/>
              </a:spcAft>
              <a:buClr>
                <a:schemeClr val="dk1"/>
              </a:buClr>
              <a:buSzPts val="1100"/>
              <a:buFont typeface="Arial"/>
              <a:buNone/>
            </a:pPr>
            <a:endParaRPr baseline="30000" dirty="0">
              <a:solidFill>
                <a:schemeClr val="dk1"/>
              </a:solidFill>
            </a:endParaRPr>
          </a:p>
          <a:p>
            <a:pPr marL="0" lvl="0" indent="0" algn="l" rtl="0">
              <a:lnSpc>
                <a:spcPct val="100000"/>
              </a:lnSpc>
              <a:spcBef>
                <a:spcPts val="0"/>
              </a:spcBef>
              <a:spcAft>
                <a:spcPts val="0"/>
              </a:spcAft>
              <a:buSzPts val="1400"/>
              <a:buNone/>
            </a:pPr>
            <a:endParaRPr dirty="0"/>
          </a:p>
        </p:txBody>
      </p:sp>
      <p:sp>
        <p:nvSpPr>
          <p:cNvPr id="132" name="Google Shape;132;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5</a:t>
            </a:fld>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s-MX" dirty="0">
                <a:solidFill>
                  <a:schemeClr val="dk1"/>
                </a:solidFill>
              </a:rPr>
              <a:t>Nota para el profesor: El proyecto tecnológico incluye como base el trabajo en equipo. En la sala de clase deberán agruparse los estudiantes en los equipos ya formados. En el caso de contexto virtual se sugiere usar la versión gratuita de zoom para que se pueda separar la sala en grupos y como profesor pueda ir revisando el avance del equipo. </a:t>
            </a:r>
            <a:endParaRPr dirty="0"/>
          </a:p>
          <a:p>
            <a:pPr marL="0" lvl="0" indent="0" algn="l" rtl="0">
              <a:lnSpc>
                <a:spcPct val="100000"/>
              </a:lnSpc>
              <a:spcBef>
                <a:spcPts val="0"/>
              </a:spcBef>
              <a:spcAft>
                <a:spcPts val="0"/>
              </a:spcAft>
              <a:buSzPts val="1400"/>
              <a:buNone/>
            </a:pPr>
            <a:endParaRPr dirty="0"/>
          </a:p>
        </p:txBody>
      </p:sp>
      <p:sp>
        <p:nvSpPr>
          <p:cNvPr id="145" name="Google Shape;145;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6</a:t>
            </a:fld>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5" name="Google Shape;15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56" name="Google Shape;15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7</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9"/>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9"/>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9" name="Google Shape;1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0" name="Google Shape;2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8"/>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6" name="Google Shape;7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7" name="Google Shape;7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9"/>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9"/>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2" name="Google Shape;8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3" name="Google Shape;8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1"/>
        <p:cNvGrpSpPr/>
        <p:nvPr/>
      </p:nvGrpSpPr>
      <p:grpSpPr>
        <a:xfrm>
          <a:off x="0" y="0"/>
          <a:ext cx="0" cy="0"/>
          <a:chOff x="0" y="0"/>
          <a:chExt cx="0" cy="0"/>
        </a:xfrm>
      </p:grpSpPr>
      <p:sp>
        <p:nvSpPr>
          <p:cNvPr id="22" name="Google Shape;2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6" name="Google Shape;2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7" name="Google Shape;2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8"/>
        <p:cNvGrpSpPr/>
        <p:nvPr/>
      </p:nvGrpSpPr>
      <p:grpSpPr>
        <a:xfrm>
          <a:off x="0" y="0"/>
          <a:ext cx="0" cy="0"/>
          <a:chOff x="0" y="0"/>
          <a:chExt cx="0" cy="0"/>
        </a:xfrm>
      </p:grpSpPr>
      <p:sp>
        <p:nvSpPr>
          <p:cNvPr id="29" name="Google Shape;29;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2" name="Google Shape;3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3" name="Google Shape;3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4"/>
        <p:cNvGrpSpPr/>
        <p:nvPr/>
      </p:nvGrpSpPr>
      <p:grpSpPr>
        <a:xfrm>
          <a:off x="0" y="0"/>
          <a:ext cx="0" cy="0"/>
          <a:chOff x="0" y="0"/>
          <a:chExt cx="0" cy="0"/>
        </a:xfrm>
      </p:grpSpPr>
      <p:sp>
        <p:nvSpPr>
          <p:cNvPr id="35" name="Google Shape;35;p1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2"/>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7" name="Google Shape;3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8" name="Google Shape;3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9" name="Google Shape;3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7" name="Google Shape;47;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8" name="Google Shape;48;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2" name="Google Shape;5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3" name="Google Shape;5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6" name="Google Shape;5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7" name="Google Shape;5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3" name="Google Shape;6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4" name="Google Shape;6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7"/>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8" name="Google Shape;68;p17"/>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0" name="Google Shape;70;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1" name="Google Shape;71;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a:stretch/>
        </p:blipFill>
        <p:spPr>
          <a:xfrm>
            <a:off x="6164920" y="338952"/>
            <a:ext cx="5473700" cy="6159500"/>
          </a:xfrm>
          <a:prstGeom prst="rect">
            <a:avLst/>
          </a:prstGeom>
          <a:noFill/>
          <a:ln>
            <a:noFill/>
          </a:ln>
        </p:spPr>
      </p:pic>
      <p:sp>
        <p:nvSpPr>
          <p:cNvPr id="89" name="Google Shape;89;p1"/>
          <p:cNvSpPr/>
          <p:nvPr/>
        </p:nvSpPr>
        <p:spPr>
          <a:xfrm>
            <a:off x="0" y="346232"/>
            <a:ext cx="6096000"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0" name="Google Shape;90;p1"/>
          <p:cNvSpPr/>
          <p:nvPr/>
        </p:nvSpPr>
        <p:spPr>
          <a:xfrm>
            <a:off x="11709647" y="328469"/>
            <a:ext cx="482353"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1" name="Google Shape;91;p1"/>
          <p:cNvSpPr txBox="1">
            <a:spLocks noGrp="1"/>
          </p:cNvSpPr>
          <p:nvPr>
            <p:ph type="ctrTitle"/>
          </p:nvPr>
        </p:nvSpPr>
        <p:spPr>
          <a:xfrm>
            <a:off x="878889" y="2432485"/>
            <a:ext cx="5051393" cy="2435765"/>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chemeClr val="lt1"/>
              </a:buClr>
              <a:buSzPts val="5400"/>
              <a:buFont typeface="Calibri"/>
              <a:buNone/>
            </a:pPr>
            <a:r>
              <a:rPr lang="es-MX" sz="5400" b="1" dirty="0">
                <a:solidFill>
                  <a:schemeClr val="lt1"/>
                </a:solidFill>
              </a:rPr>
              <a:t>Proyecto Desarrollo Tecnológico</a:t>
            </a:r>
            <a:endParaRPr sz="5400" b="1" dirty="0">
              <a:solidFill>
                <a:schemeClr val="lt1"/>
              </a:solidFill>
            </a:endParaRPr>
          </a:p>
        </p:txBody>
      </p:sp>
      <p:sp>
        <p:nvSpPr>
          <p:cNvPr id="92" name="Google Shape;92;p1"/>
          <p:cNvSpPr txBox="1">
            <a:spLocks noGrp="1"/>
          </p:cNvSpPr>
          <p:nvPr>
            <p:ph type="subTitle" idx="1"/>
          </p:nvPr>
        </p:nvSpPr>
        <p:spPr>
          <a:xfrm>
            <a:off x="1524000" y="5217775"/>
            <a:ext cx="4441794" cy="570467"/>
          </a:xfrm>
          <a:prstGeom prst="rect">
            <a:avLst/>
          </a:prstGeom>
          <a:noFill/>
          <a:ln>
            <a:noFill/>
          </a:ln>
        </p:spPr>
        <p:txBody>
          <a:bodyPr spcFirstLastPara="1" wrap="square" lIns="91425" tIns="45700" rIns="91425" bIns="45700" anchor="t" anchorCtr="0">
            <a:normAutofit/>
          </a:bodyPr>
          <a:lstStyle/>
          <a:p>
            <a:pPr marL="0" lvl="0" indent="0" algn="r" rtl="0">
              <a:lnSpc>
                <a:spcPct val="90000"/>
              </a:lnSpc>
              <a:spcBef>
                <a:spcPts val="0"/>
              </a:spcBef>
              <a:spcAft>
                <a:spcPts val="0"/>
              </a:spcAft>
              <a:buClr>
                <a:schemeClr val="lt1"/>
              </a:buClr>
              <a:buSzPts val="2400"/>
              <a:buNone/>
            </a:pPr>
            <a:r>
              <a:rPr lang="es-MX" dirty="0">
                <a:solidFill>
                  <a:schemeClr val="lt1"/>
                </a:solidFill>
              </a:rPr>
              <a:t>Emprendimiento y Empleabilidad</a:t>
            </a:r>
            <a:endParaRPr dirty="0">
              <a:solidFill>
                <a:schemeClr val="lt1"/>
              </a:solidFill>
            </a:endParaRPr>
          </a:p>
        </p:txBody>
      </p:sp>
      <p:sp>
        <p:nvSpPr>
          <p:cNvPr id="93" name="Google Shape;93;p1"/>
          <p:cNvSpPr txBox="1"/>
          <p:nvPr/>
        </p:nvSpPr>
        <p:spPr>
          <a:xfrm>
            <a:off x="1524000" y="976079"/>
            <a:ext cx="4441794" cy="584775"/>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600"/>
              <a:buFont typeface="Arial"/>
              <a:buNone/>
            </a:pPr>
            <a:r>
              <a:rPr lang="es-MX" sz="1600" b="0" i="0" u="none" strike="noStrike" cap="none" dirty="0">
                <a:solidFill>
                  <a:schemeClr val="lt1"/>
                </a:solidFill>
                <a:latin typeface="Calibri"/>
                <a:ea typeface="Calibri"/>
                <a:cs typeface="Calibri"/>
                <a:sym typeface="Calibri"/>
              </a:rPr>
              <a:t>Especialidad Programación </a:t>
            </a:r>
            <a:endParaRPr sz="1400" b="0" i="0" u="none" strike="noStrike" cap="none" dirty="0">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600"/>
              <a:buFont typeface="Arial"/>
              <a:buNone/>
            </a:pPr>
            <a:r>
              <a:rPr lang="es-MX" sz="1600" b="0" i="0" u="none" strike="noStrike" cap="none" dirty="0">
                <a:solidFill>
                  <a:schemeClr val="lt1"/>
                </a:solidFill>
                <a:latin typeface="Calibri"/>
                <a:ea typeface="Calibri"/>
                <a:cs typeface="Calibri"/>
                <a:sym typeface="Calibri"/>
              </a:rPr>
              <a:t>Módulo Emprendimiento y Empleabilidad</a:t>
            </a:r>
            <a:endParaRPr sz="16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9" name="Google Shape;99;p2"/>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00" name="Google Shape;100;p2"/>
          <p:cNvSpPr txBox="1">
            <a:spLocks noGrp="1"/>
          </p:cNvSpPr>
          <p:nvPr>
            <p:ph type="body" idx="1"/>
          </p:nvPr>
        </p:nvSpPr>
        <p:spPr>
          <a:xfrm>
            <a:off x="692458" y="1825625"/>
            <a:ext cx="7821227"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MX" sz="6000" b="1" dirty="0">
                <a:solidFill>
                  <a:schemeClr val="lt1"/>
                </a:solidFill>
              </a:rPr>
              <a:t>CONTENIDO 4</a:t>
            </a:r>
            <a:endParaRPr dirty="0"/>
          </a:p>
          <a:p>
            <a:pPr marL="0" lvl="0" indent="0" algn="l" rtl="0">
              <a:lnSpc>
                <a:spcPct val="90000"/>
              </a:lnSpc>
              <a:spcBef>
                <a:spcPts val="1000"/>
              </a:spcBef>
              <a:spcAft>
                <a:spcPts val="0"/>
              </a:spcAft>
              <a:buClr>
                <a:schemeClr val="lt1"/>
              </a:buClr>
              <a:buSzPts val="6000"/>
              <a:buNone/>
            </a:pPr>
            <a:r>
              <a:rPr lang="es-MX" sz="6000" dirty="0">
                <a:solidFill>
                  <a:schemeClr val="lt1"/>
                </a:solidFill>
              </a:rPr>
              <a:t>Ideando la Solución</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pic>
        <p:nvPicPr>
          <p:cNvPr id="105" name="Google Shape;105;p3"/>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06" name="Google Shape;106;p3"/>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07" name="Google Shape;107;p3"/>
          <p:cNvSpPr/>
          <p:nvPr/>
        </p:nvSpPr>
        <p:spPr>
          <a:xfrm>
            <a:off x="1802163" y="97657"/>
            <a:ext cx="7830105" cy="905521"/>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rgbClr val="CD25B0"/>
              </a:solidFill>
              <a:latin typeface="Calibri"/>
              <a:ea typeface="Calibri"/>
              <a:cs typeface="Calibri"/>
              <a:sym typeface="Calibri"/>
            </a:endParaRPr>
          </a:p>
        </p:txBody>
      </p:sp>
      <p:sp>
        <p:nvSpPr>
          <p:cNvPr id="108" name="Google Shape;108;p3"/>
          <p:cNvSpPr txBox="1"/>
          <p:nvPr/>
        </p:nvSpPr>
        <p:spPr>
          <a:xfrm>
            <a:off x="1970842" y="297401"/>
            <a:ext cx="7403977" cy="506030"/>
          </a:xfrm>
          <a:prstGeom prst="rect">
            <a:avLst/>
          </a:prstGeom>
          <a:noFill/>
          <a:ln>
            <a:noFill/>
          </a:ln>
        </p:spPr>
        <p:txBody>
          <a:bodyPr spcFirstLastPara="1" wrap="square" lIns="91425" tIns="45700" rIns="91425" bIns="45700" anchor="ctr" anchorCtr="0">
            <a:noAutofit/>
          </a:bodyPr>
          <a:lstStyle/>
          <a:p>
            <a:pPr marL="0" marR="0" lvl="0" indent="0" algn="r" rtl="0">
              <a:lnSpc>
                <a:spcPct val="90000"/>
              </a:lnSpc>
              <a:spcBef>
                <a:spcPts val="0"/>
              </a:spcBef>
              <a:spcAft>
                <a:spcPts val="0"/>
              </a:spcAft>
              <a:buClr>
                <a:schemeClr val="lt1"/>
              </a:buClr>
              <a:buSzPts val="3600"/>
              <a:buFont typeface="Calibri"/>
              <a:buNone/>
            </a:pPr>
            <a:r>
              <a:rPr lang="es-MX" sz="3600" b="0" i="0" u="none" strike="noStrike" cap="none" dirty="0">
                <a:solidFill>
                  <a:schemeClr val="lt1"/>
                </a:solidFill>
                <a:latin typeface="Calibri"/>
                <a:ea typeface="Calibri"/>
                <a:cs typeface="Calibri"/>
                <a:sym typeface="Calibri"/>
              </a:rPr>
              <a:t>OBJETIVOS</a:t>
            </a:r>
            <a:endParaRPr sz="3600" b="0" i="0" u="none" strike="noStrike" cap="none" dirty="0">
              <a:solidFill>
                <a:schemeClr val="lt1"/>
              </a:solidFill>
              <a:latin typeface="Calibri"/>
              <a:ea typeface="Calibri"/>
              <a:cs typeface="Calibri"/>
              <a:sym typeface="Calibri"/>
            </a:endParaRPr>
          </a:p>
        </p:txBody>
      </p:sp>
      <p:sp>
        <p:nvSpPr>
          <p:cNvPr id="109" name="Google Shape;109;p3"/>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grpSp>
        <p:nvGrpSpPr>
          <p:cNvPr id="110" name="Google Shape;110;p3"/>
          <p:cNvGrpSpPr/>
          <p:nvPr/>
        </p:nvGrpSpPr>
        <p:grpSpPr>
          <a:xfrm>
            <a:off x="0" y="2205028"/>
            <a:ext cx="7910004" cy="4063679"/>
            <a:chOff x="114337" y="0"/>
            <a:chExt cx="6772799" cy="4063679"/>
          </a:xfrm>
        </p:grpSpPr>
        <p:sp>
          <p:nvSpPr>
            <p:cNvPr id="111" name="Google Shape;111;p3"/>
            <p:cNvSpPr/>
            <p:nvPr/>
          </p:nvSpPr>
          <p:spPr>
            <a:xfrm>
              <a:off x="114337" y="0"/>
              <a:ext cx="6772799" cy="4063679"/>
            </a:xfrm>
            <a:prstGeom prst="rect">
              <a:avLst/>
            </a:prstGeom>
            <a:solidFill>
              <a:srgbClr val="CD25B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12" name="Google Shape;112;p3"/>
            <p:cNvSpPr txBox="1"/>
            <p:nvPr/>
          </p:nvSpPr>
          <p:spPr>
            <a:xfrm>
              <a:off x="319574" y="0"/>
              <a:ext cx="6567562" cy="4063679"/>
            </a:xfrm>
            <a:prstGeom prst="rect">
              <a:avLst/>
            </a:prstGeom>
            <a:noFill/>
            <a:ln>
              <a:noFill/>
            </a:ln>
          </p:spPr>
          <p:txBody>
            <a:bodyPr spcFirstLastPara="1" wrap="square" lIns="91425" tIns="91425" rIns="91425" bIns="91425" anchor="ctr" anchorCtr="0">
              <a:noAutofit/>
            </a:bodyPr>
            <a:lstStyle/>
            <a:p>
              <a:pPr marL="457200" marR="0" lvl="0" indent="-342900" algn="l" rtl="0">
                <a:lnSpc>
                  <a:spcPct val="100000"/>
                </a:lnSpc>
                <a:spcBef>
                  <a:spcPts val="0"/>
                </a:spcBef>
                <a:spcAft>
                  <a:spcPts val="0"/>
                </a:spcAft>
                <a:buClr>
                  <a:schemeClr val="lt1"/>
                </a:buClr>
                <a:buSzPts val="1800"/>
                <a:buFont typeface="Calibri"/>
                <a:buChar char="●"/>
              </a:pPr>
              <a:r>
                <a:rPr lang="es-MX" sz="2800" b="0" i="0" u="none" strike="noStrike" cap="none" dirty="0">
                  <a:solidFill>
                    <a:schemeClr val="lt1"/>
                  </a:solidFill>
                  <a:latin typeface="Calibri"/>
                  <a:ea typeface="Calibri"/>
                  <a:cs typeface="Calibri"/>
                  <a:sym typeface="Calibri"/>
                </a:rPr>
                <a:t>Idear una solución al problema a solucionar en un entorno tecnológico. </a:t>
              </a:r>
              <a:endParaRPr sz="1400" b="0" i="0" u="none" strike="noStrike" cap="none" dirty="0">
                <a:solidFill>
                  <a:srgbClr val="000000"/>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pic>
        <p:nvPicPr>
          <p:cNvPr id="118" name="Google Shape;118;p4"/>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19" name="Google Shape;119;p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MAPA MENTAL DE LAS</a:t>
            </a:r>
            <a:br>
              <a:rPr lang="es-MX" dirty="0"/>
            </a:br>
            <a:r>
              <a:rPr lang="es-MX" dirty="0">
                <a:solidFill>
                  <a:srgbClr val="CD25B0"/>
                </a:solidFill>
              </a:rPr>
              <a:t>SOLUCIONES</a:t>
            </a:r>
            <a:endParaRPr dirty="0">
              <a:solidFill>
                <a:srgbClr val="CD25B0"/>
              </a:solidFill>
            </a:endParaRPr>
          </a:p>
        </p:txBody>
      </p:sp>
      <p:sp>
        <p:nvSpPr>
          <p:cNvPr id="120" name="Google Shape;120;p4"/>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1" name="Google Shape;121;p4"/>
          <p:cNvSpPr/>
          <p:nvPr/>
        </p:nvSpPr>
        <p:spPr>
          <a:xfrm>
            <a:off x="0" y="2513257"/>
            <a:ext cx="5784980" cy="1562677"/>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2" name="Google Shape;122;p4"/>
          <p:cNvSpPr txBox="1"/>
          <p:nvPr/>
        </p:nvSpPr>
        <p:spPr>
          <a:xfrm>
            <a:off x="175368" y="2671069"/>
            <a:ext cx="5441661" cy="120032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dirty="0">
                <a:solidFill>
                  <a:schemeClr val="lt1"/>
                </a:solidFill>
                <a:latin typeface="Calibri"/>
                <a:ea typeface="Calibri"/>
                <a:cs typeface="Calibri"/>
                <a:sym typeface="Calibri"/>
              </a:rPr>
              <a:t>En función del </a:t>
            </a:r>
            <a:r>
              <a:rPr lang="es-MX" sz="2400" b="1" i="0" u="none" strike="noStrike" cap="none" dirty="0">
                <a:solidFill>
                  <a:schemeClr val="lt1"/>
                </a:solidFill>
                <a:latin typeface="Calibri"/>
                <a:ea typeface="Calibri"/>
                <a:cs typeface="Calibri"/>
                <a:sym typeface="Calibri"/>
              </a:rPr>
              <a:t>problema levantado</a:t>
            </a:r>
            <a:r>
              <a:rPr lang="es-MX" sz="2400" b="0" i="0" u="none" strike="noStrike" cap="none" dirty="0">
                <a:solidFill>
                  <a:schemeClr val="lt1"/>
                </a:solidFill>
                <a:latin typeface="Calibri"/>
                <a:ea typeface="Calibri"/>
                <a:cs typeface="Calibri"/>
                <a:sym typeface="Calibri"/>
              </a:rPr>
              <a:t>, crearemos un mapa mental de la solución, como el que se ve a continuación. </a:t>
            </a:r>
            <a:endParaRPr sz="1400" b="0" i="0" u="none" strike="noStrike" cap="none" dirty="0">
              <a:solidFill>
                <a:srgbClr val="000000"/>
              </a:solidFill>
              <a:latin typeface="Arial"/>
              <a:ea typeface="Arial"/>
              <a:cs typeface="Arial"/>
              <a:sym typeface="Arial"/>
            </a:endParaRPr>
          </a:p>
        </p:txBody>
      </p:sp>
      <p:sp>
        <p:nvSpPr>
          <p:cNvPr id="123" name="Google Shape;123;p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4" name="Google Shape;124;p4"/>
          <p:cNvSpPr txBox="1"/>
          <p:nvPr/>
        </p:nvSpPr>
        <p:spPr>
          <a:xfrm>
            <a:off x="7829937" y="2132224"/>
            <a:ext cx="2569500" cy="371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CD25B0"/>
              </a:buClr>
              <a:buSzPts val="1800"/>
              <a:buFont typeface="Calibri"/>
              <a:buNone/>
            </a:pPr>
            <a:r>
              <a:rPr lang="es-MX" sz="1800" b="1" i="0" u="none" strike="noStrike" cap="none" dirty="0">
                <a:solidFill>
                  <a:srgbClr val="CD25B0"/>
                </a:solidFill>
                <a:latin typeface="Calibri"/>
                <a:ea typeface="Calibri"/>
                <a:cs typeface="Calibri"/>
                <a:sym typeface="Calibri"/>
              </a:rPr>
              <a:t>Ejemplo de mapa mental</a:t>
            </a:r>
            <a:endParaRPr sz="1800" b="1" i="0" u="none" strike="noStrike" cap="none" dirty="0">
              <a:solidFill>
                <a:srgbClr val="CD25B0"/>
              </a:solidFill>
              <a:latin typeface="Calibri"/>
              <a:ea typeface="Calibri"/>
              <a:cs typeface="Calibri"/>
              <a:sym typeface="Calibri"/>
            </a:endParaRPr>
          </a:p>
        </p:txBody>
      </p:sp>
      <p:sp>
        <p:nvSpPr>
          <p:cNvPr id="125" name="Google Shape;125;p4"/>
          <p:cNvSpPr txBox="1"/>
          <p:nvPr/>
        </p:nvSpPr>
        <p:spPr>
          <a:xfrm>
            <a:off x="6407022" y="5596517"/>
            <a:ext cx="5362354" cy="3255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CD25B0"/>
              </a:buClr>
              <a:buSzPts val="2200"/>
              <a:buFont typeface="Calibri"/>
              <a:buNone/>
            </a:pPr>
            <a:r>
              <a:rPr lang="es-MX" sz="2200" b="1" i="0" u="none" strike="noStrike" cap="none" dirty="0">
                <a:solidFill>
                  <a:srgbClr val="CD25B0"/>
                </a:solidFill>
                <a:latin typeface="Calibri"/>
                <a:ea typeface="Calibri"/>
                <a:cs typeface="Calibri"/>
                <a:sym typeface="Calibri"/>
              </a:rPr>
              <a:t>¡No olvides incluir y organizar todas las tareas en Trello!</a:t>
            </a:r>
            <a:endParaRPr sz="2200" b="1" i="0" u="none" strike="noStrike" cap="none" dirty="0">
              <a:solidFill>
                <a:srgbClr val="CD25B0"/>
              </a:solidFill>
              <a:latin typeface="Calibri"/>
              <a:ea typeface="Calibri"/>
              <a:cs typeface="Calibri"/>
              <a:sym typeface="Calibri"/>
            </a:endParaRPr>
          </a:p>
        </p:txBody>
      </p:sp>
      <p:sp>
        <p:nvSpPr>
          <p:cNvPr id="126" name="Google Shape;126;p4"/>
          <p:cNvSpPr/>
          <p:nvPr/>
        </p:nvSpPr>
        <p:spPr>
          <a:xfrm>
            <a:off x="-1" y="4171767"/>
            <a:ext cx="5784980" cy="1946778"/>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7" name="Google Shape;127;p4"/>
          <p:cNvSpPr txBox="1"/>
          <p:nvPr/>
        </p:nvSpPr>
        <p:spPr>
          <a:xfrm>
            <a:off x="386261" y="4261997"/>
            <a:ext cx="5012455" cy="1766317"/>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Clr>
                <a:schemeClr val="dk1"/>
              </a:buClr>
              <a:buSzPts val="1100"/>
              <a:buFont typeface="Arial"/>
              <a:buNone/>
            </a:pPr>
            <a:r>
              <a:rPr lang="es-MX" sz="2400" b="1" i="0" u="none" strike="noStrike" cap="none" dirty="0">
                <a:solidFill>
                  <a:schemeClr val="lt1"/>
                </a:solidFill>
                <a:latin typeface="Calibri"/>
                <a:ea typeface="Calibri"/>
                <a:cs typeface="Calibri"/>
                <a:sym typeface="Calibri"/>
              </a:rPr>
              <a:t>El equipo de trabajo puede hacer este mapa mental del problema utilizando Jamboard, Notebookcast, Lucidchart o en papel.</a:t>
            </a:r>
            <a:endParaRPr sz="2400" b="1" i="0" u="none" strike="noStrike" cap="none" dirty="0">
              <a:solidFill>
                <a:schemeClr val="lt1"/>
              </a:solidFill>
              <a:latin typeface="Calibri"/>
              <a:ea typeface="Calibri"/>
              <a:cs typeface="Calibri"/>
              <a:sym typeface="Calibri"/>
            </a:endParaRPr>
          </a:p>
          <a:p>
            <a:pPr marL="0" marR="0" lvl="0" indent="0" algn="just" rtl="0">
              <a:lnSpc>
                <a:spcPct val="115000"/>
              </a:lnSpc>
              <a:spcBef>
                <a:spcPts val="0"/>
              </a:spcBef>
              <a:spcAft>
                <a:spcPts val="0"/>
              </a:spcAft>
              <a:buClr>
                <a:schemeClr val="dk1"/>
              </a:buClr>
              <a:buSzPts val="1100"/>
              <a:buFont typeface="Arial"/>
              <a:buNone/>
            </a:pPr>
            <a:endParaRPr sz="2400" b="1" i="0" u="none" strike="noStrike" cap="none" dirty="0">
              <a:solidFill>
                <a:schemeClr val="lt1"/>
              </a:solidFill>
              <a:latin typeface="Calibri"/>
              <a:ea typeface="Calibri"/>
              <a:cs typeface="Calibri"/>
              <a:sym typeface="Calibri"/>
            </a:endParaRPr>
          </a:p>
          <a:p>
            <a:pPr marL="0" marR="0" lvl="0" indent="0" algn="just" rtl="0">
              <a:lnSpc>
                <a:spcPct val="115000"/>
              </a:lnSpc>
              <a:spcBef>
                <a:spcPts val="0"/>
              </a:spcBef>
              <a:spcAft>
                <a:spcPts val="0"/>
              </a:spcAft>
              <a:buClr>
                <a:schemeClr val="dk1"/>
              </a:buClr>
              <a:buSzPts val="1100"/>
              <a:buFont typeface="Arial"/>
              <a:buNone/>
            </a:pPr>
            <a:endParaRPr sz="2400" b="1" i="0" u="none" strike="noStrike" cap="none" dirty="0">
              <a:solidFill>
                <a:schemeClr val="lt1"/>
              </a:solidFill>
              <a:latin typeface="Calibri"/>
              <a:ea typeface="Calibri"/>
              <a:cs typeface="Calibri"/>
              <a:sym typeface="Calibri"/>
            </a:endParaRPr>
          </a:p>
        </p:txBody>
      </p:sp>
      <p:pic>
        <p:nvPicPr>
          <p:cNvPr id="128" name="Google Shape;128;p4"/>
          <p:cNvPicPr preferRelativeResize="0"/>
          <p:nvPr/>
        </p:nvPicPr>
        <p:blipFill>
          <a:blip r:embed="rId4">
            <a:alphaModFix/>
          </a:blip>
          <a:stretch>
            <a:fillRect/>
          </a:stretch>
        </p:blipFill>
        <p:spPr>
          <a:xfrm>
            <a:off x="6608438" y="2631600"/>
            <a:ext cx="5012475" cy="304839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pic>
        <p:nvPicPr>
          <p:cNvPr id="134" name="Google Shape;134;p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35" name="Google Shape;135;p5"/>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ENCONTRANDO LA</a:t>
            </a:r>
            <a:br>
              <a:rPr lang="es-MX" dirty="0"/>
            </a:br>
            <a:r>
              <a:rPr lang="es-MX" dirty="0">
                <a:solidFill>
                  <a:srgbClr val="CD25B0"/>
                </a:solidFill>
              </a:rPr>
              <a:t>SOLUCIÓN</a:t>
            </a:r>
            <a:endParaRPr dirty="0">
              <a:solidFill>
                <a:srgbClr val="CD25B0"/>
              </a:solidFill>
            </a:endParaRPr>
          </a:p>
        </p:txBody>
      </p:sp>
      <p:sp>
        <p:nvSpPr>
          <p:cNvPr id="136" name="Google Shape;136;p5"/>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37" name="Google Shape;137;p5"/>
          <p:cNvSpPr/>
          <p:nvPr/>
        </p:nvSpPr>
        <p:spPr>
          <a:xfrm>
            <a:off x="6096000" y="1483567"/>
            <a:ext cx="5784980" cy="495274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38" name="Google Shape;138;p5"/>
          <p:cNvSpPr txBox="1"/>
          <p:nvPr/>
        </p:nvSpPr>
        <p:spPr>
          <a:xfrm>
            <a:off x="6409540" y="1393065"/>
            <a:ext cx="5157900" cy="4565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1600"/>
              </a:spcBef>
              <a:spcAft>
                <a:spcPts val="0"/>
              </a:spcAft>
              <a:buClr>
                <a:schemeClr val="dk1"/>
              </a:buClr>
              <a:buSzPts val="1100"/>
              <a:buFont typeface="Arial"/>
              <a:buNone/>
            </a:pPr>
            <a:r>
              <a:rPr lang="es-MX" sz="2200" b="0" i="0" u="none" strike="noStrike" cap="none" dirty="0">
                <a:solidFill>
                  <a:schemeClr val="lt1"/>
                </a:solidFill>
                <a:latin typeface="Calibri"/>
                <a:ea typeface="Calibri"/>
                <a:cs typeface="Calibri"/>
                <a:sym typeface="Calibri"/>
              </a:rPr>
              <a:t>Es posible que algunas de sus ideas ya incluyen un desafío tecnológico, mientras que otras no. Piensen en todas sus ideas y traten de encontrar maneras de aprovechar las capacidades de la tecnología.</a:t>
            </a:r>
            <a:endParaRPr sz="2200" b="0" i="0" u="none" strike="noStrike" cap="none" dirty="0">
              <a:solidFill>
                <a:schemeClr val="lt1"/>
              </a:solidFill>
              <a:latin typeface="Calibri"/>
              <a:ea typeface="Calibri"/>
              <a:cs typeface="Calibri"/>
              <a:sym typeface="Calibri"/>
            </a:endParaRPr>
          </a:p>
          <a:p>
            <a:pPr marL="0" marR="0" lvl="0" indent="0" algn="l" rtl="0">
              <a:lnSpc>
                <a:spcPct val="100000"/>
              </a:lnSpc>
              <a:spcBef>
                <a:spcPts val="1600"/>
              </a:spcBef>
              <a:spcAft>
                <a:spcPts val="0"/>
              </a:spcAft>
              <a:buClr>
                <a:schemeClr val="dk1"/>
              </a:buClr>
              <a:buSzPts val="1100"/>
              <a:buFont typeface="Arial"/>
              <a:buNone/>
            </a:pPr>
            <a:r>
              <a:rPr lang="es-MX" sz="2200" b="0" i="0" u="none" strike="noStrike" cap="none" dirty="0">
                <a:solidFill>
                  <a:schemeClr val="lt1"/>
                </a:solidFill>
                <a:latin typeface="Calibri"/>
                <a:ea typeface="Calibri"/>
                <a:cs typeface="Calibri"/>
                <a:sym typeface="Calibri"/>
              </a:rPr>
              <a:t>Una vez que tengan muchas ideas sobre cómo resolver su problema, deben comenzar a pensar qué solución sería la mejor con la tecnología que les están pidiendo usar. </a:t>
            </a:r>
            <a:endParaRPr sz="2200" b="0" i="0" u="none" strike="noStrike" cap="none" dirty="0">
              <a:solidFill>
                <a:schemeClr val="lt1"/>
              </a:solidFill>
              <a:latin typeface="Calibri"/>
              <a:ea typeface="Calibri"/>
              <a:cs typeface="Calibri"/>
              <a:sym typeface="Calibri"/>
            </a:endParaRPr>
          </a:p>
          <a:p>
            <a:pPr marL="0" marR="0" lvl="0" indent="0" algn="l" rtl="0">
              <a:lnSpc>
                <a:spcPct val="100000"/>
              </a:lnSpc>
              <a:spcBef>
                <a:spcPts val="1600"/>
              </a:spcBef>
              <a:spcAft>
                <a:spcPts val="0"/>
              </a:spcAft>
              <a:buClr>
                <a:schemeClr val="dk1"/>
              </a:buClr>
              <a:buSzPts val="1100"/>
              <a:buFont typeface="Arial"/>
              <a:buNone/>
            </a:pPr>
            <a:r>
              <a:rPr lang="es-MX" sz="2200" b="0" i="0" u="none" strike="noStrike" cap="none" dirty="0">
                <a:solidFill>
                  <a:schemeClr val="lt1"/>
                </a:solidFill>
                <a:latin typeface="Calibri"/>
                <a:ea typeface="Calibri"/>
                <a:cs typeface="Calibri"/>
                <a:sym typeface="Calibri"/>
              </a:rPr>
              <a:t>Para ello usen la </a:t>
            </a:r>
            <a:r>
              <a:rPr lang="es-MX" sz="2200" b="1" i="0" u="none" strike="noStrike" cap="none" dirty="0">
                <a:solidFill>
                  <a:schemeClr val="lt1"/>
                </a:solidFill>
                <a:latin typeface="Calibri"/>
                <a:ea typeface="Calibri"/>
                <a:cs typeface="Calibri"/>
                <a:sym typeface="Calibri"/>
              </a:rPr>
              <a:t>hoja de trabajo</a:t>
            </a:r>
            <a:r>
              <a:rPr lang="es-MX" sz="2200" b="0" i="0" u="none" strike="noStrike" cap="none" dirty="0">
                <a:solidFill>
                  <a:schemeClr val="lt1"/>
                </a:solidFill>
                <a:latin typeface="Calibri"/>
                <a:ea typeface="Calibri"/>
                <a:cs typeface="Calibri"/>
                <a:sym typeface="Calibri"/>
              </a:rPr>
              <a:t> entregada.</a:t>
            </a:r>
            <a:endParaRPr sz="2200" b="0" i="0" u="none" strike="noStrike" cap="none" dirty="0">
              <a:solidFill>
                <a:schemeClr val="lt1"/>
              </a:solidFill>
              <a:latin typeface="Calibri"/>
              <a:ea typeface="Calibri"/>
              <a:cs typeface="Calibri"/>
              <a:sym typeface="Calibri"/>
            </a:endParaRPr>
          </a:p>
          <a:p>
            <a:pPr marL="0" marR="0" lvl="0" indent="0" algn="l" rtl="0">
              <a:lnSpc>
                <a:spcPct val="100000"/>
              </a:lnSpc>
              <a:spcBef>
                <a:spcPts val="1600"/>
              </a:spcBef>
              <a:spcAft>
                <a:spcPts val="0"/>
              </a:spcAft>
              <a:buClr>
                <a:schemeClr val="lt1"/>
              </a:buClr>
              <a:buSzPts val="2200"/>
              <a:buFont typeface="Calibri"/>
              <a:buNone/>
            </a:pPr>
            <a:endParaRPr sz="2200" b="0" i="0" u="none" strike="noStrike" cap="none" dirty="0">
              <a:solidFill>
                <a:schemeClr val="lt1"/>
              </a:solidFill>
              <a:latin typeface="Calibri"/>
              <a:ea typeface="Calibri"/>
              <a:cs typeface="Calibri"/>
              <a:sym typeface="Calibri"/>
            </a:endParaRPr>
          </a:p>
        </p:txBody>
      </p:sp>
      <p:sp>
        <p:nvSpPr>
          <p:cNvPr id="139" name="Google Shape;139;p5"/>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graphicFrame>
        <p:nvGraphicFramePr>
          <p:cNvPr id="140" name="Google Shape;140;p5"/>
          <p:cNvGraphicFramePr/>
          <p:nvPr/>
        </p:nvGraphicFramePr>
        <p:xfrm>
          <a:off x="905500" y="2209545"/>
          <a:ext cx="4285000" cy="3748920"/>
        </p:xfrm>
        <a:graphic>
          <a:graphicData uri="http://schemas.openxmlformats.org/drawingml/2006/table">
            <a:tbl>
              <a:tblPr>
                <a:noFill/>
                <a:tableStyleId>{58B4998A-FCB6-421F-8DED-C0D8AD9D2E33}</a:tableStyleId>
              </a:tblPr>
              <a:tblGrid>
                <a:gridCol w="1886450">
                  <a:extLst>
                    <a:ext uri="{9D8B030D-6E8A-4147-A177-3AD203B41FA5}">
                      <a16:colId xmlns:a16="http://schemas.microsoft.com/office/drawing/2014/main" val="20000"/>
                    </a:ext>
                  </a:extLst>
                </a:gridCol>
                <a:gridCol w="2398550">
                  <a:extLst>
                    <a:ext uri="{9D8B030D-6E8A-4147-A177-3AD203B41FA5}">
                      <a16:colId xmlns:a16="http://schemas.microsoft.com/office/drawing/2014/main" val="20001"/>
                    </a:ext>
                  </a:extLst>
                </a:gridCol>
              </a:tblGrid>
              <a:tr h="510250">
                <a:tc>
                  <a:txBody>
                    <a:bodyPr/>
                    <a:lstStyle/>
                    <a:p>
                      <a:pPr marL="0" marR="0" lvl="0" indent="0" algn="ctr" rtl="0">
                        <a:lnSpc>
                          <a:spcPct val="100000"/>
                        </a:lnSpc>
                        <a:spcBef>
                          <a:spcPts val="0"/>
                        </a:spcBef>
                        <a:spcAft>
                          <a:spcPts val="0"/>
                        </a:spcAft>
                        <a:buClr>
                          <a:schemeClr val="lt1"/>
                        </a:buClr>
                        <a:buSzPts val="1800"/>
                        <a:buFont typeface="Calibri"/>
                        <a:buNone/>
                      </a:pPr>
                      <a:r>
                        <a:rPr lang="es-MX" sz="1800" b="1" u="none" strike="noStrike" cap="none" dirty="0">
                          <a:solidFill>
                            <a:schemeClr val="lt1"/>
                          </a:solidFill>
                        </a:rPr>
                        <a:t>SOLUCIÓN POTENCIAL</a:t>
                      </a:r>
                      <a:endParaRPr sz="1800" b="1" u="none" strike="noStrike" cap="none" dirty="0">
                        <a:solidFill>
                          <a:schemeClr val="lt1"/>
                        </a:solidFill>
                      </a:endParaRPr>
                    </a:p>
                  </a:txBody>
                  <a:tcPr marL="91425" marR="91425" marT="91425" marB="914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CD25B0"/>
                    </a:solidFill>
                  </a:tcPr>
                </a:tc>
                <a:tc>
                  <a:txBody>
                    <a:bodyPr/>
                    <a:lstStyle/>
                    <a:p>
                      <a:pPr marL="0" marR="0" lvl="0" indent="0" algn="ctr" rtl="0">
                        <a:lnSpc>
                          <a:spcPct val="100000"/>
                        </a:lnSpc>
                        <a:spcBef>
                          <a:spcPts val="0"/>
                        </a:spcBef>
                        <a:spcAft>
                          <a:spcPts val="0"/>
                        </a:spcAft>
                        <a:buClr>
                          <a:schemeClr val="lt1"/>
                        </a:buClr>
                        <a:buSzPts val="1800"/>
                        <a:buFont typeface="Calibri"/>
                        <a:buNone/>
                      </a:pPr>
                      <a:r>
                        <a:rPr lang="es-MX" sz="1800" b="1" u="none" strike="noStrike" cap="none" dirty="0">
                          <a:solidFill>
                            <a:schemeClr val="lt1"/>
                          </a:solidFill>
                        </a:rPr>
                        <a:t>SI LE AGREGAMOS TECNOLOGÍA</a:t>
                      </a:r>
                      <a:endParaRPr sz="1800" b="1" u="none" strike="noStrike" cap="none" dirty="0">
                        <a:solidFill>
                          <a:schemeClr val="lt1"/>
                        </a:solidFill>
                      </a:endParaRPr>
                    </a:p>
                  </a:txBody>
                  <a:tcPr marL="91425" marR="91425" marT="91425" marB="91425" anchor="ctr">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CD25B0"/>
                    </a:solidFill>
                  </a:tcPr>
                </a:tc>
                <a:extLst>
                  <a:ext uri="{0D108BD9-81ED-4DB2-BD59-A6C34878D82A}">
                    <a16:rowId xmlns:a16="http://schemas.microsoft.com/office/drawing/2014/main" val="10000"/>
                  </a:ext>
                </a:extLst>
              </a:tr>
              <a:tr h="504825">
                <a:tc>
                  <a:txBody>
                    <a:bodyPr/>
                    <a:lstStyle/>
                    <a:p>
                      <a:pPr marL="0" marR="0" lvl="0" indent="0" algn="ctr" rtl="0">
                        <a:lnSpc>
                          <a:spcPct val="100000"/>
                        </a:lnSpc>
                        <a:spcBef>
                          <a:spcPts val="0"/>
                        </a:spcBef>
                        <a:spcAft>
                          <a:spcPts val="0"/>
                        </a:spcAft>
                        <a:buClr>
                          <a:schemeClr val="dk1"/>
                        </a:buClr>
                        <a:buSzPts val="1800"/>
                        <a:buFont typeface="Calibri"/>
                        <a:buNone/>
                      </a:pPr>
                      <a:r>
                        <a:rPr lang="es-MX" sz="1800" u="none" strike="noStrike" cap="none" dirty="0"/>
                        <a:t>Agregar más basureros</a:t>
                      </a:r>
                      <a:endParaRPr sz="1800" u="none" strike="noStrike" cap="none" dirty="0"/>
                    </a:p>
                  </a:txBody>
                  <a:tcPr marL="91425" marR="91425" marT="91425" marB="91425"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Calibri"/>
                        <a:buNone/>
                      </a:pPr>
                      <a:r>
                        <a:rPr lang="es-MX" sz="1800" u="none" strike="noStrike" cap="none" dirty="0"/>
                        <a:t>No aplica</a:t>
                      </a:r>
                      <a:endParaRPr sz="1800" u="none" strike="noStrike" cap="none" dirty="0"/>
                    </a:p>
                  </a:txBody>
                  <a:tcPr marL="91425" marR="91425" marT="91425" marB="914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1"/>
                  </a:ext>
                </a:extLst>
              </a:tr>
              <a:tr h="704050">
                <a:tc>
                  <a:txBody>
                    <a:bodyPr/>
                    <a:lstStyle/>
                    <a:p>
                      <a:pPr marL="0" marR="0" lvl="0" indent="0" algn="ctr" rtl="0">
                        <a:lnSpc>
                          <a:spcPct val="100000"/>
                        </a:lnSpc>
                        <a:spcBef>
                          <a:spcPts val="0"/>
                        </a:spcBef>
                        <a:spcAft>
                          <a:spcPts val="0"/>
                        </a:spcAft>
                        <a:buClr>
                          <a:schemeClr val="dk1"/>
                        </a:buClr>
                        <a:buSzPts val="1800"/>
                        <a:buFont typeface="Calibri"/>
                        <a:buNone/>
                      </a:pPr>
                      <a:r>
                        <a:rPr lang="es-MX" sz="1800" u="none" strike="noStrike" cap="none" dirty="0"/>
                        <a:t>Club voluntariado de limpieza</a:t>
                      </a:r>
                      <a:endParaRPr sz="1800" u="none" strike="noStrike" cap="none" dirty="0"/>
                    </a:p>
                  </a:txBody>
                  <a:tcPr marL="91425" marR="91425" marT="91425" marB="91425"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Calibri"/>
                        <a:buNone/>
                      </a:pPr>
                      <a:r>
                        <a:rPr lang="es-MX" sz="1800" u="none" strike="noStrike" cap="none" dirty="0"/>
                        <a:t>Crear un sitio web para organizar e inscribir voluntarios</a:t>
                      </a:r>
                      <a:endParaRPr sz="1800" u="none" strike="noStrike" cap="none" dirty="0"/>
                    </a:p>
                  </a:txBody>
                  <a:tcPr marL="91425" marR="91425" marT="91425" marB="914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2"/>
                  </a:ext>
                </a:extLst>
              </a:tr>
              <a:tr h="859425">
                <a:tc>
                  <a:txBody>
                    <a:bodyPr/>
                    <a:lstStyle/>
                    <a:p>
                      <a:pPr marL="0" marR="0" lvl="0" indent="0" algn="ctr" rtl="0">
                        <a:lnSpc>
                          <a:spcPct val="100000"/>
                        </a:lnSpc>
                        <a:spcBef>
                          <a:spcPts val="0"/>
                        </a:spcBef>
                        <a:spcAft>
                          <a:spcPts val="0"/>
                        </a:spcAft>
                        <a:buClr>
                          <a:schemeClr val="dk1"/>
                        </a:buClr>
                        <a:buSzPts val="1800"/>
                        <a:buFont typeface="Calibri"/>
                        <a:buNone/>
                      </a:pPr>
                      <a:r>
                        <a:rPr lang="es-MX" sz="1800" u="none" strike="noStrike" cap="none" dirty="0"/>
                        <a:t>Facilitar deshacerse de artículos</a:t>
                      </a:r>
                      <a:endParaRPr sz="1800" u="none" strike="noStrike" cap="none" dirty="0"/>
                    </a:p>
                  </a:txBody>
                  <a:tcPr marL="91425" marR="91425" marT="91425" marB="91425"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Calibri"/>
                        <a:buNone/>
                      </a:pPr>
                      <a:r>
                        <a:rPr lang="es-MX" sz="1800" u="none" strike="noStrike" cap="none" dirty="0"/>
                        <a:t>“App” que genere interacción entre quien necesita y no necesita el artículo.</a:t>
                      </a:r>
                      <a:endParaRPr sz="1800" u="none" strike="noStrike" cap="none" dirty="0"/>
                    </a:p>
                  </a:txBody>
                  <a:tcPr marL="91425" marR="91425" marT="91425" marB="914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141" name="Google Shape;141;p5"/>
          <p:cNvSpPr txBox="1"/>
          <p:nvPr/>
        </p:nvSpPr>
        <p:spPr>
          <a:xfrm>
            <a:off x="690464" y="6064607"/>
            <a:ext cx="4816750" cy="371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CD25B0"/>
              </a:buClr>
              <a:buSzPts val="1800"/>
              <a:buFont typeface="Calibri"/>
              <a:buNone/>
            </a:pPr>
            <a:r>
              <a:rPr lang="es-MX" sz="1800" b="1" i="0" u="none" strike="noStrike" cap="none" dirty="0">
                <a:solidFill>
                  <a:srgbClr val="CD25B0"/>
                </a:solidFill>
                <a:latin typeface="Calibri"/>
                <a:ea typeface="Calibri"/>
                <a:cs typeface="Calibri"/>
                <a:sym typeface="Calibri"/>
              </a:rPr>
              <a:t>Ejemplo de solución referido a la lluvia de ideas </a:t>
            </a:r>
            <a:endParaRPr sz="1800" b="1" i="0" u="none" strike="noStrike" cap="none" dirty="0">
              <a:solidFill>
                <a:srgbClr val="CD25B0"/>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pic>
        <p:nvPicPr>
          <p:cNvPr id="147" name="Google Shape;147;p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48" name="Google Shape;148;p6"/>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SOLUCIONES </a:t>
            </a:r>
            <a:br>
              <a:rPr lang="es-MX" dirty="0"/>
            </a:br>
            <a:r>
              <a:rPr lang="es-MX" dirty="0">
                <a:solidFill>
                  <a:srgbClr val="CD25B0"/>
                </a:solidFill>
              </a:rPr>
              <a:t>TECNOLÓGICAS</a:t>
            </a:r>
            <a:endParaRPr dirty="0">
              <a:solidFill>
                <a:srgbClr val="CD25B0"/>
              </a:solidFill>
            </a:endParaRPr>
          </a:p>
        </p:txBody>
      </p:sp>
      <p:sp>
        <p:nvSpPr>
          <p:cNvPr id="149" name="Google Shape;149;p6"/>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50" name="Google Shape;150;p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51" name="Google Shape;151;p6"/>
          <p:cNvSpPr/>
          <p:nvPr/>
        </p:nvSpPr>
        <p:spPr>
          <a:xfrm>
            <a:off x="0" y="2351314"/>
            <a:ext cx="8770776" cy="408499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52" name="Google Shape;152;p6"/>
          <p:cNvSpPr txBox="1"/>
          <p:nvPr/>
        </p:nvSpPr>
        <p:spPr>
          <a:xfrm>
            <a:off x="420442" y="2668776"/>
            <a:ext cx="8039281" cy="325217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dirty="0">
                <a:solidFill>
                  <a:schemeClr val="lt1"/>
                </a:solidFill>
                <a:latin typeface="Calibri"/>
                <a:ea typeface="Calibri"/>
                <a:cs typeface="Calibri"/>
                <a:sym typeface="Calibri"/>
              </a:rPr>
              <a:t>Como pueden ver, no todas las soluciones que piensan se harán mejores mediante la tecnología. Por ejemplo, crear una web/app para que las personas donen dinero a la ciudad, podría no ser el mejor uso de su tiempo. Ya hay muchos sitios web que pueden usar.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1600"/>
              </a:spcBef>
              <a:spcAft>
                <a:spcPts val="0"/>
              </a:spcAft>
              <a:buClr>
                <a:schemeClr val="dk1"/>
              </a:buClr>
              <a:buSzPts val="1100"/>
              <a:buFont typeface="Arial"/>
              <a:buNone/>
            </a:pPr>
            <a:r>
              <a:rPr lang="es-MX" sz="2400" b="0" i="0" u="none" strike="noStrike" cap="none" dirty="0">
                <a:solidFill>
                  <a:schemeClr val="lt1"/>
                </a:solidFill>
                <a:latin typeface="Calibri"/>
                <a:ea typeface="Calibri"/>
                <a:cs typeface="Calibri"/>
                <a:sym typeface="Calibri"/>
              </a:rPr>
              <a:t>Además, el diseño de un bote de basura más grande que pueda contener más basura no necesariamente se tiene que hacer con tecnología.</a:t>
            </a:r>
            <a:endParaRPr sz="2400" b="0" i="0" u="none" strike="noStrike" cap="none" dirty="0">
              <a:solidFill>
                <a:schemeClr val="lt1"/>
              </a:solidFill>
              <a:latin typeface="Calibri"/>
              <a:ea typeface="Calibri"/>
              <a:cs typeface="Calibri"/>
              <a:sym typeface="Calibri"/>
            </a:endParaRPr>
          </a:p>
          <a:p>
            <a:pPr marL="0" marR="0" lvl="0" indent="0" algn="l" rtl="0">
              <a:lnSpc>
                <a:spcPct val="100000"/>
              </a:lnSpc>
              <a:spcBef>
                <a:spcPts val="1600"/>
              </a:spcBef>
              <a:spcAft>
                <a:spcPts val="0"/>
              </a:spcAft>
              <a:buClr>
                <a:schemeClr val="dk1"/>
              </a:buClr>
              <a:buSzPts val="1100"/>
              <a:buFont typeface="Arial"/>
              <a:buNone/>
            </a:pPr>
            <a:endParaRPr sz="2400" b="0" i="0" u="none" strike="noStrike" cap="none" dirty="0">
              <a:solidFill>
                <a:schemeClr val="lt1"/>
              </a:solidFill>
              <a:latin typeface="Calibri"/>
              <a:ea typeface="Calibri"/>
              <a:cs typeface="Calibri"/>
              <a:sym typeface="Calibri"/>
            </a:endParaRPr>
          </a:p>
          <a:p>
            <a:pPr marL="0" marR="0" lvl="0" indent="0" algn="l" rtl="0">
              <a:lnSpc>
                <a:spcPct val="100000"/>
              </a:lnSpc>
              <a:spcBef>
                <a:spcPts val="1600"/>
              </a:spcBef>
              <a:spcAft>
                <a:spcPts val="0"/>
              </a:spcAft>
              <a:buClr>
                <a:schemeClr val="lt1"/>
              </a:buClr>
              <a:buSzPts val="2400"/>
              <a:buFont typeface="Calibri"/>
              <a:buNone/>
            </a:pPr>
            <a:endParaRPr sz="24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pic>
        <p:nvPicPr>
          <p:cNvPr id="158" name="Google Shape;158;p7"/>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59" name="Google Shape;159;p7"/>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ACTIVIDAD</a:t>
            </a:r>
            <a:br>
              <a:rPr lang="es-MX" dirty="0"/>
            </a:br>
            <a:endParaRPr dirty="0">
              <a:solidFill>
                <a:srgbClr val="CD25B0"/>
              </a:solidFill>
            </a:endParaRPr>
          </a:p>
        </p:txBody>
      </p:sp>
      <p:sp>
        <p:nvSpPr>
          <p:cNvPr id="160" name="Google Shape;160;p7"/>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61" name="Google Shape;161;p7"/>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62" name="Google Shape;162;p7"/>
          <p:cNvSpPr/>
          <p:nvPr/>
        </p:nvSpPr>
        <p:spPr>
          <a:xfrm>
            <a:off x="0" y="1979589"/>
            <a:ext cx="7389844" cy="4456718"/>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63" name="Google Shape;163;p7"/>
          <p:cNvSpPr txBox="1"/>
          <p:nvPr/>
        </p:nvSpPr>
        <p:spPr>
          <a:xfrm>
            <a:off x="221175" y="1979550"/>
            <a:ext cx="7093200" cy="4456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1600"/>
              </a:spcBef>
              <a:spcAft>
                <a:spcPts val="0"/>
              </a:spcAft>
              <a:buClr>
                <a:schemeClr val="dk1"/>
              </a:buClr>
              <a:buSzPts val="1100"/>
              <a:buFont typeface="Arial"/>
              <a:buNone/>
            </a:pPr>
            <a:r>
              <a:rPr lang="es-MX" sz="2400" b="0" i="0" u="none" strike="noStrike" cap="none" dirty="0">
                <a:solidFill>
                  <a:schemeClr val="lt1"/>
                </a:solidFill>
                <a:latin typeface="Calibri"/>
                <a:ea typeface="Calibri"/>
                <a:cs typeface="Calibri"/>
                <a:sym typeface="Calibri"/>
              </a:rPr>
              <a:t>Una vez que tengan al menos dos ideas que resuelvan el problema, satisfaga las necesidades de su usuario y use la tecnología solicitada. </a:t>
            </a:r>
            <a:endParaRPr sz="2400" b="0" i="0" u="none" strike="noStrike" cap="none" dirty="0">
              <a:solidFill>
                <a:schemeClr val="lt1"/>
              </a:solidFill>
              <a:latin typeface="Calibri"/>
              <a:ea typeface="Calibri"/>
              <a:cs typeface="Calibri"/>
              <a:sym typeface="Calibri"/>
            </a:endParaRPr>
          </a:p>
          <a:p>
            <a:pPr marL="0" marR="0" lvl="0" indent="0" algn="l" rtl="0">
              <a:lnSpc>
                <a:spcPct val="100000"/>
              </a:lnSpc>
              <a:spcBef>
                <a:spcPts val="1600"/>
              </a:spcBef>
              <a:spcAft>
                <a:spcPts val="0"/>
              </a:spcAft>
              <a:buClr>
                <a:schemeClr val="dk1"/>
              </a:buClr>
              <a:buSzPts val="1100"/>
              <a:buFont typeface="Arial"/>
              <a:buNone/>
            </a:pPr>
            <a:r>
              <a:rPr lang="es-MX" sz="2400" b="0" i="0" u="none" strike="noStrike" cap="none" dirty="0">
                <a:solidFill>
                  <a:schemeClr val="lt1"/>
                </a:solidFill>
                <a:latin typeface="Calibri"/>
                <a:ea typeface="Calibri"/>
                <a:cs typeface="Calibri"/>
                <a:sym typeface="Calibri"/>
              </a:rPr>
              <a:t>Recuerden hacer una foto de su mapa mental y adjuntarla en su hoja de trabajo (todo esto servirá para luego armar el modelo de negocio) en conjunto con las otras actividades para definir su solución tecnológica. </a:t>
            </a:r>
            <a:endParaRPr sz="2400" b="0" i="0" u="none" strike="noStrike" cap="none" dirty="0">
              <a:solidFill>
                <a:schemeClr val="lt1"/>
              </a:solidFill>
              <a:latin typeface="Calibri"/>
              <a:ea typeface="Calibri"/>
              <a:cs typeface="Calibri"/>
              <a:sym typeface="Calibri"/>
            </a:endParaRPr>
          </a:p>
          <a:p>
            <a:pPr marL="0" marR="0" lvl="0" indent="0" algn="l" rtl="0">
              <a:lnSpc>
                <a:spcPct val="100000"/>
              </a:lnSpc>
              <a:spcBef>
                <a:spcPts val="1600"/>
              </a:spcBef>
              <a:spcAft>
                <a:spcPts val="0"/>
              </a:spcAft>
              <a:buClr>
                <a:schemeClr val="dk1"/>
              </a:buClr>
              <a:buSzPts val="1100"/>
              <a:buFont typeface="Arial"/>
              <a:buNone/>
            </a:pPr>
            <a:r>
              <a:rPr lang="es-MX" sz="2400" b="1" i="0" u="none" strike="noStrike" cap="none" dirty="0">
                <a:solidFill>
                  <a:schemeClr val="lt1"/>
                </a:solidFill>
                <a:latin typeface="Calibri"/>
                <a:ea typeface="Calibri"/>
                <a:cs typeface="Calibri"/>
                <a:sym typeface="Calibri"/>
              </a:rPr>
              <a:t>Recuerden que de esta actividad se realizará una evaluación como primer hito, además, deben presentar sus soluciones en la sala. </a:t>
            </a:r>
            <a:endParaRPr sz="2400" b="1" i="0" u="none" strike="noStrike" cap="none" dirty="0">
              <a:solidFill>
                <a:schemeClr val="lt1"/>
              </a:solidFill>
              <a:latin typeface="Calibri"/>
              <a:ea typeface="Calibri"/>
              <a:cs typeface="Calibri"/>
              <a:sym typeface="Calibri"/>
            </a:endParaRPr>
          </a:p>
          <a:p>
            <a:pPr marL="0" marR="0" lvl="0" indent="0" algn="l" rtl="0">
              <a:lnSpc>
                <a:spcPct val="100000"/>
              </a:lnSpc>
              <a:spcBef>
                <a:spcPts val="1600"/>
              </a:spcBef>
              <a:spcAft>
                <a:spcPts val="0"/>
              </a:spcAft>
              <a:buClr>
                <a:schemeClr val="dk1"/>
              </a:buClr>
              <a:buSzPts val="1100"/>
              <a:buFont typeface="Arial"/>
              <a:buNone/>
            </a:pPr>
            <a:endParaRPr sz="2400" b="0" i="0" u="none" strike="noStrike" cap="none" dirty="0">
              <a:solidFill>
                <a:schemeClr val="lt1"/>
              </a:solidFill>
              <a:latin typeface="Calibri"/>
              <a:ea typeface="Calibri"/>
              <a:cs typeface="Calibri"/>
              <a:sym typeface="Calibri"/>
            </a:endParaRPr>
          </a:p>
          <a:p>
            <a:pPr marL="0" marR="0" lvl="0" indent="0" algn="l" rtl="0">
              <a:lnSpc>
                <a:spcPct val="100000"/>
              </a:lnSpc>
              <a:spcBef>
                <a:spcPts val="1600"/>
              </a:spcBef>
              <a:spcAft>
                <a:spcPts val="0"/>
              </a:spcAft>
              <a:buClr>
                <a:schemeClr val="lt1"/>
              </a:buClr>
              <a:buSzPts val="2400"/>
              <a:buFont typeface="Calibri"/>
              <a:buNone/>
            </a:pPr>
            <a:endParaRPr sz="2400" b="0" i="0" u="none" strike="noStrike" cap="none" dirty="0">
              <a:solidFill>
                <a:schemeClr val="lt1"/>
              </a:solidFill>
              <a:latin typeface="Calibri"/>
              <a:ea typeface="Calibri"/>
              <a:cs typeface="Calibri"/>
              <a:sym typeface="Calibri"/>
            </a:endParaRPr>
          </a:p>
        </p:txBody>
      </p:sp>
      <p:sp>
        <p:nvSpPr>
          <p:cNvPr id="164" name="Google Shape;164;p7"/>
          <p:cNvSpPr txBox="1"/>
          <p:nvPr/>
        </p:nvSpPr>
        <p:spPr>
          <a:xfrm>
            <a:off x="7485017" y="5661878"/>
            <a:ext cx="4440175" cy="83099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CD25B0"/>
              </a:buClr>
              <a:buSzPts val="2400"/>
              <a:buFont typeface="Calibri"/>
              <a:buNone/>
            </a:pPr>
            <a:r>
              <a:rPr lang="es-MX" sz="2400" b="1" i="0" u="none" strike="noStrike" cap="none" dirty="0">
                <a:solidFill>
                  <a:srgbClr val="CD25B0"/>
                </a:solidFill>
                <a:latin typeface="Calibri"/>
                <a:ea typeface="Calibri"/>
                <a:cs typeface="Calibri"/>
                <a:sym typeface="Calibri"/>
              </a:rPr>
              <a:t>¡Recuerden anotar las tareas y actividades en Trello!</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591</Words>
  <Application>Microsoft Office PowerPoint</Application>
  <PresentationFormat>Panorámica</PresentationFormat>
  <Paragraphs>47</Paragraphs>
  <Slides>7</Slides>
  <Notes>7</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7</vt:i4>
      </vt:variant>
    </vt:vector>
  </HeadingPairs>
  <TitlesOfParts>
    <vt:vector size="10" baseType="lpstr">
      <vt:lpstr>Arial</vt:lpstr>
      <vt:lpstr>Calibri</vt:lpstr>
      <vt:lpstr>Tema de Office</vt:lpstr>
      <vt:lpstr>Proyecto Desarrollo Tecnológico</vt:lpstr>
      <vt:lpstr>Presentación de PowerPoint</vt:lpstr>
      <vt:lpstr>Presentación de PowerPoint</vt:lpstr>
      <vt:lpstr>MAPA MENTAL DE LAS SOLUCIONES</vt:lpstr>
      <vt:lpstr>ENCONTRANDO LA SOLUCIÓN</vt:lpstr>
      <vt:lpstr>SOLUCIONES  TECNOLÓGICAS</vt:lpstr>
      <vt:lpstr>ACTIVIDAD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Desarrollo Tecnológico</dc:title>
  <dc:creator>d.silvahidd@gmail.com</dc:creator>
  <cp:lastModifiedBy>Karina Uribe Mansilla</cp:lastModifiedBy>
  <cp:revision>1</cp:revision>
  <dcterms:created xsi:type="dcterms:W3CDTF">2020-08-12T18:32:33Z</dcterms:created>
  <dcterms:modified xsi:type="dcterms:W3CDTF">2021-02-16T02:01:50Z</dcterms:modified>
</cp:coreProperties>
</file>