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hYtwPwWNZp2k3WtCF4zhZZ8iYC5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ideaboardz.com/for/test/2"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ideaboardz.com/for/test/2"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youtube.com/watch?v=_iVYYMtwPLU"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ideaboardz.com/for/test/2"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s-MX" dirty="0">
                <a:solidFill>
                  <a:schemeClr val="dk1"/>
                </a:solidFill>
              </a:rPr>
              <a:t>Nota al docente: El proyecto tecnológico incluye como base el trabajo en equipo. En la sala de clase, deberán agruparse los estudiantes en los equipos ya formados. En el caso de contexto virtual, se sugiere usar la versión gratuita de zoom para que se pueda separar la sala en grupos y como profesor pueda ir revisando el avance del equipo. </a:t>
            </a:r>
            <a:endParaRPr dirty="0"/>
          </a:p>
          <a:p>
            <a:pPr marL="0" lvl="0" indent="0" algn="l" rtl="0">
              <a:lnSpc>
                <a:spcPct val="100000"/>
              </a:lnSpc>
              <a:spcBef>
                <a:spcPts val="0"/>
              </a:spcBef>
              <a:spcAft>
                <a:spcPts val="0"/>
              </a:spcAft>
              <a:buClr>
                <a:schemeClr val="dk1"/>
              </a:buClr>
              <a:buSzPts val="1100"/>
              <a:buFont typeface="Arial"/>
              <a:buNone/>
            </a:pPr>
            <a:r>
              <a:rPr lang="es-MX" dirty="0">
                <a:solidFill>
                  <a:schemeClr val="dk1"/>
                </a:solidFill>
              </a:rPr>
              <a:t>Ejemplo de Ideaboardz: </a:t>
            </a:r>
            <a:r>
              <a:rPr lang="es-MX" u="sng" dirty="0">
                <a:solidFill>
                  <a:schemeClr val="hlink"/>
                </a:solidFill>
                <a:hlinkClick r:id="rId3"/>
              </a:rPr>
              <a:t>https://ideaboardz.com/for/test/2</a:t>
            </a:r>
            <a:r>
              <a:rPr lang="es-MX" dirty="0">
                <a:solidFill>
                  <a:schemeClr val="dk1"/>
                </a:solidFill>
              </a:rPr>
              <a:t>  y video explicativo: https://www.youtube.com/watch?v=_iVYYMtwPLU</a:t>
            </a:r>
            <a:endParaRPr baseline="30000" dirty="0">
              <a:solidFill>
                <a:schemeClr val="dk1"/>
              </a:solidFill>
            </a:endParaRPr>
          </a:p>
          <a:p>
            <a:pPr marL="0" lvl="0" indent="0" algn="l" rtl="0">
              <a:lnSpc>
                <a:spcPct val="100000"/>
              </a:lnSpc>
              <a:spcBef>
                <a:spcPts val="0"/>
              </a:spcBef>
              <a:spcAft>
                <a:spcPts val="0"/>
              </a:spcAft>
              <a:buSzPts val="1400"/>
              <a:buNone/>
            </a:pPr>
            <a:endParaRPr dirty="0"/>
          </a:p>
        </p:txBody>
      </p:sp>
      <p:sp>
        <p:nvSpPr>
          <p:cNvPr id="123" name="Google Shape;12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s-MX" dirty="0">
                <a:solidFill>
                  <a:schemeClr val="dk1"/>
                </a:solidFill>
              </a:rPr>
              <a:t>Nota al docente: El proyecto tecnológico incluye como base el trabajo en equipo. En la sala de clase, deberán agruparse los estudiantes en los equipos ya formados. En el caso de contexto virtual, se sugiere usar la versión gratuita de zoom para que se pueda separar la sala en grupos y como profesor pueda ir revisando el avance del equipo. </a:t>
            </a:r>
            <a:endParaRPr dirty="0"/>
          </a:p>
          <a:p>
            <a:pPr marL="0" lvl="0" indent="0" algn="l" rtl="0">
              <a:lnSpc>
                <a:spcPct val="100000"/>
              </a:lnSpc>
              <a:spcBef>
                <a:spcPts val="0"/>
              </a:spcBef>
              <a:spcAft>
                <a:spcPts val="0"/>
              </a:spcAft>
              <a:buClr>
                <a:schemeClr val="dk1"/>
              </a:buClr>
              <a:buSzPts val="1100"/>
              <a:buFont typeface="Arial"/>
              <a:buNone/>
            </a:pPr>
            <a:r>
              <a:rPr lang="es-MX" dirty="0">
                <a:solidFill>
                  <a:schemeClr val="dk1"/>
                </a:solidFill>
              </a:rPr>
              <a:t>Ejemplo de Ideaboardz: </a:t>
            </a:r>
            <a:r>
              <a:rPr lang="es-MX" u="sng" dirty="0">
                <a:solidFill>
                  <a:schemeClr val="hlink"/>
                </a:solidFill>
                <a:hlinkClick r:id="rId3"/>
              </a:rPr>
              <a:t>https://ideaboardz.com/for/test/2</a:t>
            </a:r>
            <a:r>
              <a:rPr lang="es-MX" dirty="0">
                <a:solidFill>
                  <a:schemeClr val="dk1"/>
                </a:solidFill>
              </a:rPr>
              <a:t>  y video explicativo: </a:t>
            </a:r>
            <a:r>
              <a:rPr lang="es-MX" u="sng" dirty="0">
                <a:solidFill>
                  <a:schemeClr val="hlink"/>
                </a:solidFill>
                <a:hlinkClick r:id="rId4"/>
              </a:rPr>
              <a:t>https://www.youtube.com/watch?v=_iVYYMtwPLU</a:t>
            </a:r>
            <a:endParaRPr dirty="0">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dirty="0"/>
          </a:p>
          <a:p>
            <a:pPr marL="0" lvl="0" indent="0" algn="l" rtl="0">
              <a:lnSpc>
                <a:spcPct val="100000"/>
              </a:lnSpc>
              <a:spcBef>
                <a:spcPts val="0"/>
              </a:spcBef>
              <a:spcAft>
                <a:spcPts val="0"/>
              </a:spcAft>
              <a:buSzPts val="1400"/>
              <a:buNone/>
            </a:pPr>
            <a:endParaRPr dirty="0"/>
          </a:p>
        </p:txBody>
      </p:sp>
      <p:sp>
        <p:nvSpPr>
          <p:cNvPr id="135" name="Google Shape;135;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s-MX" dirty="0">
                <a:solidFill>
                  <a:schemeClr val="dk1"/>
                </a:solidFill>
              </a:rPr>
              <a:t>Nota al docente: El proyecto tecnológico incluye como base el trabajo en equipo. En la sala de clase, deberán agruparse los estudiantes en los equipos ya formados. En el caso de contexto virtual, se sugiere usar la versión gratuita de zoom para que se pueda separar la sala en grupos y como profesor pueda ir revisando el avance del equipo. </a:t>
            </a:r>
            <a:endParaRPr dirty="0"/>
          </a:p>
          <a:p>
            <a:pPr marL="0" lvl="0" indent="0" algn="l" rtl="0">
              <a:lnSpc>
                <a:spcPct val="100000"/>
              </a:lnSpc>
              <a:spcBef>
                <a:spcPts val="0"/>
              </a:spcBef>
              <a:spcAft>
                <a:spcPts val="0"/>
              </a:spcAft>
              <a:buClr>
                <a:schemeClr val="dk1"/>
              </a:buClr>
              <a:buSzPts val="1100"/>
              <a:buFont typeface="Arial"/>
              <a:buNone/>
            </a:pPr>
            <a:r>
              <a:rPr lang="es-MX" dirty="0">
                <a:solidFill>
                  <a:schemeClr val="dk1"/>
                </a:solidFill>
              </a:rPr>
              <a:t>Ejemplo de Ideaboardz: </a:t>
            </a:r>
            <a:r>
              <a:rPr lang="es-MX" u="sng" dirty="0">
                <a:solidFill>
                  <a:schemeClr val="hlink"/>
                </a:solidFill>
                <a:hlinkClick r:id="rId3"/>
              </a:rPr>
              <a:t>https://ideaboardz.com/for/test/2</a:t>
            </a:r>
            <a:r>
              <a:rPr lang="es-MX" dirty="0">
                <a:solidFill>
                  <a:schemeClr val="dk1"/>
                </a:solidFill>
              </a:rPr>
              <a:t>  y video explicativo: https://www.youtube.com/watch?v=_iVYYMtwPLU</a:t>
            </a:r>
            <a:endParaRPr baseline="30000" dirty="0">
              <a:solidFill>
                <a:schemeClr val="dk1"/>
              </a:solidFill>
            </a:endParaRPr>
          </a:p>
          <a:p>
            <a:pPr marL="0" lvl="0" indent="0" algn="l" rtl="0">
              <a:lnSpc>
                <a:spcPct val="100000"/>
              </a:lnSpc>
              <a:spcBef>
                <a:spcPts val="0"/>
              </a:spcBef>
              <a:spcAft>
                <a:spcPts val="0"/>
              </a:spcAft>
              <a:buSzPts val="1400"/>
              <a:buNone/>
            </a:pPr>
            <a:endParaRPr dirty="0"/>
          </a:p>
        </p:txBody>
      </p:sp>
      <p:sp>
        <p:nvSpPr>
          <p:cNvPr id="147" name="Google Shape;147;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7</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2" name="Google Shape;8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3" name="Google Shape;8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6" name="Google Shape;2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7" name="Google Shape;2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3" name="Google Shape;3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6" name="Google Shape;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3" name="Google Shape;6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7"/>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ideaboardz.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s-MX" sz="5400" b="1" dirty="0">
                <a:solidFill>
                  <a:schemeClr val="lt1"/>
                </a:solidFill>
              </a:rPr>
              <a:t>Proyecto Desarrollo Tecnológico</a:t>
            </a:r>
            <a:endParaRPr sz="5400" b="1" dirty="0">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dirty="0">
                <a:solidFill>
                  <a:schemeClr val="lt1"/>
                </a:solidFill>
              </a:rPr>
              <a:t>Emprendimiento y Empleabilidad</a:t>
            </a:r>
            <a:endParaRPr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Especialidad Programación </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Módulo Emprendimiento y Empleabilidad</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9" name="Google Shape;99;p2"/>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2</a:t>
            </a:r>
            <a:endParaRPr dirty="0"/>
          </a:p>
          <a:p>
            <a:pPr marL="0" lvl="0" indent="0" algn="l" rtl="0">
              <a:lnSpc>
                <a:spcPct val="90000"/>
              </a:lnSpc>
              <a:spcBef>
                <a:spcPts val="1000"/>
              </a:spcBef>
              <a:spcAft>
                <a:spcPts val="0"/>
              </a:spcAft>
              <a:buClr>
                <a:schemeClr val="lt1"/>
              </a:buClr>
              <a:buSzPts val="6000"/>
              <a:buNone/>
            </a:pPr>
            <a:r>
              <a:rPr lang="es-MX" sz="6000" dirty="0">
                <a:solidFill>
                  <a:schemeClr val="lt1"/>
                </a:solidFill>
              </a:rPr>
              <a:t>Identificando el Problema</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06" name="Google Shape;106;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7" name="Google Shape;107;p3"/>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CD25B0"/>
              </a:solidFill>
              <a:latin typeface="Calibri"/>
              <a:ea typeface="Calibri"/>
              <a:cs typeface="Calibri"/>
              <a:sym typeface="Calibri"/>
            </a:endParaRPr>
          </a:p>
        </p:txBody>
      </p:sp>
      <p:sp>
        <p:nvSpPr>
          <p:cNvPr id="108" name="Google Shape;108;p3"/>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OBJETIVOS</a:t>
            </a:r>
            <a:endParaRPr sz="3600" b="0" i="0" u="none" strike="noStrike" cap="none" dirty="0">
              <a:solidFill>
                <a:schemeClr val="lt1"/>
              </a:solidFill>
              <a:latin typeface="Calibri"/>
              <a:ea typeface="Calibri"/>
              <a:cs typeface="Calibri"/>
              <a:sym typeface="Calibri"/>
            </a:endParaRPr>
          </a:p>
        </p:txBody>
      </p:sp>
      <p:sp>
        <p:nvSpPr>
          <p:cNvPr id="109" name="Google Shape;109;p3"/>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grpSp>
        <p:nvGrpSpPr>
          <p:cNvPr id="110" name="Google Shape;110;p3"/>
          <p:cNvGrpSpPr/>
          <p:nvPr/>
        </p:nvGrpSpPr>
        <p:grpSpPr>
          <a:xfrm>
            <a:off x="0" y="2205028"/>
            <a:ext cx="7910004" cy="4063679"/>
            <a:chOff x="114337" y="0"/>
            <a:chExt cx="6772799" cy="4063679"/>
          </a:xfrm>
        </p:grpSpPr>
        <p:sp>
          <p:nvSpPr>
            <p:cNvPr id="111" name="Google Shape;111;p3"/>
            <p:cNvSpPr/>
            <p:nvPr/>
          </p:nvSpPr>
          <p:spPr>
            <a:xfrm>
              <a:off x="114337" y="0"/>
              <a:ext cx="6772799" cy="4063679"/>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2" name="Google Shape;112;p3"/>
            <p:cNvSpPr txBox="1"/>
            <p:nvPr/>
          </p:nvSpPr>
          <p:spPr>
            <a:xfrm>
              <a:off x="319574" y="0"/>
              <a:ext cx="6567562" cy="4063679"/>
            </a:xfrm>
            <a:prstGeom prst="rect">
              <a:avLst/>
            </a:prstGeom>
            <a:noFill/>
            <a:ln>
              <a:noFill/>
            </a:ln>
          </p:spPr>
          <p:txBody>
            <a:bodyPr spcFirstLastPara="1" wrap="square" lIns="91425" tIns="91425" rIns="91425" bIns="91425" anchor="ctr" anchorCtr="0">
              <a:noAutofit/>
            </a:bodyPr>
            <a:lstStyle/>
            <a:p>
              <a:pPr marL="457200" marR="0" lvl="0" indent="-342900" algn="l" rtl="0">
                <a:lnSpc>
                  <a:spcPct val="100000"/>
                </a:lnSpc>
                <a:spcBef>
                  <a:spcPts val="0"/>
                </a:spcBef>
                <a:spcAft>
                  <a:spcPts val="0"/>
                </a:spcAft>
                <a:buClr>
                  <a:schemeClr val="lt1"/>
                </a:buClr>
                <a:buSzPts val="1800"/>
                <a:buFont typeface="Calibri"/>
                <a:buChar char="●"/>
              </a:pPr>
              <a:r>
                <a:rPr lang="es-MX" sz="2800" b="0" i="0" u="none" strike="noStrike" cap="none" dirty="0">
                  <a:solidFill>
                    <a:schemeClr val="lt1"/>
                  </a:solidFill>
                  <a:latin typeface="Calibri"/>
                  <a:ea typeface="Calibri"/>
                  <a:cs typeface="Calibri"/>
                  <a:sym typeface="Calibri"/>
                </a:rPr>
                <a:t>Identificar en equipos de trabajo el problema a resolver.</a:t>
              </a:r>
              <a:endParaRPr sz="2800" b="0" i="0" u="none" strike="noStrike" cap="none" dirty="0">
                <a:solidFill>
                  <a:schemeClr val="lt1"/>
                </a:solidFill>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4"/>
          <p:cNvSpPr/>
          <p:nvPr/>
        </p:nvSpPr>
        <p:spPr>
          <a:xfrm>
            <a:off x="9126245" y="329379"/>
            <a:ext cx="3065754"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8" name="Google Shape;118;p4"/>
          <p:cNvSpPr/>
          <p:nvPr/>
        </p:nvSpPr>
        <p:spPr>
          <a:xfrm>
            <a:off x="-1" y="328931"/>
            <a:ext cx="9001957" cy="6161103"/>
          </a:xfrm>
          <a:prstGeom prst="rect">
            <a:avLst/>
          </a:prstGeom>
          <a:solidFill>
            <a:srgbClr val="A5A5A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9" name="Google Shape;119;p4"/>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dirty="0">
                <a:solidFill>
                  <a:schemeClr val="lt1"/>
                </a:solidFill>
              </a:rPr>
              <a:t>Levantando los Problemas de la Comunidad</a:t>
            </a:r>
            <a:endParaRPr dirty="0"/>
          </a:p>
          <a:p>
            <a:pPr marL="0" lvl="0" indent="0" algn="l" rtl="0">
              <a:lnSpc>
                <a:spcPct val="90000"/>
              </a:lnSpc>
              <a:spcBef>
                <a:spcPts val="1000"/>
              </a:spcBef>
              <a:spcAft>
                <a:spcPts val="0"/>
              </a:spcAft>
              <a:buClr>
                <a:schemeClr val="lt1"/>
              </a:buClr>
              <a:buSzPts val="4000"/>
              <a:buNone/>
            </a:pPr>
            <a:r>
              <a:rPr lang="es-MX" sz="4000" dirty="0">
                <a:solidFill>
                  <a:schemeClr val="lt1"/>
                </a:solidFill>
              </a:rPr>
              <a:t>Trabajo en Equipo</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Google Shape;125;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6" name="Google Shape;126;p5"/>
          <p:cNvSpPr/>
          <p:nvPr/>
        </p:nvSpPr>
        <p:spPr>
          <a:xfrm>
            <a:off x="12020365" y="265874"/>
            <a:ext cx="171634"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7" name="Google Shape;127;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LEVANTANDO LOS PROBLEMAS</a:t>
            </a:r>
            <a:br>
              <a:rPr lang="es-MX" dirty="0"/>
            </a:br>
            <a:r>
              <a:rPr lang="es-MX" dirty="0">
                <a:solidFill>
                  <a:srgbClr val="CD25B0"/>
                </a:solidFill>
              </a:rPr>
              <a:t>DE LA COMUNIDAD</a:t>
            </a:r>
            <a:endParaRPr dirty="0">
              <a:solidFill>
                <a:srgbClr val="CD25B0"/>
              </a:solidFill>
            </a:endParaRPr>
          </a:p>
        </p:txBody>
      </p:sp>
      <p:sp>
        <p:nvSpPr>
          <p:cNvPr id="128" name="Google Shape;128;p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9" name="Google Shape;129;p5"/>
          <p:cNvSpPr txBox="1"/>
          <p:nvPr/>
        </p:nvSpPr>
        <p:spPr>
          <a:xfrm>
            <a:off x="4857911" y="2522582"/>
            <a:ext cx="7074026" cy="3898503"/>
          </a:xfrm>
          <a:prstGeom prst="rect">
            <a:avLst/>
          </a:prstGeom>
          <a:noFill/>
          <a:ln>
            <a:noFill/>
          </a:ln>
        </p:spPr>
        <p:txBody>
          <a:bodyPr spcFirstLastPara="1" wrap="square" lIns="91425" tIns="45700" rIns="91425" bIns="45700" anchor="t" anchorCtr="0">
            <a:spAutoFit/>
          </a:bodyPr>
          <a:lstStyle/>
          <a:p>
            <a:pPr marL="457200" marR="0" lvl="0" indent="-457200" algn="l" rtl="0">
              <a:lnSpc>
                <a:spcPct val="100000"/>
              </a:lnSpc>
              <a:spcBef>
                <a:spcPts val="0"/>
              </a:spcBef>
              <a:spcAft>
                <a:spcPts val="0"/>
              </a:spcAft>
              <a:buClr>
                <a:srgbClr val="CD25B0"/>
              </a:buClr>
              <a:buSzPts val="2000"/>
              <a:buFont typeface="Calibri"/>
              <a:buAutoNum type="arabicPeriod"/>
            </a:pPr>
            <a:r>
              <a:rPr lang="es-MX" sz="2000" b="0" i="0" u="none" strike="noStrike" cap="none" dirty="0">
                <a:solidFill>
                  <a:schemeClr val="dk1"/>
                </a:solidFill>
                <a:latin typeface="Calibri"/>
                <a:ea typeface="Calibri"/>
                <a:cs typeface="Calibri"/>
                <a:sym typeface="Calibri"/>
              </a:rPr>
              <a:t>Ingresen a </a:t>
            </a:r>
            <a:r>
              <a:rPr lang="es-MX" sz="2000" b="0" i="0" u="sng" strike="noStrike" cap="none" dirty="0">
                <a:solidFill>
                  <a:schemeClr val="hlink"/>
                </a:solidFill>
                <a:latin typeface="Calibri"/>
                <a:ea typeface="Calibri"/>
                <a:cs typeface="Calibri"/>
                <a:sym typeface="Calibri"/>
                <a:hlinkClick r:id="rId4"/>
              </a:rPr>
              <a:t>http://www.ideaboardz.com/</a:t>
            </a:r>
            <a:r>
              <a:rPr lang="es-MX" sz="2000" b="0" i="0" u="none" strike="noStrike" cap="none" dirty="0">
                <a:solidFill>
                  <a:schemeClr val="dk1"/>
                </a:solidFill>
                <a:latin typeface="Calibri"/>
                <a:ea typeface="Calibri"/>
                <a:cs typeface="Calibri"/>
                <a:sym typeface="Calibri"/>
              </a:rPr>
              <a:t> y creen una sección para cada uno(a) de las(os) integrantes del equipo. Compartan el link para que todos(as) puedan trabajar.</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600"/>
              </a:spcBef>
              <a:spcAft>
                <a:spcPts val="0"/>
              </a:spcAft>
              <a:buClr>
                <a:srgbClr val="CD25B0"/>
              </a:buClr>
              <a:buSzPts val="2000"/>
              <a:buFont typeface="Calibri"/>
              <a:buAutoNum type="arabicPeriod"/>
            </a:pPr>
            <a:r>
              <a:rPr lang="es-MX" sz="2000" b="0" i="0" u="none" strike="noStrike" cap="none" dirty="0">
                <a:solidFill>
                  <a:schemeClr val="dk1"/>
                </a:solidFill>
                <a:latin typeface="Calibri"/>
                <a:ea typeface="Calibri"/>
                <a:cs typeface="Calibri"/>
                <a:sym typeface="Calibri"/>
              </a:rPr>
              <a:t>De acuerdo a lo investigado en la semana, piensen acerca de lo que la </a:t>
            </a:r>
            <a:r>
              <a:rPr lang="es-MX" sz="2000" b="1" i="0" u="none" strike="noStrike" cap="none" dirty="0">
                <a:solidFill>
                  <a:srgbClr val="CD25B0"/>
                </a:solidFill>
                <a:latin typeface="Calibri"/>
                <a:ea typeface="Calibri"/>
                <a:cs typeface="Calibri"/>
                <a:sym typeface="Calibri"/>
              </a:rPr>
              <a:t>comunidad necesita y anoten los problemas</a:t>
            </a:r>
            <a:r>
              <a:rPr lang="es-MX" sz="2000" b="0" i="0" u="none" strike="noStrike" cap="none" dirty="0">
                <a:solidFill>
                  <a:schemeClr val="dk1"/>
                </a:solidFill>
                <a:latin typeface="Calibri"/>
                <a:ea typeface="Calibri"/>
                <a:cs typeface="Calibri"/>
                <a:sym typeface="Calibri"/>
              </a:rPr>
              <a:t> que les interesa resolver en una tarjeta en ideaboardz.com. </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600"/>
              </a:spcBef>
              <a:spcAft>
                <a:spcPts val="0"/>
              </a:spcAft>
              <a:buClr>
                <a:srgbClr val="CD25B0"/>
              </a:buClr>
              <a:buSzPts val="2000"/>
              <a:buFont typeface="Calibri"/>
              <a:buAutoNum type="arabicPeriod"/>
            </a:pPr>
            <a:r>
              <a:rPr lang="es-MX" sz="2000" b="0" i="0" u="none" strike="noStrike" cap="none" dirty="0">
                <a:solidFill>
                  <a:schemeClr val="dk1"/>
                </a:solidFill>
                <a:latin typeface="Calibri"/>
                <a:ea typeface="Calibri"/>
                <a:cs typeface="Calibri"/>
                <a:sym typeface="Calibri"/>
              </a:rPr>
              <a:t>Por cada problema, consideren: </a:t>
            </a:r>
            <a:endParaRPr sz="1400" b="0" i="0" u="none" strike="noStrike" cap="none" dirty="0">
              <a:solidFill>
                <a:srgbClr val="000000"/>
              </a:solidFill>
              <a:latin typeface="Arial"/>
              <a:ea typeface="Arial"/>
              <a:cs typeface="Arial"/>
              <a:sym typeface="Arial"/>
            </a:endParaRPr>
          </a:p>
          <a:p>
            <a:pPr marL="742950" marR="0" lvl="0" indent="-285750" algn="l" rtl="0">
              <a:lnSpc>
                <a:spcPct val="100000"/>
              </a:lnSpc>
              <a:spcBef>
                <a:spcPts val="1600"/>
              </a:spcBef>
              <a:spcAft>
                <a:spcPts val="0"/>
              </a:spcAft>
              <a:buClr>
                <a:srgbClr val="7F7F7F"/>
              </a:buClr>
              <a:buSzPts val="2160"/>
              <a:buFont typeface="Arial"/>
              <a:buChar char="•"/>
            </a:pPr>
            <a:r>
              <a:rPr lang="es-MX" sz="1800" dirty="0">
                <a:solidFill>
                  <a:schemeClr val="dk1"/>
                </a:solidFill>
                <a:latin typeface="Calibri"/>
                <a:ea typeface="Calibri"/>
                <a:cs typeface="Calibri"/>
                <a:sym typeface="Calibri"/>
              </a:rPr>
              <a:t>P</a:t>
            </a:r>
            <a:r>
              <a:rPr lang="es-MX" sz="1800" b="0" i="0" u="none" strike="noStrike" cap="none" dirty="0">
                <a:solidFill>
                  <a:schemeClr val="dk1"/>
                </a:solidFill>
                <a:latin typeface="Calibri"/>
                <a:ea typeface="Calibri"/>
                <a:cs typeface="Calibri"/>
                <a:sym typeface="Calibri"/>
              </a:rPr>
              <a:t>or qué el problema es importante y su evidencia. </a:t>
            </a:r>
            <a:endParaRPr sz="1400" b="0" i="0" u="none" strike="noStrike" cap="none" dirty="0">
              <a:solidFill>
                <a:srgbClr val="000000"/>
              </a:solidFill>
              <a:latin typeface="Arial"/>
              <a:ea typeface="Arial"/>
              <a:cs typeface="Arial"/>
              <a:sym typeface="Arial"/>
            </a:endParaRPr>
          </a:p>
          <a:p>
            <a:pPr marL="742950" marR="0" lvl="0" indent="-285750" algn="l" rtl="0">
              <a:lnSpc>
                <a:spcPct val="100000"/>
              </a:lnSpc>
              <a:spcBef>
                <a:spcPts val="1600"/>
              </a:spcBef>
              <a:spcAft>
                <a:spcPts val="0"/>
              </a:spcAft>
              <a:buClr>
                <a:srgbClr val="7F7F7F"/>
              </a:buClr>
              <a:buSzPts val="2160"/>
              <a:buFont typeface="Arial"/>
              <a:buChar char="•"/>
            </a:pPr>
            <a:r>
              <a:rPr lang="es-MX" sz="1800" b="0" i="0" u="none" strike="noStrike" cap="none" dirty="0">
                <a:solidFill>
                  <a:schemeClr val="dk1"/>
                </a:solidFill>
                <a:latin typeface="Calibri"/>
                <a:ea typeface="Calibri"/>
                <a:cs typeface="Calibri"/>
                <a:sym typeface="Calibri"/>
              </a:rPr>
              <a:t>A quién le afecta el problema y de qué manera. </a:t>
            </a:r>
            <a:r>
              <a:rPr lang="es-MX" sz="1800" b="1" i="0" u="none" strike="noStrike" cap="none" dirty="0">
                <a:solidFill>
                  <a:srgbClr val="CD25B0"/>
                </a:solidFill>
                <a:latin typeface="Calibri"/>
                <a:ea typeface="Calibri"/>
                <a:cs typeface="Calibri"/>
                <a:sym typeface="Calibri"/>
              </a:rPr>
              <a:t>OJO: Ninguna idea es mala.</a:t>
            </a:r>
            <a:endParaRPr sz="1400" b="0" i="0" u="none" strike="noStrike" cap="none" dirty="0">
              <a:solidFill>
                <a:srgbClr val="000000"/>
              </a:solidFill>
              <a:latin typeface="Arial"/>
              <a:ea typeface="Arial"/>
              <a:cs typeface="Arial"/>
              <a:sym typeface="Arial"/>
            </a:endParaRPr>
          </a:p>
        </p:txBody>
      </p:sp>
      <p:sp>
        <p:nvSpPr>
          <p:cNvPr id="130" name="Google Shape;130;p5"/>
          <p:cNvSpPr/>
          <p:nvPr/>
        </p:nvSpPr>
        <p:spPr>
          <a:xfrm>
            <a:off x="0" y="2643883"/>
            <a:ext cx="4553339" cy="350352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1" name="Google Shape;131;p5"/>
          <p:cNvSpPr txBox="1"/>
          <p:nvPr/>
        </p:nvSpPr>
        <p:spPr>
          <a:xfrm>
            <a:off x="296663" y="3467726"/>
            <a:ext cx="3827468" cy="156966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Estas son las tareas de la semana y deben organizarlas en </a:t>
            </a:r>
            <a:r>
              <a:rPr lang="es-MX" sz="2400" b="1" dirty="0">
                <a:solidFill>
                  <a:schemeClr val="lt1"/>
                </a:solidFill>
                <a:latin typeface="Calibri"/>
                <a:ea typeface="Calibri"/>
                <a:cs typeface="Calibri"/>
                <a:sym typeface="Calibri"/>
              </a:rPr>
              <a:t>T</a:t>
            </a:r>
            <a:r>
              <a:rPr lang="es-MX" sz="2400" b="1" i="0" u="none" strike="noStrike" cap="none" dirty="0">
                <a:solidFill>
                  <a:schemeClr val="lt1"/>
                </a:solidFill>
                <a:latin typeface="Calibri"/>
                <a:ea typeface="Calibri"/>
                <a:cs typeface="Calibri"/>
                <a:sym typeface="Calibri"/>
              </a:rPr>
              <a:t>rello </a:t>
            </a:r>
            <a:r>
              <a:rPr lang="es-MX" sz="2400" b="0" i="0" u="none" strike="noStrike" cap="none" dirty="0">
                <a:solidFill>
                  <a:schemeClr val="lt1"/>
                </a:solidFill>
                <a:latin typeface="Calibri"/>
                <a:ea typeface="Calibri"/>
                <a:cs typeface="Calibri"/>
                <a:sym typeface="Calibri"/>
              </a:rPr>
              <a:t>para luego comenzar a trabajar: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7" name="Google Shape;137;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8" name="Google Shape;138;p6"/>
          <p:cNvSpPr/>
          <p:nvPr/>
        </p:nvSpPr>
        <p:spPr>
          <a:xfrm>
            <a:off x="12020365" y="265874"/>
            <a:ext cx="171634"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9" name="Google Shape;139;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LEVANTANDO LOS PROBLEMAS</a:t>
            </a:r>
            <a:br>
              <a:rPr lang="es-MX" dirty="0"/>
            </a:br>
            <a:r>
              <a:rPr lang="es-MX" dirty="0">
                <a:solidFill>
                  <a:srgbClr val="CD25B0"/>
                </a:solidFill>
              </a:rPr>
              <a:t>DE LA COMUNIDAD</a:t>
            </a:r>
            <a:endParaRPr dirty="0">
              <a:solidFill>
                <a:srgbClr val="CD25B0"/>
              </a:solidFill>
            </a:endParaRPr>
          </a:p>
        </p:txBody>
      </p:sp>
      <p:sp>
        <p:nvSpPr>
          <p:cNvPr id="140" name="Google Shape;140;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1" name="Google Shape;141;p6"/>
          <p:cNvSpPr txBox="1"/>
          <p:nvPr/>
        </p:nvSpPr>
        <p:spPr>
          <a:xfrm>
            <a:off x="4857911" y="2522582"/>
            <a:ext cx="7074026" cy="3898503"/>
          </a:xfrm>
          <a:prstGeom prst="rect">
            <a:avLst/>
          </a:prstGeom>
          <a:noFill/>
          <a:ln>
            <a:noFill/>
          </a:ln>
        </p:spPr>
        <p:txBody>
          <a:bodyPr spcFirstLastPara="1" wrap="square" lIns="91425" tIns="45700" rIns="91425" bIns="45700" anchor="t" anchorCtr="0">
            <a:spAutoFit/>
          </a:bodyPr>
          <a:lstStyle/>
          <a:p>
            <a:pPr marL="457200" marR="0" lvl="0" indent="-457200" algn="l" rtl="0">
              <a:lnSpc>
                <a:spcPct val="100000"/>
              </a:lnSpc>
              <a:spcBef>
                <a:spcPts val="0"/>
              </a:spcBef>
              <a:spcAft>
                <a:spcPts val="0"/>
              </a:spcAft>
              <a:buClr>
                <a:srgbClr val="CD25B0"/>
              </a:buClr>
              <a:buSzPts val="2000"/>
              <a:buFont typeface="Calibri"/>
              <a:buAutoNum type="arabicPeriod" startAt="4"/>
            </a:pPr>
            <a:r>
              <a:rPr lang="es-MX" sz="2000" b="0" i="0" u="none" strike="noStrike" cap="none" dirty="0">
                <a:solidFill>
                  <a:schemeClr val="dk1"/>
                </a:solidFill>
                <a:latin typeface="Calibri"/>
                <a:ea typeface="Calibri"/>
                <a:cs typeface="Calibri"/>
                <a:sym typeface="Calibri"/>
              </a:rPr>
              <a:t>Luego de escribir todos los problemas detectados, evalúen los que podrían ser más interesantes de resolver </a:t>
            </a:r>
            <a:r>
              <a:rPr lang="es-MX" sz="2000" b="1" i="0" u="none" strike="noStrike" cap="none" dirty="0">
                <a:solidFill>
                  <a:srgbClr val="CD25B0"/>
                </a:solidFill>
                <a:latin typeface="Calibri"/>
                <a:ea typeface="Calibri"/>
                <a:cs typeface="Calibri"/>
                <a:sym typeface="Calibri"/>
              </a:rPr>
              <a:t>(usen la herramienta me gusta).</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600"/>
              </a:spcBef>
              <a:spcAft>
                <a:spcPts val="0"/>
              </a:spcAft>
              <a:buClr>
                <a:srgbClr val="CD25B0"/>
              </a:buClr>
              <a:buSzPts val="2000"/>
              <a:buFont typeface="Calibri"/>
              <a:buAutoNum type="arabicPeriod" startAt="4"/>
            </a:pPr>
            <a:r>
              <a:rPr lang="es-MX" sz="2000" b="0" i="0" u="none" strike="noStrike" cap="none" dirty="0">
                <a:solidFill>
                  <a:schemeClr val="dk1"/>
                </a:solidFill>
                <a:latin typeface="Calibri"/>
                <a:ea typeface="Calibri"/>
                <a:cs typeface="Calibri"/>
                <a:sym typeface="Calibri"/>
              </a:rPr>
              <a:t>Discutan si existe algún patrón o similitud. Aquí hay algunas preguntas para responder: ¿Existe alguna coincidencia en los intereses? ¿Los problemas son tan amplios que no pueden ser abordados con el proyecto? Si es así, ¿pueden desglosarse en problemas más pequeños? </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600"/>
              </a:spcBef>
              <a:spcAft>
                <a:spcPts val="0"/>
              </a:spcAft>
              <a:buClr>
                <a:srgbClr val="CD25B0"/>
              </a:buClr>
              <a:buSzPts val="2000"/>
              <a:buFont typeface="Calibri"/>
              <a:buAutoNum type="arabicPeriod" startAt="4"/>
            </a:pPr>
            <a:r>
              <a:rPr lang="es-MX" sz="2000" b="0" i="0" u="none" strike="noStrike" cap="none" dirty="0">
                <a:solidFill>
                  <a:schemeClr val="dk1"/>
                </a:solidFill>
                <a:latin typeface="Calibri"/>
                <a:ea typeface="Calibri"/>
                <a:cs typeface="Calibri"/>
                <a:sym typeface="Calibri"/>
              </a:rPr>
              <a:t>Ten en cuenta que el problema será abordado a través de una solución tecnológica, así que tendrán que poner en uso las características y herramientas de la tecnología.</a:t>
            </a:r>
            <a:endParaRPr sz="1400" b="0" i="0" u="none" strike="noStrike" cap="none" dirty="0">
              <a:solidFill>
                <a:srgbClr val="000000"/>
              </a:solidFill>
              <a:latin typeface="Arial"/>
              <a:ea typeface="Arial"/>
              <a:cs typeface="Arial"/>
              <a:sym typeface="Arial"/>
            </a:endParaRPr>
          </a:p>
        </p:txBody>
      </p:sp>
      <p:sp>
        <p:nvSpPr>
          <p:cNvPr id="142" name="Google Shape;142;p6"/>
          <p:cNvSpPr/>
          <p:nvPr/>
        </p:nvSpPr>
        <p:spPr>
          <a:xfrm>
            <a:off x="0" y="2643883"/>
            <a:ext cx="4553400" cy="35034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3" name="Google Shape;143;p6"/>
          <p:cNvSpPr txBox="1"/>
          <p:nvPr/>
        </p:nvSpPr>
        <p:spPr>
          <a:xfrm>
            <a:off x="296663" y="3467726"/>
            <a:ext cx="3827400" cy="1569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Estas son las tareas de la semana y deben organizarlas en </a:t>
            </a:r>
            <a:r>
              <a:rPr lang="es-MX" sz="2400" b="1" dirty="0">
                <a:solidFill>
                  <a:schemeClr val="lt1"/>
                </a:solidFill>
                <a:latin typeface="Calibri"/>
                <a:ea typeface="Calibri"/>
                <a:cs typeface="Calibri"/>
                <a:sym typeface="Calibri"/>
              </a:rPr>
              <a:t>T</a:t>
            </a:r>
            <a:r>
              <a:rPr lang="es-MX" sz="2400" b="1" i="0" u="none" strike="noStrike" cap="none" dirty="0">
                <a:solidFill>
                  <a:schemeClr val="lt1"/>
                </a:solidFill>
                <a:latin typeface="Calibri"/>
                <a:ea typeface="Calibri"/>
                <a:cs typeface="Calibri"/>
                <a:sym typeface="Calibri"/>
              </a:rPr>
              <a:t>rello </a:t>
            </a:r>
            <a:r>
              <a:rPr lang="es-MX" sz="2400" b="0" i="0" u="none" strike="noStrike" cap="none" dirty="0">
                <a:solidFill>
                  <a:schemeClr val="lt1"/>
                </a:solidFill>
                <a:latin typeface="Calibri"/>
                <a:ea typeface="Calibri"/>
                <a:cs typeface="Calibri"/>
                <a:sym typeface="Calibri"/>
              </a:rPr>
              <a:t>para luego comenzar a trabajar: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Google Shape;149;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0" name="Google Shape;150;p7"/>
          <p:cNvSpPr/>
          <p:nvPr/>
        </p:nvSpPr>
        <p:spPr>
          <a:xfrm>
            <a:off x="12020365" y="265874"/>
            <a:ext cx="171634"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1" name="Google Shape;151;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LEVANTANDO LOS PROBLEMAS</a:t>
            </a:r>
            <a:br>
              <a:rPr lang="es-MX" dirty="0"/>
            </a:br>
            <a:r>
              <a:rPr lang="es-MX" dirty="0">
                <a:solidFill>
                  <a:srgbClr val="CD25B0"/>
                </a:solidFill>
              </a:rPr>
              <a:t>DE LA COMUNIDAD</a:t>
            </a:r>
            <a:endParaRPr dirty="0">
              <a:solidFill>
                <a:srgbClr val="CD25B0"/>
              </a:solidFill>
            </a:endParaRPr>
          </a:p>
        </p:txBody>
      </p:sp>
      <p:sp>
        <p:nvSpPr>
          <p:cNvPr id="152" name="Google Shape;152;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3" name="Google Shape;153;p7"/>
          <p:cNvSpPr txBox="1"/>
          <p:nvPr/>
        </p:nvSpPr>
        <p:spPr>
          <a:xfrm>
            <a:off x="4821300" y="2067725"/>
            <a:ext cx="7074000" cy="4721100"/>
          </a:xfrm>
          <a:prstGeom prst="rect">
            <a:avLst/>
          </a:prstGeom>
          <a:noFill/>
          <a:ln>
            <a:noFill/>
          </a:ln>
        </p:spPr>
        <p:txBody>
          <a:bodyPr spcFirstLastPara="1" wrap="square" lIns="91425" tIns="45700" rIns="91425" bIns="45700" anchor="t" anchorCtr="0">
            <a:spAutoFit/>
          </a:bodyPr>
          <a:lstStyle/>
          <a:p>
            <a:pPr marL="457200" marR="0" lvl="0" indent="-457200" algn="l" rtl="0">
              <a:lnSpc>
                <a:spcPct val="100000"/>
              </a:lnSpc>
              <a:spcBef>
                <a:spcPts val="0"/>
              </a:spcBef>
              <a:spcAft>
                <a:spcPts val="0"/>
              </a:spcAft>
              <a:buClr>
                <a:srgbClr val="CD25B0"/>
              </a:buClr>
              <a:buSzPts val="2000"/>
              <a:buFont typeface="Calibri"/>
              <a:buAutoNum type="arabicPeriod" startAt="7"/>
            </a:pPr>
            <a:r>
              <a:rPr lang="es-MX" sz="2000" b="0" i="0" u="none" strike="noStrike" cap="none" dirty="0">
                <a:solidFill>
                  <a:schemeClr val="dk1"/>
                </a:solidFill>
                <a:latin typeface="Calibri"/>
                <a:ea typeface="Calibri"/>
                <a:cs typeface="Calibri"/>
                <a:sym typeface="Calibri"/>
              </a:rPr>
              <a:t>Cada equipo deberá elegir un problema sobre el que enfocarse. Antes de continuar, deberán asegurarse que el tema se relaciona con uno de los Objetivos de Desarrollo Sostenible (</a:t>
            </a:r>
            <a:r>
              <a:rPr lang="es-MX" sz="2000" b="1" i="0" u="none" strike="noStrike" cap="none" dirty="0">
                <a:solidFill>
                  <a:srgbClr val="CD25B0"/>
                </a:solidFill>
                <a:latin typeface="Calibri"/>
                <a:ea typeface="Calibri"/>
                <a:cs typeface="Calibri"/>
                <a:sym typeface="Calibri"/>
              </a:rPr>
              <a:t>ODS</a:t>
            </a:r>
            <a:r>
              <a:rPr lang="es-MX" sz="2000" b="0" i="0" u="none" strike="noStrike" cap="none" dirty="0">
                <a:solidFill>
                  <a:schemeClr val="dk1"/>
                </a:solidFill>
                <a:latin typeface="Calibri"/>
                <a:ea typeface="Calibri"/>
                <a:cs typeface="Calibri"/>
                <a:sym typeface="Calibri"/>
              </a:rPr>
              <a:t>).</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600"/>
              </a:spcBef>
              <a:spcAft>
                <a:spcPts val="0"/>
              </a:spcAft>
              <a:buClr>
                <a:srgbClr val="CD25B0"/>
              </a:buClr>
              <a:buSzPts val="2000"/>
              <a:buFont typeface="Calibri"/>
              <a:buAutoNum type="arabicPeriod" startAt="7"/>
            </a:pPr>
            <a:r>
              <a:rPr lang="es-MX" sz="2000" b="0" i="0" u="none" strike="noStrike" cap="none" dirty="0">
                <a:solidFill>
                  <a:schemeClr val="dk1"/>
                </a:solidFill>
                <a:latin typeface="Calibri"/>
                <a:ea typeface="Calibri"/>
                <a:cs typeface="Calibri"/>
                <a:sym typeface="Calibri"/>
              </a:rPr>
              <a:t>Elaboren la hoja de trabajo de levantamiento del problema. Esta debe incluir el problema escogido, el </a:t>
            </a:r>
            <a:r>
              <a:rPr lang="es-MX" sz="2000" b="1" i="0" u="none" strike="noStrike" cap="none" dirty="0">
                <a:solidFill>
                  <a:srgbClr val="CD25B0"/>
                </a:solidFill>
                <a:latin typeface="Calibri"/>
                <a:ea typeface="Calibri"/>
                <a:cs typeface="Calibri"/>
                <a:sym typeface="Calibri"/>
              </a:rPr>
              <a:t>ODS </a:t>
            </a:r>
            <a:r>
              <a:rPr lang="es-MX" sz="2000" b="0" i="0" u="none" strike="noStrike" cap="none" dirty="0">
                <a:solidFill>
                  <a:schemeClr val="dk1"/>
                </a:solidFill>
                <a:latin typeface="Calibri"/>
                <a:ea typeface="Calibri"/>
                <a:cs typeface="Calibri"/>
                <a:sym typeface="Calibri"/>
              </a:rPr>
              <a:t>que impacta, el cómo impacta a la comunidad o territorio seleccionado, y el porqué es un buen problema para resolverlo con el desarrollo de una solución tecnológica. Revisen la pauta de trabajo.  </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600"/>
              </a:spcBef>
              <a:spcAft>
                <a:spcPts val="0"/>
              </a:spcAft>
              <a:buClr>
                <a:srgbClr val="CD25B0"/>
              </a:buClr>
              <a:buSzPts val="2000"/>
              <a:buFont typeface="Calibri"/>
              <a:buAutoNum type="arabicPeriod" startAt="7"/>
            </a:pPr>
            <a:r>
              <a:rPr lang="es-MX" sz="2000" b="0" i="0" u="none" strike="noStrike" cap="none" dirty="0">
                <a:solidFill>
                  <a:schemeClr val="dk1"/>
                </a:solidFill>
                <a:latin typeface="Calibri"/>
                <a:ea typeface="Calibri"/>
                <a:cs typeface="Calibri"/>
                <a:sym typeface="Calibri"/>
              </a:rPr>
              <a:t>Presentación de las problemáticas. Cada equipo presenta su problema.</a:t>
            </a:r>
            <a:endParaRPr sz="1400" b="0" i="0" u="none" strike="noStrike" cap="none" dirty="0">
              <a:solidFill>
                <a:srgbClr val="000000"/>
              </a:solidFill>
              <a:latin typeface="Arial"/>
              <a:ea typeface="Arial"/>
              <a:cs typeface="Arial"/>
              <a:sym typeface="Arial"/>
            </a:endParaRPr>
          </a:p>
          <a:p>
            <a:pPr marL="457200" marR="0" lvl="0" indent="-457200" algn="l" rtl="0">
              <a:lnSpc>
                <a:spcPct val="100000"/>
              </a:lnSpc>
              <a:spcBef>
                <a:spcPts val="1600"/>
              </a:spcBef>
              <a:spcAft>
                <a:spcPts val="0"/>
              </a:spcAft>
              <a:buClr>
                <a:srgbClr val="CD25B0"/>
              </a:buClr>
              <a:buSzPts val="2000"/>
              <a:buFont typeface="Calibri"/>
              <a:buAutoNum type="arabicPeriod" startAt="7"/>
            </a:pPr>
            <a:r>
              <a:rPr lang="es-MX" sz="2000" b="0" i="0" u="none" strike="noStrike" cap="none" dirty="0">
                <a:solidFill>
                  <a:schemeClr val="dk1"/>
                </a:solidFill>
                <a:latin typeface="Calibri"/>
                <a:ea typeface="Calibri"/>
                <a:cs typeface="Calibri"/>
                <a:sym typeface="Calibri"/>
              </a:rPr>
              <a:t>Guarda una copia</a:t>
            </a:r>
            <a:r>
              <a:rPr lang="es-MX" sz="2000" dirty="0">
                <a:solidFill>
                  <a:schemeClr val="dk1"/>
                </a:solidFill>
                <a:latin typeface="Calibri"/>
                <a:ea typeface="Calibri"/>
                <a:cs typeface="Calibri"/>
                <a:sym typeface="Calibri"/>
              </a:rPr>
              <a:t> en Google Drive</a:t>
            </a:r>
            <a:r>
              <a:rPr lang="es-MX" sz="2000" b="0" i="0" u="none" strike="noStrike" cap="none" dirty="0">
                <a:solidFill>
                  <a:schemeClr val="dk1"/>
                </a:solidFill>
                <a:latin typeface="Calibri"/>
                <a:ea typeface="Calibri"/>
                <a:cs typeface="Calibri"/>
                <a:sym typeface="Calibri"/>
              </a:rPr>
              <a:t> en la </a:t>
            </a:r>
            <a:r>
              <a:rPr lang="es-MX" sz="2000" b="1" i="0" u="none" strike="noStrike" cap="none" dirty="0">
                <a:solidFill>
                  <a:srgbClr val="CD25B0"/>
                </a:solidFill>
                <a:latin typeface="Calibri"/>
                <a:ea typeface="Calibri"/>
                <a:cs typeface="Calibri"/>
                <a:sym typeface="Calibri"/>
              </a:rPr>
              <a:t>Hoja de Trabajo: Identificando el Problema</a:t>
            </a:r>
            <a:r>
              <a:rPr lang="es-MX" sz="2000" b="0" i="0" u="none" strike="noStrike" cap="none" dirty="0">
                <a:solidFill>
                  <a:schemeClr val="dk1"/>
                </a:solidFill>
                <a:latin typeface="Calibri"/>
                <a:ea typeface="Calibri"/>
                <a:cs typeface="Calibri"/>
                <a:sym typeface="Calibri"/>
              </a:rPr>
              <a:t>.</a:t>
            </a:r>
            <a:endParaRPr sz="1400" b="0" i="0" u="none" strike="noStrike" cap="none" dirty="0">
              <a:solidFill>
                <a:srgbClr val="000000"/>
              </a:solidFill>
              <a:latin typeface="Arial"/>
              <a:ea typeface="Arial"/>
              <a:cs typeface="Arial"/>
              <a:sym typeface="Arial"/>
            </a:endParaRPr>
          </a:p>
        </p:txBody>
      </p:sp>
      <p:sp>
        <p:nvSpPr>
          <p:cNvPr id="154" name="Google Shape;154;p7"/>
          <p:cNvSpPr/>
          <p:nvPr/>
        </p:nvSpPr>
        <p:spPr>
          <a:xfrm>
            <a:off x="0" y="2643883"/>
            <a:ext cx="4553400" cy="35034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5" name="Google Shape;155;p7"/>
          <p:cNvSpPr txBox="1"/>
          <p:nvPr/>
        </p:nvSpPr>
        <p:spPr>
          <a:xfrm>
            <a:off x="296663" y="3467726"/>
            <a:ext cx="3827400" cy="1569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Estas son las tareas de la semana y deben organizarlas en </a:t>
            </a:r>
            <a:r>
              <a:rPr lang="es-MX" sz="2400" b="1" dirty="0">
                <a:solidFill>
                  <a:schemeClr val="lt1"/>
                </a:solidFill>
                <a:latin typeface="Calibri"/>
                <a:ea typeface="Calibri"/>
                <a:cs typeface="Calibri"/>
                <a:sym typeface="Calibri"/>
              </a:rPr>
              <a:t>T</a:t>
            </a:r>
            <a:r>
              <a:rPr lang="es-MX" sz="2400" b="1" i="0" u="none" strike="noStrike" cap="none" dirty="0">
                <a:solidFill>
                  <a:schemeClr val="lt1"/>
                </a:solidFill>
                <a:latin typeface="Calibri"/>
                <a:ea typeface="Calibri"/>
                <a:cs typeface="Calibri"/>
                <a:sym typeface="Calibri"/>
              </a:rPr>
              <a:t>rello </a:t>
            </a:r>
            <a:r>
              <a:rPr lang="es-MX" sz="2400" b="0" i="0" u="none" strike="noStrike" cap="none" dirty="0">
                <a:solidFill>
                  <a:schemeClr val="lt1"/>
                </a:solidFill>
                <a:latin typeface="Calibri"/>
                <a:ea typeface="Calibri"/>
                <a:cs typeface="Calibri"/>
                <a:sym typeface="Calibri"/>
              </a:rPr>
              <a:t>para luego comenzar a trabajar: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736</Words>
  <Application>Microsoft Office PowerPoint</Application>
  <PresentationFormat>Panorámica</PresentationFormat>
  <Paragraphs>39</Paragraphs>
  <Slides>7</Slides>
  <Notes>7</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Tema de Office</vt:lpstr>
      <vt:lpstr>Proyecto Desarrollo Tecnológico</vt:lpstr>
      <vt:lpstr>Presentación de PowerPoint</vt:lpstr>
      <vt:lpstr>Presentación de PowerPoint</vt:lpstr>
      <vt:lpstr>Presentación de PowerPoint</vt:lpstr>
      <vt:lpstr>LEVANTANDO LOS PROBLEMAS DE LA COMUNIDAD</vt:lpstr>
      <vt:lpstr>LEVANTANDO LOS PROBLEMAS DE LA COMUNIDAD</vt:lpstr>
      <vt:lpstr>LEVANTANDO LOS PROBLEMAS DE LA COMUNIDAD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Desarrollo Tecnológico</dc:title>
  <dc:creator>d.silvahidd@gmail.com</dc:creator>
  <cp:lastModifiedBy>Karina Uribe Mansilla</cp:lastModifiedBy>
  <cp:revision>1</cp:revision>
  <dcterms:created xsi:type="dcterms:W3CDTF">2020-08-12T18:32:33Z</dcterms:created>
  <dcterms:modified xsi:type="dcterms:W3CDTF">2021-02-16T01:14:37Z</dcterms:modified>
</cp:coreProperties>
</file>