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U1NzXVMmOeFIWmLnPeyqacSGB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E9"/>
    <a:srgbClr val="FDC82D"/>
    <a:srgbClr val="575656"/>
    <a:srgbClr val="8ECB50"/>
    <a:srgbClr val="F05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16149-B93E-455B-8380-CE3C91AB314E}" v="2" dt="2020-04-13T20:19:19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4"/>
  </p:normalViewPr>
  <p:slideViewPr>
    <p:cSldViewPr snapToGrid="0">
      <p:cViewPr varScale="1">
        <p:scale>
          <a:sx n="77" d="100"/>
          <a:sy n="77" d="100"/>
        </p:scale>
        <p:origin x="90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a Danahes Macias Bustos" userId="d4230b5a-a0b8-4efa-95b6-2516c5f48fe8" providerId="ADAL" clId="{6A816149-B93E-455B-8380-CE3C91AB314E}"/>
    <pc:docChg chg="modSld">
      <pc:chgData name="Pia Danahes Macias Bustos" userId="d4230b5a-a0b8-4efa-95b6-2516c5f48fe8" providerId="ADAL" clId="{6A816149-B93E-455B-8380-CE3C91AB314E}" dt="2020-04-13T20:28:57.206" v="666" actId="20577"/>
      <pc:docMkLst>
        <pc:docMk/>
      </pc:docMkLst>
      <pc:sldChg chg="modSp mod">
        <pc:chgData name="Pia Danahes Macias Bustos" userId="d4230b5a-a0b8-4efa-95b6-2516c5f48fe8" providerId="ADAL" clId="{6A816149-B93E-455B-8380-CE3C91AB314E}" dt="2020-04-13T20:19:21.462" v="240" actId="113"/>
        <pc:sldMkLst>
          <pc:docMk/>
          <pc:sldMk cId="0" sldId="257"/>
        </pc:sldMkLst>
        <pc:spChg chg="mod">
          <ac:chgData name="Pia Danahes Macias Bustos" userId="d4230b5a-a0b8-4efa-95b6-2516c5f48fe8" providerId="ADAL" clId="{6A816149-B93E-455B-8380-CE3C91AB314E}" dt="2020-04-13T20:19:21.462" v="240" actId="113"/>
          <ac:spMkLst>
            <pc:docMk/>
            <pc:sldMk cId="0" sldId="257"/>
            <ac:spMk id="104" creationId="{00000000-0000-0000-0000-000000000000}"/>
          </ac:spMkLst>
        </pc:spChg>
      </pc:sldChg>
      <pc:sldChg chg="modSp mod">
        <pc:chgData name="Pia Danahes Macias Bustos" userId="d4230b5a-a0b8-4efa-95b6-2516c5f48fe8" providerId="ADAL" clId="{6A816149-B93E-455B-8380-CE3C91AB314E}" dt="2020-04-13T20:15:24.533" v="130" actId="20577"/>
        <pc:sldMkLst>
          <pc:docMk/>
          <pc:sldMk cId="0" sldId="258"/>
        </pc:sldMkLst>
        <pc:spChg chg="mod">
          <ac:chgData name="Pia Danahes Macias Bustos" userId="d4230b5a-a0b8-4efa-95b6-2516c5f48fe8" providerId="ADAL" clId="{6A816149-B93E-455B-8380-CE3C91AB314E}" dt="2020-04-13T20:15:24.533" v="130" actId="20577"/>
          <ac:spMkLst>
            <pc:docMk/>
            <pc:sldMk cId="0" sldId="258"/>
            <ac:spMk id="113" creationId="{00000000-0000-0000-0000-000000000000}"/>
          </ac:spMkLst>
        </pc:spChg>
      </pc:sldChg>
      <pc:sldChg chg="modSp mod">
        <pc:chgData name="Pia Danahes Macias Bustos" userId="d4230b5a-a0b8-4efa-95b6-2516c5f48fe8" providerId="ADAL" clId="{6A816149-B93E-455B-8380-CE3C91AB314E}" dt="2020-04-13T20:27:36.765" v="615" actId="20577"/>
        <pc:sldMkLst>
          <pc:docMk/>
          <pc:sldMk cId="0" sldId="260"/>
        </pc:sldMkLst>
        <pc:spChg chg="mod">
          <ac:chgData name="Pia Danahes Macias Bustos" userId="d4230b5a-a0b8-4efa-95b6-2516c5f48fe8" providerId="ADAL" clId="{6A816149-B93E-455B-8380-CE3C91AB314E}" dt="2020-04-13T20:27:36.765" v="615" actId="20577"/>
          <ac:spMkLst>
            <pc:docMk/>
            <pc:sldMk cId="0" sldId="260"/>
            <ac:spMk id="2" creationId="{03915C87-7D2A-674B-AADD-48C0CA71ECED}"/>
          </ac:spMkLst>
        </pc:spChg>
        <pc:spChg chg="mod">
          <ac:chgData name="Pia Danahes Macias Bustos" userId="d4230b5a-a0b8-4efa-95b6-2516c5f48fe8" providerId="ADAL" clId="{6A816149-B93E-455B-8380-CE3C91AB314E}" dt="2020-04-13T20:21:02.753" v="343" actId="20577"/>
          <ac:spMkLst>
            <pc:docMk/>
            <pc:sldMk cId="0" sldId="260"/>
            <ac:spMk id="6" creationId="{453EC9B0-FF93-F949-96C7-97E0A3242CA4}"/>
          </ac:spMkLst>
        </pc:spChg>
      </pc:sldChg>
      <pc:sldChg chg="modSp mod">
        <pc:chgData name="Pia Danahes Macias Bustos" userId="d4230b5a-a0b8-4efa-95b6-2516c5f48fe8" providerId="ADAL" clId="{6A816149-B93E-455B-8380-CE3C91AB314E}" dt="2020-04-13T20:28:57.206" v="666" actId="20577"/>
        <pc:sldMkLst>
          <pc:docMk/>
          <pc:sldMk cId="0" sldId="262"/>
        </pc:sldMkLst>
        <pc:spChg chg="mod">
          <ac:chgData name="Pia Danahes Macias Bustos" userId="d4230b5a-a0b8-4efa-95b6-2516c5f48fe8" providerId="ADAL" clId="{6A816149-B93E-455B-8380-CE3C91AB314E}" dt="2020-04-13T20:28:57.206" v="666" actId="20577"/>
          <ac:spMkLst>
            <pc:docMk/>
            <pc:sldMk cId="0" sldId="262"/>
            <ac:spMk id="16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urriculumnacional.mineduc.cl/estudiante/621/w3-channel.html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2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8.jpg"/><Relationship Id="rId10" Type="http://schemas.openxmlformats.org/officeDocument/2006/relationships/image" Target="../media/image42.png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33.png"/><Relationship Id="rId3" Type="http://schemas.openxmlformats.org/officeDocument/2006/relationships/image" Target="../media/image8.png"/><Relationship Id="rId21" Type="http://schemas.openxmlformats.org/officeDocument/2006/relationships/image" Target="../media/image3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10" Type="http://schemas.openxmlformats.org/officeDocument/2006/relationships/image" Target="../media/image21.png"/><Relationship Id="rId19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1209510" y="2533088"/>
            <a:ext cx="688154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400"/>
              <a:buFont typeface="Verdana"/>
              <a:buNone/>
            </a:pPr>
            <a:r>
              <a:rPr lang="es-ES" sz="5400" b="1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rPr>
              <a:t>ORIENTACIONES</a:t>
            </a:r>
            <a:r>
              <a:rPr lang="es-ES" sz="2400" b="1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D9C7-B216-D24B-B972-CC79AB7A1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07" y="794298"/>
            <a:ext cx="2530751" cy="12001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62EB3E3-DE15-9C4B-A4D9-876B3B2DC84B}"/>
              </a:ext>
            </a:extLst>
          </p:cNvPr>
          <p:cNvSpPr/>
          <p:nvPr/>
        </p:nvSpPr>
        <p:spPr>
          <a:xfrm>
            <a:off x="2460374" y="4349748"/>
            <a:ext cx="4703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i="1" dirty="0">
                <a:solidFill>
                  <a:schemeClr val="bg1"/>
                </a:solidFill>
                <a:highlight>
                  <a:srgbClr val="FF72E9"/>
                </a:highlight>
                <a:latin typeface="Century Gothic" panose="020B0502020202020204" pitchFamily="34" charset="0"/>
                <a:ea typeface="Verdana"/>
                <a:cs typeface="Verdana"/>
                <a:sym typeface="Verdana"/>
              </a:rPr>
              <a:t> Uso tecnológico y ambiente de estudio.</a:t>
            </a:r>
            <a:endParaRPr lang="es-CL" sz="1800" i="1" dirty="0">
              <a:solidFill>
                <a:schemeClr val="bg1"/>
              </a:solidFill>
              <a:highlight>
                <a:srgbClr val="FF72E9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8E05338-372B-D14B-9FF6-8A4DF0D5E07A}"/>
              </a:ext>
            </a:extLst>
          </p:cNvPr>
          <p:cNvSpPr/>
          <p:nvPr/>
        </p:nvSpPr>
        <p:spPr>
          <a:xfrm>
            <a:off x="1748790" y="3429000"/>
            <a:ext cx="5966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76092"/>
              </a:buClr>
              <a:buSzPts val="2400"/>
            </a:pPr>
            <a:r>
              <a:rPr lang="es-ES" sz="2000" b="1" dirty="0">
                <a:solidFill>
                  <a:srgbClr val="575656"/>
                </a:solidFill>
                <a:latin typeface="Century Gothic" panose="020B0502020202020204" pitchFamily="34" charset="0"/>
                <a:ea typeface="Verdana"/>
                <a:cs typeface="Verdana"/>
                <a:sym typeface="Verdana"/>
              </a:rPr>
              <a:t>Sobre uso de material didáctico en casa para la asignatura de inglés:</a:t>
            </a:r>
            <a:endParaRPr lang="es-ES" sz="2000" b="1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467890" y="768359"/>
            <a:ext cx="4766938" cy="304555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r>
              <a:rPr lang="es-CL" b="1" dirty="0">
                <a:solidFill>
                  <a:srgbClr val="575656"/>
                </a:solidFill>
                <a:latin typeface="Century Gothic" panose="020B0502020202020204" pitchFamily="34" charset="0"/>
              </a:rPr>
              <a:t>Queridos Alumnos,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endParaRPr dirty="0"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La siguiente presentación tiene por objetivo orientarlos y apoyarlos en el aprendizaje del inglés a través de recursos digitales que puedes encontrar en </a:t>
            </a:r>
            <a:r>
              <a:rPr lang="es-CL" b="1" dirty="0">
                <a:solidFill>
                  <a:srgbClr val="575656"/>
                </a:solidFill>
                <a:latin typeface="Century Gothic" panose="020B0502020202020204" pitchFamily="34" charset="0"/>
                <a:hlinkClick r:id="rId3"/>
              </a:rPr>
              <a:t>APRENDO EN LÍNEA </a:t>
            </a: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como también entregar ideas para organizar nuestro ambiente de trabajo en casa, debido a la situación sanitaria actual.</a:t>
            </a:r>
            <a:endParaRPr dirty="0"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Para esto, es importante que  primero pensemos en las principales actividades que ocurren dentro de nuestra sala de clases y que nos llevan a aprender. </a:t>
            </a:r>
            <a:endParaRPr dirty="0"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endParaRPr dirty="0">
              <a:solidFill>
                <a:srgbClr val="575656"/>
              </a:solidFill>
              <a:highlight>
                <a:schemeClr val="lt1"/>
              </a:highlight>
              <a:latin typeface="Century Gothic" panose="020B050202020202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r>
              <a:rPr lang="es-CL" dirty="0">
                <a:solidFill>
                  <a:srgbClr val="575656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Por ejemplo, dentro de una clase yo:</a:t>
            </a:r>
            <a:r>
              <a:rPr lang="es-CL" sz="1800" dirty="0">
                <a:solidFill>
                  <a:srgbClr val="575656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0DD3DD-1EB9-1E4E-B47E-4941CBE793A4}"/>
              </a:ext>
            </a:extLst>
          </p:cNvPr>
          <p:cNvSpPr/>
          <p:nvPr/>
        </p:nvSpPr>
        <p:spPr>
          <a:xfrm>
            <a:off x="553654" y="4323757"/>
            <a:ext cx="2902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DAE5F1"/>
              </a:buClr>
              <a:buSzPts val="1800"/>
            </a:pPr>
            <a:r>
              <a:rPr lang="es-CL" sz="1800" b="1" dirty="0">
                <a:solidFill>
                  <a:srgbClr val="FF72E9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“Participo activamente, colaboro con mis compañeros y uso recursos para lograr aprender”</a:t>
            </a:r>
            <a:endParaRPr lang="es-CL" sz="1800" b="1" dirty="0">
              <a:solidFill>
                <a:srgbClr val="FF72E9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D1D830-DB9C-8947-ABFC-A4E776B82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562073" y="4323757"/>
            <a:ext cx="1535554" cy="15635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1DAC4E9-5B5C-8D46-B459-ED384F80A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564" y="2569178"/>
            <a:ext cx="1582855" cy="1582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A7D496-0C9C-3045-AF18-58AA1EEF2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565" y="634834"/>
            <a:ext cx="1582855" cy="1582855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9CB30003-E66F-B54B-AE42-C80CEEF2F593}"/>
              </a:ext>
            </a:extLst>
          </p:cNvPr>
          <p:cNvGrpSpPr/>
          <p:nvPr/>
        </p:nvGrpSpPr>
        <p:grpSpPr>
          <a:xfrm>
            <a:off x="6091646" y="4880724"/>
            <a:ext cx="2254690" cy="920361"/>
            <a:chOff x="5986339" y="4594064"/>
            <a:chExt cx="2676935" cy="109272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C4B533C-8960-B741-B004-93CB6E447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0672" y="4594064"/>
              <a:ext cx="1024426" cy="109272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30276FE-D75F-E54A-AF8C-DF8F05DA6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648960">
              <a:off x="5986339" y="4735112"/>
              <a:ext cx="775702" cy="772672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92B3A0E-FB44-7742-940B-D4323D1CA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93245" y="4797073"/>
              <a:ext cx="870029" cy="871732"/>
            </a:xfrm>
            <a:prstGeom prst="rect">
              <a:avLst/>
            </a:prstGeom>
          </p:spPr>
        </p:pic>
      </p:grp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05FF4ED7-9F58-6643-A618-D4214C109C90}"/>
              </a:ext>
            </a:extLst>
          </p:cNvPr>
          <p:cNvCxnSpPr>
            <a:cxnSpLocks/>
          </p:cNvCxnSpPr>
          <p:nvPr/>
        </p:nvCxnSpPr>
        <p:spPr>
          <a:xfrm flipH="1">
            <a:off x="5129571" y="5234940"/>
            <a:ext cx="697230" cy="0"/>
          </a:xfrm>
          <a:prstGeom prst="straightConnector1">
            <a:avLst/>
          </a:prstGeom>
          <a:ln w="31750">
            <a:solidFill>
              <a:srgbClr val="FF72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1CAC716-0FBA-D740-9B24-A7EAE7E61F99}"/>
              </a:ext>
            </a:extLst>
          </p:cNvPr>
          <p:cNvSpPr/>
          <p:nvPr/>
        </p:nvSpPr>
        <p:spPr>
          <a:xfrm>
            <a:off x="6987998" y="2013389"/>
            <a:ext cx="46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>
                <a:solidFill>
                  <a:srgbClr val="FF72E9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+</a:t>
            </a:r>
            <a:endParaRPr lang="es-CL" sz="360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DDF2BE1-8FA6-9D46-8C19-8F79478FC764}"/>
              </a:ext>
            </a:extLst>
          </p:cNvPr>
          <p:cNvSpPr/>
          <p:nvPr/>
        </p:nvSpPr>
        <p:spPr>
          <a:xfrm>
            <a:off x="6987998" y="4173659"/>
            <a:ext cx="46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600" b="1" dirty="0">
                <a:solidFill>
                  <a:srgbClr val="FF72E9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+</a:t>
            </a:r>
            <a:endParaRPr lang="es-CL" sz="3600" dirty="0"/>
          </a:p>
        </p:txBody>
      </p:sp>
      <p:pic>
        <p:nvPicPr>
          <p:cNvPr id="42" name="Google Shape;127;p4">
            <a:extLst>
              <a:ext uri="{FF2B5EF4-FFF2-40B4-BE49-F238E27FC236}">
                <a16:creationId xmlns:a16="http://schemas.microsoft.com/office/drawing/2014/main" id="{4AE9F901-C4FD-864A-9DF7-11FFDAF6D97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3654" y="0"/>
            <a:ext cx="1536700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7209" y="5121698"/>
            <a:ext cx="14298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r>
              <a:rPr lang="es-CL" b="1" dirty="0">
                <a:solidFill>
                  <a:srgbClr val="FF72E9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Mediadores</a:t>
            </a:r>
            <a:endParaRPr b="1" dirty="0">
              <a:solidFill>
                <a:srgbClr val="FF72E9"/>
              </a:solidFill>
              <a:highlight>
                <a:schemeClr val="lt1"/>
              </a:highlight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553654" y="1127955"/>
            <a:ext cx="4648404" cy="11695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  <a:sym typeface="Arial"/>
              </a:rPr>
              <a:t>El uso de recursos para aprender adopta diferentes dimensiones que principalmente actúan como mediadores en el proceso de aprendizaje, tal como lo grafican las imágenes.</a:t>
            </a:r>
            <a:endParaRPr u="none" strike="noStrike" cap="none" dirty="0">
              <a:solidFill>
                <a:srgbClr val="575656"/>
              </a:solidFill>
              <a:latin typeface="Century Gothic" panose="020B0502020202020204" pitchFamily="34" charset="0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endParaRPr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Google Shape;127;p4">
            <a:extLst>
              <a:ext uri="{FF2B5EF4-FFF2-40B4-BE49-F238E27FC236}">
                <a16:creationId xmlns:a16="http://schemas.microsoft.com/office/drawing/2014/main" id="{BBA0A281-0775-DC42-8F9E-6D24FEE047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54" y="0"/>
            <a:ext cx="1536700" cy="142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rupo 59">
            <a:extLst>
              <a:ext uri="{FF2B5EF4-FFF2-40B4-BE49-F238E27FC236}">
                <a16:creationId xmlns:a16="http://schemas.microsoft.com/office/drawing/2014/main" id="{C59BE8B0-AF70-5D4C-8543-503F1F251247}"/>
              </a:ext>
            </a:extLst>
          </p:cNvPr>
          <p:cNvGrpSpPr/>
          <p:nvPr/>
        </p:nvGrpSpPr>
        <p:grpSpPr>
          <a:xfrm>
            <a:off x="884390" y="2396407"/>
            <a:ext cx="1714320" cy="2573262"/>
            <a:chOff x="884390" y="2773597"/>
            <a:chExt cx="1714320" cy="257326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04739E7-224D-984C-AE4C-C4CB8737D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390" y="3690275"/>
              <a:ext cx="805531" cy="805531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9B4635A-9909-274B-B7E7-49FE9B787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4124" y="3722779"/>
              <a:ext cx="773027" cy="77302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84E5F28-3984-E742-B533-AFD9D5DB0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7037" y="4580476"/>
              <a:ext cx="766383" cy="76638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EABC547-A7F5-3C4B-A514-7B7BD834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075" y="2773597"/>
              <a:ext cx="906889" cy="906889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A1F5EFD-9DC7-404B-A577-AF2930692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60229" y="2799628"/>
              <a:ext cx="838481" cy="838481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09131353-4D7C-1E4A-B161-B4C97058A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8287" y="2794176"/>
            <a:ext cx="1604010" cy="160401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04F5D17-D35D-9E4E-9EFD-DF2136D86767}"/>
              </a:ext>
            </a:extLst>
          </p:cNvPr>
          <p:cNvSpPr/>
          <p:nvPr/>
        </p:nvSpPr>
        <p:spPr>
          <a:xfrm>
            <a:off x="1175253" y="5125777"/>
            <a:ext cx="1169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FF72E9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Estudiantes</a:t>
            </a:r>
            <a:endParaRPr lang="es-CL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76C6DB-8719-2C40-9195-1E4CC36B03DB}"/>
              </a:ext>
            </a:extLst>
          </p:cNvPr>
          <p:cNvSpPr/>
          <p:nvPr/>
        </p:nvSpPr>
        <p:spPr>
          <a:xfrm>
            <a:off x="7162112" y="5102622"/>
            <a:ext cx="13163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rgbClr val="FF72E9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Aprendizaje</a:t>
            </a:r>
            <a:endParaRPr lang="es-CL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7C8EEB2-16DE-2C4D-92E2-33F418ECA4E2}"/>
              </a:ext>
            </a:extLst>
          </p:cNvPr>
          <p:cNvSpPr/>
          <p:nvPr/>
        </p:nvSpPr>
        <p:spPr>
          <a:xfrm>
            <a:off x="2877856" y="5455361"/>
            <a:ext cx="4045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rgbClr val="FF72E9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Uso de recursos para el aprendizaje</a:t>
            </a:r>
            <a:endParaRPr lang="es-CL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0977D1D0-B1CC-3A45-9F9F-5D5EED50D87D}"/>
              </a:ext>
            </a:extLst>
          </p:cNvPr>
          <p:cNvGrpSpPr/>
          <p:nvPr/>
        </p:nvGrpSpPr>
        <p:grpSpPr>
          <a:xfrm>
            <a:off x="3201684" y="2535291"/>
            <a:ext cx="3182070" cy="2468406"/>
            <a:chOff x="2914614" y="2595498"/>
            <a:chExt cx="3514628" cy="2726379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816110AA-A5C8-7D4C-BA50-7CCB00856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69074" y="3611938"/>
              <a:ext cx="933679" cy="933679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C389A1D8-C705-3B4A-B255-A2A006280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12990" y="2613795"/>
              <a:ext cx="906718" cy="906718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37DEFFAE-2C15-5F4B-9984-FE2249786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20657" y="4602817"/>
              <a:ext cx="635808" cy="635808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F105C41-1441-4542-8658-BDA041EB6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84848" y="4562477"/>
              <a:ext cx="635809" cy="635809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D844DDD1-9DF3-404C-85B4-32F438F25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43597" y="4170085"/>
              <a:ext cx="1031969" cy="1031969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F2750B18-97CD-5741-B579-9CEB190F2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42740" y="3324890"/>
              <a:ext cx="1186502" cy="1186502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9046F70C-C54A-3C4F-93A8-25468A9BD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764260" y="3328879"/>
              <a:ext cx="672596" cy="672596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ED52B462-D020-2240-B819-CCF0BC60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914614" y="3543346"/>
              <a:ext cx="838481" cy="838481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E0948882-3E6D-6740-A0BF-FB3A08C1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400681" y="3895587"/>
              <a:ext cx="503275" cy="503275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8A5BEEC5-4CBD-7140-B649-65C993B3B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353351" y="4686069"/>
              <a:ext cx="635808" cy="635808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DF8C31F-FA44-C54B-BA2E-012DD709F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035376" y="4596767"/>
              <a:ext cx="635809" cy="635809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B29D7920-F769-D349-9335-9D4FE44F2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42880" y="2609802"/>
              <a:ext cx="625784" cy="625784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3930F24C-DBFD-3D46-8E4A-7F9DDB33F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990486" y="2595498"/>
              <a:ext cx="838481" cy="838481"/>
            </a:xfrm>
            <a:prstGeom prst="rect">
              <a:avLst/>
            </a:prstGeom>
          </p:spPr>
        </p:pic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1C7F48B8-A2A5-AC46-A5B6-DF815344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427546" y="2609802"/>
              <a:ext cx="627590" cy="627590"/>
            </a:xfrm>
            <a:prstGeom prst="rect">
              <a:avLst/>
            </a:prstGeom>
          </p:spPr>
        </p:pic>
      </p:grp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BF4F6D77-E102-2848-9F5B-A193848533AC}"/>
              </a:ext>
            </a:extLst>
          </p:cNvPr>
          <p:cNvCxnSpPr>
            <a:endCxn id="110" idx="1"/>
          </p:cNvCxnSpPr>
          <p:nvPr/>
        </p:nvCxnSpPr>
        <p:spPr>
          <a:xfrm>
            <a:off x="2446020" y="5275566"/>
            <a:ext cx="1631189" cy="0"/>
          </a:xfrm>
          <a:prstGeom prst="straightConnector1">
            <a:avLst/>
          </a:prstGeom>
          <a:ln w="22225">
            <a:solidFill>
              <a:srgbClr val="FF72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C1728C09-502B-714C-9D72-E27D51011984}"/>
              </a:ext>
            </a:extLst>
          </p:cNvPr>
          <p:cNvCxnSpPr/>
          <p:nvPr/>
        </p:nvCxnSpPr>
        <p:spPr>
          <a:xfrm>
            <a:off x="5474970" y="5275566"/>
            <a:ext cx="1631189" cy="0"/>
          </a:xfrm>
          <a:prstGeom prst="straightConnector1">
            <a:avLst/>
          </a:prstGeom>
          <a:ln w="22225">
            <a:solidFill>
              <a:srgbClr val="FF72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1911452" y="1101879"/>
            <a:ext cx="5321095" cy="13849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r>
              <a:rPr lang="es-CL" u="none" strike="noStrike" cap="none" dirty="0">
                <a:solidFill>
                  <a:srgbClr val="575656"/>
                </a:solidFill>
                <a:highlight>
                  <a:srgbClr val="FFFFFF"/>
                </a:highlight>
                <a:latin typeface="Century Gothic" panose="020B0502020202020204" pitchFamily="34" charset="0"/>
                <a:sym typeface="Arial"/>
              </a:rPr>
              <a:t>En los últimos tiempos, la tecnología (computadoras, radio, televisión) se han transformado en uno de los principales </a:t>
            </a:r>
            <a:r>
              <a:rPr lang="es-CL" dirty="0">
                <a:solidFill>
                  <a:srgbClr val="575656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“</a:t>
            </a:r>
            <a:r>
              <a:rPr lang="es-CL" u="none" strike="noStrike" cap="none" dirty="0">
                <a:solidFill>
                  <a:srgbClr val="575656"/>
                </a:solidFill>
                <a:highlight>
                  <a:srgbClr val="FFFFFF"/>
                </a:highlight>
                <a:latin typeface="Century Gothic" panose="020B0502020202020204" pitchFamily="34" charset="0"/>
                <a:sym typeface="Arial"/>
              </a:rPr>
              <a:t>mediadores</a:t>
            </a:r>
            <a:r>
              <a:rPr lang="es-CL" dirty="0">
                <a:solidFill>
                  <a:srgbClr val="575656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”</a:t>
            </a:r>
            <a:r>
              <a:rPr lang="es-CL" u="none" strike="noStrike" cap="none" dirty="0">
                <a:solidFill>
                  <a:srgbClr val="575656"/>
                </a:solidFill>
                <a:highlight>
                  <a:srgbClr val="FFFFFF"/>
                </a:highlight>
                <a:latin typeface="Century Gothic" panose="020B0502020202020204" pitchFamily="34" charset="0"/>
                <a:sym typeface="Arial"/>
              </a:rPr>
              <a:t> de aprendizaje junto a las personas y libros.  </a:t>
            </a:r>
            <a:endParaRPr u="none" strike="noStrike" cap="none" dirty="0">
              <a:solidFill>
                <a:srgbClr val="575656"/>
              </a:solidFill>
              <a:highlight>
                <a:srgbClr val="FFFFFF"/>
              </a:highlight>
              <a:latin typeface="Century Gothic" panose="020B0502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endParaRPr dirty="0">
              <a:solidFill>
                <a:srgbClr val="575656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1800"/>
              <a:buFont typeface="Arial"/>
              <a:buNone/>
            </a:pPr>
            <a:r>
              <a:rPr lang="es-CL" u="none" strike="noStrike" cap="none" dirty="0">
                <a:solidFill>
                  <a:srgbClr val="575656"/>
                </a:solidFill>
                <a:highlight>
                  <a:srgbClr val="FFFFFF"/>
                </a:highlight>
                <a:latin typeface="Century Gothic" panose="020B0502020202020204" pitchFamily="34" charset="0"/>
                <a:sym typeface="Arial"/>
              </a:rPr>
              <a:t>De esta forma, el uso tecnológico nos ayuda a movernos en </a:t>
            </a:r>
            <a:r>
              <a:rPr lang="es-CL" dirty="0">
                <a:solidFill>
                  <a:srgbClr val="575656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diferentes </a:t>
            </a:r>
            <a:r>
              <a:rPr lang="es-CL" u="none" strike="noStrike" cap="none" dirty="0">
                <a:solidFill>
                  <a:srgbClr val="575656"/>
                </a:solidFill>
                <a:highlight>
                  <a:srgbClr val="FFFFFF"/>
                </a:highlight>
                <a:latin typeface="Century Gothic" panose="020B0502020202020204" pitchFamily="34" charset="0"/>
                <a:sym typeface="Arial"/>
              </a:rPr>
              <a:t>dimensiones de aprendizaje para:</a:t>
            </a: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  <a:sym typeface="Arial"/>
              </a:rPr>
              <a:t> </a:t>
            </a:r>
            <a:endParaRPr sz="1100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127;p4">
            <a:extLst>
              <a:ext uri="{FF2B5EF4-FFF2-40B4-BE49-F238E27FC236}">
                <a16:creationId xmlns:a16="http://schemas.microsoft.com/office/drawing/2014/main" id="{C4B5DA35-1833-004D-9EC7-6642883C19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54" y="0"/>
            <a:ext cx="153670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9F00A2B-C6E2-3246-83A5-8EAD57CF2F47}"/>
              </a:ext>
            </a:extLst>
          </p:cNvPr>
          <p:cNvSpPr/>
          <p:nvPr/>
        </p:nvSpPr>
        <p:spPr>
          <a:xfrm>
            <a:off x="589738" y="5003225"/>
            <a:ext cx="211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DAE5F1"/>
              </a:buClr>
              <a:buSzPts val="1800"/>
            </a:pPr>
            <a:r>
              <a:rPr lang="es-CL" b="1" dirty="0">
                <a:solidFill>
                  <a:srgbClr val="FF72E9"/>
                </a:solidFill>
                <a:latin typeface="Century Gothic" panose="020B0502020202020204" pitchFamily="34" charset="0"/>
              </a:rPr>
              <a:t>Comunicarnos con otros a distancia.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19D4A17-E520-BC49-8755-4F10BE58F6FB}"/>
              </a:ext>
            </a:extLst>
          </p:cNvPr>
          <p:cNvSpPr/>
          <p:nvPr/>
        </p:nvSpPr>
        <p:spPr>
          <a:xfrm>
            <a:off x="3316301" y="5003225"/>
            <a:ext cx="2212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DAE5F1"/>
              </a:buClr>
              <a:buSzPts val="1800"/>
            </a:pPr>
            <a:r>
              <a:rPr lang="es-CL" b="1" dirty="0">
                <a:solidFill>
                  <a:srgbClr val="FF72E9"/>
                </a:solidFill>
                <a:latin typeface="Century Gothic" panose="020B0502020202020204" pitchFamily="34" charset="0"/>
              </a:rPr>
              <a:t>Acceder y entregar  información.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8725C46-3635-5249-93F2-E693FC52641A}"/>
              </a:ext>
            </a:extLst>
          </p:cNvPr>
          <p:cNvGrpSpPr/>
          <p:nvPr/>
        </p:nvGrpSpPr>
        <p:grpSpPr>
          <a:xfrm>
            <a:off x="5906010" y="3003515"/>
            <a:ext cx="2527276" cy="1819605"/>
            <a:chOff x="6089429" y="3078058"/>
            <a:chExt cx="2527276" cy="1819605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D63B097-0242-1D4F-8395-FEDA98346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9429" y="3078058"/>
              <a:ext cx="1819605" cy="181960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3D93CE9-9529-E24A-A586-F0362F4AB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4524" y="4366675"/>
              <a:ext cx="452578" cy="45257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0C7ADA6-F1E6-CE40-AE93-26AE1A72A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47247" y="3214444"/>
              <a:ext cx="469458" cy="46945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D98DE53-6283-2449-96E9-759F92C9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93242" y="3835687"/>
              <a:ext cx="452578" cy="452578"/>
            </a:xfrm>
            <a:prstGeom prst="rect">
              <a:avLst/>
            </a:prstGeom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153D3A7-ED9C-824D-97B4-CC961B36AB81}"/>
              </a:ext>
            </a:extLst>
          </p:cNvPr>
          <p:cNvSpPr/>
          <p:nvPr/>
        </p:nvSpPr>
        <p:spPr>
          <a:xfrm>
            <a:off x="5906010" y="4971038"/>
            <a:ext cx="2518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DAE5F1"/>
              </a:buClr>
              <a:buSzPts val="1800"/>
            </a:pPr>
            <a:r>
              <a:rPr lang="es-CL" b="1" dirty="0">
                <a:solidFill>
                  <a:srgbClr val="FF72E9"/>
                </a:solidFill>
                <a:latin typeface="Century Gothic" panose="020B0502020202020204" pitchFamily="34" charset="0"/>
              </a:rPr>
              <a:t>Crear y construir objetos, recursos y otros materiales en colaboración.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20E7A31-DCC8-F346-B57B-8B5D125F66DB}"/>
              </a:ext>
            </a:extLst>
          </p:cNvPr>
          <p:cNvGrpSpPr/>
          <p:nvPr/>
        </p:nvGrpSpPr>
        <p:grpSpPr>
          <a:xfrm>
            <a:off x="3372914" y="3114492"/>
            <a:ext cx="1959583" cy="1819606"/>
            <a:chOff x="3372914" y="3114492"/>
            <a:chExt cx="1959583" cy="1819606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9E97E5D9-DFFB-8A49-837B-960409F84CD9}"/>
                </a:ext>
              </a:extLst>
            </p:cNvPr>
            <p:cNvGrpSpPr/>
            <p:nvPr/>
          </p:nvGrpSpPr>
          <p:grpSpPr>
            <a:xfrm>
              <a:off x="3512891" y="3114492"/>
              <a:ext cx="1819606" cy="1819606"/>
              <a:chOff x="3512891" y="3114492"/>
              <a:chExt cx="1819606" cy="1819606"/>
            </a:xfrm>
          </p:grpSpPr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BD152882-734E-8241-9A6A-2F6B4CACD3C6}"/>
                  </a:ext>
                </a:extLst>
              </p:cNvPr>
              <p:cNvGrpSpPr/>
              <p:nvPr/>
            </p:nvGrpSpPr>
            <p:grpSpPr>
              <a:xfrm>
                <a:off x="3512891" y="3114492"/>
                <a:ext cx="1819606" cy="1819606"/>
                <a:chOff x="3874770" y="495479"/>
                <a:chExt cx="3745230" cy="3745230"/>
              </a:xfrm>
            </p:grpSpPr>
            <p:pic>
              <p:nvPicPr>
                <p:cNvPr id="18" name="Imagen 17">
                  <a:extLst>
                    <a:ext uri="{FF2B5EF4-FFF2-40B4-BE49-F238E27FC236}">
                      <a16:creationId xmlns:a16="http://schemas.microsoft.com/office/drawing/2014/main" id="{03A4FDEB-8A7C-394C-AD7B-53D10F10B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74770" y="495479"/>
                  <a:ext cx="3745230" cy="3745230"/>
                </a:xfrm>
                <a:prstGeom prst="rect">
                  <a:avLst/>
                </a:prstGeom>
              </p:spPr>
            </p:pic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2A99E1F5-3727-A34A-A714-65E20AE72A4A}"/>
                    </a:ext>
                  </a:extLst>
                </p:cNvPr>
                <p:cNvSpPr/>
                <p:nvPr/>
              </p:nvSpPr>
              <p:spPr>
                <a:xfrm>
                  <a:off x="4620302" y="1331555"/>
                  <a:ext cx="2077677" cy="585736"/>
                </a:xfrm>
                <a:prstGeom prst="rect">
                  <a:avLst/>
                </a:prstGeom>
                <a:solidFill>
                  <a:srgbClr val="8EC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C63922DC-DF92-524D-A630-2F82B139A598}"/>
                    </a:ext>
                  </a:extLst>
                </p:cNvPr>
                <p:cNvSpPr/>
                <p:nvPr/>
              </p:nvSpPr>
              <p:spPr>
                <a:xfrm>
                  <a:off x="6553200" y="1363742"/>
                  <a:ext cx="293370" cy="192213"/>
                </a:xfrm>
                <a:prstGeom prst="rect">
                  <a:avLst/>
                </a:prstGeom>
                <a:solidFill>
                  <a:srgbClr val="8EC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19177A2D-88BF-0B4C-B075-CDD85CEE4EA9}"/>
                  </a:ext>
                </a:extLst>
              </p:cNvPr>
              <p:cNvSpPr/>
              <p:nvPr/>
            </p:nvSpPr>
            <p:spPr>
              <a:xfrm>
                <a:off x="3971209" y="3470304"/>
                <a:ext cx="9091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rgbClr val="DAE5F1"/>
                  </a:buClr>
                  <a:buSzPts val="1800"/>
                </a:pPr>
                <a:r>
                  <a:rPr lang="es-CL" sz="20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INFO</a:t>
                </a:r>
              </a:p>
            </p:txBody>
          </p: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B44B86DD-9A7A-364F-BC6C-04DA13B7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72914" y="3924666"/>
              <a:ext cx="1009432" cy="1009432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EF7EFA4-C904-994D-B75D-2DE1155A01E9}"/>
              </a:ext>
            </a:extLst>
          </p:cNvPr>
          <p:cNvGrpSpPr/>
          <p:nvPr/>
        </p:nvGrpSpPr>
        <p:grpSpPr>
          <a:xfrm>
            <a:off x="709730" y="3100092"/>
            <a:ext cx="1803550" cy="1803550"/>
            <a:chOff x="709730" y="4222600"/>
            <a:chExt cx="1803550" cy="1803550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B3215817-B7AE-764F-AB89-2371E963865A}"/>
                </a:ext>
              </a:extLst>
            </p:cNvPr>
            <p:cNvGrpSpPr/>
            <p:nvPr/>
          </p:nvGrpSpPr>
          <p:grpSpPr>
            <a:xfrm>
              <a:off x="709730" y="4222600"/>
              <a:ext cx="1803550" cy="1803550"/>
              <a:chOff x="709730" y="4222600"/>
              <a:chExt cx="1803550" cy="1803550"/>
            </a:xfrm>
          </p:grpSpPr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id="{90E883FC-DD66-C44D-827D-BD7027D1AF44}"/>
                  </a:ext>
                </a:extLst>
              </p:cNvPr>
              <p:cNvGrpSpPr/>
              <p:nvPr/>
            </p:nvGrpSpPr>
            <p:grpSpPr>
              <a:xfrm>
                <a:off x="709730" y="4222600"/>
                <a:ext cx="1803550" cy="1803550"/>
                <a:chOff x="709730" y="4222600"/>
                <a:chExt cx="1803550" cy="1803550"/>
              </a:xfrm>
            </p:grpSpPr>
            <p:pic>
              <p:nvPicPr>
                <p:cNvPr id="42" name="Imagen 41">
                  <a:extLst>
                    <a:ext uri="{FF2B5EF4-FFF2-40B4-BE49-F238E27FC236}">
                      <a16:creationId xmlns:a16="http://schemas.microsoft.com/office/drawing/2014/main" id="{5A45129A-8330-A744-92DC-8AB0BF27B2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9730" y="4222600"/>
                  <a:ext cx="1803550" cy="1803550"/>
                </a:xfrm>
                <a:prstGeom prst="rect">
                  <a:avLst/>
                </a:prstGeom>
              </p:spPr>
            </p:pic>
            <p:sp>
              <p:nvSpPr>
                <p:cNvPr id="43" name="Rectángulo 42">
                  <a:extLst>
                    <a:ext uri="{FF2B5EF4-FFF2-40B4-BE49-F238E27FC236}">
                      <a16:creationId xmlns:a16="http://schemas.microsoft.com/office/drawing/2014/main" id="{79223968-098F-0D46-9F9F-3D6D391D7541}"/>
                    </a:ext>
                  </a:extLst>
                </p:cNvPr>
                <p:cNvSpPr/>
                <p:nvPr/>
              </p:nvSpPr>
              <p:spPr>
                <a:xfrm>
                  <a:off x="1643064" y="4487899"/>
                  <a:ext cx="796980" cy="774664"/>
                </a:xfrm>
                <a:prstGeom prst="rect">
                  <a:avLst/>
                </a:prstGeom>
                <a:solidFill>
                  <a:srgbClr val="FDC8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60F9B2FB-EF14-D44E-AAAE-81E5959A1851}"/>
                  </a:ext>
                </a:extLst>
              </p:cNvPr>
              <p:cNvSpPr/>
              <p:nvPr/>
            </p:nvSpPr>
            <p:spPr>
              <a:xfrm>
                <a:off x="1553421" y="4617897"/>
                <a:ext cx="113228" cy="625615"/>
              </a:xfrm>
              <a:custGeom>
                <a:avLst/>
                <a:gdLst>
                  <a:gd name="connsiteX0" fmla="*/ 0 w 113228"/>
                  <a:gd name="connsiteY0" fmla="*/ 151811 h 625615"/>
                  <a:gd name="connsiteX1" fmla="*/ 7061 w 113228"/>
                  <a:gd name="connsiteY1" fmla="*/ 176525 h 625615"/>
                  <a:gd name="connsiteX2" fmla="*/ 24713 w 113228"/>
                  <a:gd name="connsiteY2" fmla="*/ 197708 h 625615"/>
                  <a:gd name="connsiteX3" fmla="*/ 38835 w 113228"/>
                  <a:gd name="connsiteY3" fmla="*/ 229482 h 625615"/>
                  <a:gd name="connsiteX4" fmla="*/ 38835 w 113228"/>
                  <a:gd name="connsiteY4" fmla="*/ 321275 h 625615"/>
                  <a:gd name="connsiteX5" fmla="*/ 31774 w 113228"/>
                  <a:gd name="connsiteY5" fmla="*/ 367172 h 625615"/>
                  <a:gd name="connsiteX6" fmla="*/ 24713 w 113228"/>
                  <a:gd name="connsiteY6" fmla="*/ 409538 h 625615"/>
                  <a:gd name="connsiteX7" fmla="*/ 28244 w 113228"/>
                  <a:gd name="connsiteY7" fmla="*/ 462495 h 625615"/>
                  <a:gd name="connsiteX8" fmla="*/ 45896 w 113228"/>
                  <a:gd name="connsiteY8" fmla="*/ 466026 h 625615"/>
                  <a:gd name="connsiteX9" fmla="*/ 77671 w 113228"/>
                  <a:gd name="connsiteY9" fmla="*/ 490739 h 625615"/>
                  <a:gd name="connsiteX10" fmla="*/ 84732 w 113228"/>
                  <a:gd name="connsiteY10" fmla="*/ 501331 h 625615"/>
                  <a:gd name="connsiteX11" fmla="*/ 88262 w 113228"/>
                  <a:gd name="connsiteY11" fmla="*/ 511922 h 625615"/>
                  <a:gd name="connsiteX12" fmla="*/ 81201 w 113228"/>
                  <a:gd name="connsiteY12" fmla="*/ 568410 h 625615"/>
                  <a:gd name="connsiteX13" fmla="*/ 74140 w 113228"/>
                  <a:gd name="connsiteY13" fmla="*/ 579002 h 625615"/>
                  <a:gd name="connsiteX14" fmla="*/ 63549 w 113228"/>
                  <a:gd name="connsiteY14" fmla="*/ 589593 h 625615"/>
                  <a:gd name="connsiteX15" fmla="*/ 52957 w 113228"/>
                  <a:gd name="connsiteY15" fmla="*/ 596654 h 625615"/>
                  <a:gd name="connsiteX16" fmla="*/ 42366 w 113228"/>
                  <a:gd name="connsiteY16" fmla="*/ 600185 h 625615"/>
                  <a:gd name="connsiteX17" fmla="*/ 21183 w 113228"/>
                  <a:gd name="connsiteY17" fmla="*/ 614307 h 625615"/>
                  <a:gd name="connsiteX18" fmla="*/ 14122 w 113228"/>
                  <a:gd name="connsiteY18" fmla="*/ 624898 h 625615"/>
                  <a:gd name="connsiteX19" fmla="*/ 112976 w 113228"/>
                  <a:gd name="connsiteY19" fmla="*/ 621368 h 625615"/>
                  <a:gd name="connsiteX20" fmla="*/ 105915 w 113228"/>
                  <a:gd name="connsiteY20" fmla="*/ 278909 h 625615"/>
                  <a:gd name="connsiteX21" fmla="*/ 102384 w 113228"/>
                  <a:gd name="connsiteY21" fmla="*/ 250665 h 625615"/>
                  <a:gd name="connsiteX22" fmla="*/ 98854 w 113228"/>
                  <a:gd name="connsiteY22" fmla="*/ 35305 h 625615"/>
                  <a:gd name="connsiteX23" fmla="*/ 95323 w 113228"/>
                  <a:gd name="connsiteY23" fmla="*/ 21183 h 625615"/>
                  <a:gd name="connsiteX24" fmla="*/ 88262 w 113228"/>
                  <a:gd name="connsiteY24" fmla="*/ 0 h 625615"/>
                  <a:gd name="connsiteX25" fmla="*/ 77671 w 113228"/>
                  <a:gd name="connsiteY25" fmla="*/ 3530 h 625615"/>
                  <a:gd name="connsiteX26" fmla="*/ 70610 w 113228"/>
                  <a:gd name="connsiteY26" fmla="*/ 14122 h 625615"/>
                  <a:gd name="connsiteX27" fmla="*/ 60018 w 113228"/>
                  <a:gd name="connsiteY27" fmla="*/ 24713 h 625615"/>
                  <a:gd name="connsiteX28" fmla="*/ 49427 w 113228"/>
                  <a:gd name="connsiteY28" fmla="*/ 45896 h 625615"/>
                  <a:gd name="connsiteX29" fmla="*/ 42366 w 113228"/>
                  <a:gd name="connsiteY29" fmla="*/ 67079 h 625615"/>
                  <a:gd name="connsiteX30" fmla="*/ 35305 w 113228"/>
                  <a:gd name="connsiteY30" fmla="*/ 77671 h 625615"/>
                  <a:gd name="connsiteX31" fmla="*/ 28244 w 113228"/>
                  <a:gd name="connsiteY31" fmla="*/ 98854 h 625615"/>
                  <a:gd name="connsiteX32" fmla="*/ 21183 w 113228"/>
                  <a:gd name="connsiteY32" fmla="*/ 109445 h 625615"/>
                  <a:gd name="connsiteX33" fmla="*/ 14122 w 113228"/>
                  <a:gd name="connsiteY33" fmla="*/ 130628 h 625615"/>
                  <a:gd name="connsiteX34" fmla="*/ 10591 w 113228"/>
                  <a:gd name="connsiteY34" fmla="*/ 141220 h 625615"/>
                  <a:gd name="connsiteX35" fmla="*/ 3530 w 113228"/>
                  <a:gd name="connsiteY35" fmla="*/ 151811 h 625615"/>
                  <a:gd name="connsiteX36" fmla="*/ 0 w 113228"/>
                  <a:gd name="connsiteY36" fmla="*/ 151811 h 62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3228" h="625615">
                    <a:moveTo>
                      <a:pt x="0" y="151811"/>
                    </a:moveTo>
                    <a:cubicBezTo>
                      <a:pt x="2354" y="160049"/>
                      <a:pt x="3879" y="168570"/>
                      <a:pt x="7061" y="176525"/>
                    </a:cubicBezTo>
                    <a:cubicBezTo>
                      <a:pt x="10337" y="184715"/>
                      <a:pt x="18835" y="191829"/>
                      <a:pt x="24713" y="197708"/>
                    </a:cubicBezTo>
                    <a:cubicBezTo>
                      <a:pt x="33116" y="222916"/>
                      <a:pt x="27645" y="212698"/>
                      <a:pt x="38835" y="229482"/>
                    </a:cubicBezTo>
                    <a:cubicBezTo>
                      <a:pt x="46910" y="269854"/>
                      <a:pt x="43923" y="247498"/>
                      <a:pt x="38835" y="321275"/>
                    </a:cubicBezTo>
                    <a:cubicBezTo>
                      <a:pt x="36825" y="350417"/>
                      <a:pt x="35734" y="343414"/>
                      <a:pt x="31774" y="367172"/>
                    </a:cubicBezTo>
                    <a:cubicBezTo>
                      <a:pt x="23016" y="419722"/>
                      <a:pt x="33035" y="367935"/>
                      <a:pt x="24713" y="409538"/>
                    </a:cubicBezTo>
                    <a:cubicBezTo>
                      <a:pt x="25890" y="427190"/>
                      <a:pt x="22032" y="445930"/>
                      <a:pt x="28244" y="462495"/>
                    </a:cubicBezTo>
                    <a:cubicBezTo>
                      <a:pt x="30351" y="468114"/>
                      <a:pt x="40433" y="463543"/>
                      <a:pt x="45896" y="466026"/>
                    </a:cubicBezTo>
                    <a:cubicBezTo>
                      <a:pt x="56454" y="470825"/>
                      <a:pt x="69773" y="481262"/>
                      <a:pt x="77671" y="490739"/>
                    </a:cubicBezTo>
                    <a:cubicBezTo>
                      <a:pt x="80388" y="493999"/>
                      <a:pt x="82378" y="497800"/>
                      <a:pt x="84732" y="501331"/>
                    </a:cubicBezTo>
                    <a:cubicBezTo>
                      <a:pt x="85909" y="504861"/>
                      <a:pt x="88262" y="508201"/>
                      <a:pt x="88262" y="511922"/>
                    </a:cubicBezTo>
                    <a:cubicBezTo>
                      <a:pt x="88262" y="519346"/>
                      <a:pt x="88660" y="553493"/>
                      <a:pt x="81201" y="568410"/>
                    </a:cubicBezTo>
                    <a:cubicBezTo>
                      <a:pt x="79303" y="572205"/>
                      <a:pt x="76856" y="575742"/>
                      <a:pt x="74140" y="579002"/>
                    </a:cubicBezTo>
                    <a:cubicBezTo>
                      <a:pt x="70944" y="582838"/>
                      <a:pt x="67385" y="586397"/>
                      <a:pt x="63549" y="589593"/>
                    </a:cubicBezTo>
                    <a:cubicBezTo>
                      <a:pt x="60289" y="592309"/>
                      <a:pt x="56752" y="594756"/>
                      <a:pt x="52957" y="596654"/>
                    </a:cubicBezTo>
                    <a:cubicBezTo>
                      <a:pt x="49629" y="598318"/>
                      <a:pt x="45896" y="599008"/>
                      <a:pt x="42366" y="600185"/>
                    </a:cubicBezTo>
                    <a:cubicBezTo>
                      <a:pt x="-18866" y="661411"/>
                      <a:pt x="72293" y="573418"/>
                      <a:pt x="21183" y="614307"/>
                    </a:cubicBezTo>
                    <a:cubicBezTo>
                      <a:pt x="17870" y="616958"/>
                      <a:pt x="9892" y="624573"/>
                      <a:pt x="14122" y="624898"/>
                    </a:cubicBezTo>
                    <a:cubicBezTo>
                      <a:pt x="46997" y="627427"/>
                      <a:pt x="80025" y="622545"/>
                      <a:pt x="112976" y="621368"/>
                    </a:cubicBezTo>
                    <a:cubicBezTo>
                      <a:pt x="111509" y="496669"/>
                      <a:pt x="117436" y="394115"/>
                      <a:pt x="105915" y="278909"/>
                    </a:cubicBezTo>
                    <a:cubicBezTo>
                      <a:pt x="104971" y="269468"/>
                      <a:pt x="103561" y="260080"/>
                      <a:pt x="102384" y="250665"/>
                    </a:cubicBezTo>
                    <a:cubicBezTo>
                      <a:pt x="101207" y="178878"/>
                      <a:pt x="101062" y="107067"/>
                      <a:pt x="98854" y="35305"/>
                    </a:cubicBezTo>
                    <a:cubicBezTo>
                      <a:pt x="98705" y="30455"/>
                      <a:pt x="96717" y="25831"/>
                      <a:pt x="95323" y="21183"/>
                    </a:cubicBezTo>
                    <a:cubicBezTo>
                      <a:pt x="93184" y="14054"/>
                      <a:pt x="88262" y="0"/>
                      <a:pt x="88262" y="0"/>
                    </a:cubicBezTo>
                    <a:cubicBezTo>
                      <a:pt x="84732" y="1177"/>
                      <a:pt x="80577" y="1205"/>
                      <a:pt x="77671" y="3530"/>
                    </a:cubicBezTo>
                    <a:cubicBezTo>
                      <a:pt x="74358" y="6181"/>
                      <a:pt x="73327" y="10862"/>
                      <a:pt x="70610" y="14122"/>
                    </a:cubicBezTo>
                    <a:cubicBezTo>
                      <a:pt x="67414" y="17958"/>
                      <a:pt x="63549" y="21183"/>
                      <a:pt x="60018" y="24713"/>
                    </a:cubicBezTo>
                    <a:cubicBezTo>
                      <a:pt x="47148" y="63329"/>
                      <a:pt x="67671" y="4848"/>
                      <a:pt x="49427" y="45896"/>
                    </a:cubicBezTo>
                    <a:cubicBezTo>
                      <a:pt x="46404" y="52697"/>
                      <a:pt x="46494" y="60886"/>
                      <a:pt x="42366" y="67079"/>
                    </a:cubicBezTo>
                    <a:cubicBezTo>
                      <a:pt x="40012" y="70610"/>
                      <a:pt x="37028" y="73793"/>
                      <a:pt x="35305" y="77671"/>
                    </a:cubicBezTo>
                    <a:cubicBezTo>
                      <a:pt x="32282" y="84472"/>
                      <a:pt x="32373" y="92661"/>
                      <a:pt x="28244" y="98854"/>
                    </a:cubicBezTo>
                    <a:cubicBezTo>
                      <a:pt x="25890" y="102384"/>
                      <a:pt x="22906" y="105568"/>
                      <a:pt x="21183" y="109445"/>
                    </a:cubicBezTo>
                    <a:cubicBezTo>
                      <a:pt x="18160" y="116246"/>
                      <a:pt x="16476" y="123567"/>
                      <a:pt x="14122" y="130628"/>
                    </a:cubicBezTo>
                    <a:cubicBezTo>
                      <a:pt x="12945" y="134159"/>
                      <a:pt x="12655" y="138123"/>
                      <a:pt x="10591" y="141220"/>
                    </a:cubicBezTo>
                    <a:lnTo>
                      <a:pt x="3530" y="151811"/>
                    </a:lnTo>
                    <a:lnTo>
                      <a:pt x="0" y="151811"/>
                    </a:lnTo>
                    <a:close/>
                  </a:path>
                </a:pathLst>
              </a:custGeom>
              <a:solidFill>
                <a:srgbClr val="FDC8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u="sng" dirty="0"/>
              </a:p>
            </p:txBody>
          </p:sp>
        </p:grp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A088C8AB-6A33-C843-BE75-6B8364CA7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53421" y="4487899"/>
              <a:ext cx="855914" cy="8559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7;p4">
            <a:extLst>
              <a:ext uri="{FF2B5EF4-FFF2-40B4-BE49-F238E27FC236}">
                <a16:creationId xmlns:a16="http://schemas.microsoft.com/office/drawing/2014/main" id="{5CCA0A5C-22F1-D943-955F-1CF0408568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54" y="0"/>
            <a:ext cx="1536700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9;p6">
            <a:extLst>
              <a:ext uri="{FF2B5EF4-FFF2-40B4-BE49-F238E27FC236}">
                <a16:creationId xmlns:a16="http://schemas.microsoft.com/office/drawing/2014/main" id="{453EC9B0-FF93-F949-96C7-97E0A3242CA4}"/>
              </a:ext>
            </a:extLst>
          </p:cNvPr>
          <p:cNvSpPr txBox="1"/>
          <p:nvPr/>
        </p:nvSpPr>
        <p:spPr>
          <a:xfrm>
            <a:off x="553654" y="504784"/>
            <a:ext cx="5683860" cy="16311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None/>
            </a:pP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</a:rPr>
              <a:t>Ahora bien, para lograr que los recursos tecnológicos apoyen nue</a:t>
            </a: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stro </a:t>
            </a: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</a:rPr>
              <a:t>aprendizaje a través de la </a:t>
            </a:r>
            <a:r>
              <a:rPr lang="es-CL" u="none" strike="noStrike" cap="none" dirty="0">
                <a:solidFill>
                  <a:srgbClr val="575656"/>
                </a:solidFill>
                <a:highlight>
                  <a:srgbClr val="FF00FF"/>
                </a:highlight>
                <a:latin typeface="Century Gothic" panose="020B0502020202020204" pitchFamily="34" charset="0"/>
              </a:rPr>
              <a:t> </a:t>
            </a:r>
            <a:r>
              <a:rPr lang="es-CL" b="1" dirty="0">
                <a:solidFill>
                  <a:schemeClr val="bg1"/>
                </a:solidFill>
                <a:highlight>
                  <a:srgbClr val="FF00FF"/>
                </a:highlight>
                <a:latin typeface="Century Gothic" panose="020B0502020202020204" pitchFamily="34" charset="0"/>
              </a:rPr>
              <a:t>c</a:t>
            </a:r>
            <a:r>
              <a:rPr lang="es-CL" b="1" u="none" strike="noStrike" cap="none" dirty="0">
                <a:solidFill>
                  <a:schemeClr val="bg1"/>
                </a:solidFill>
                <a:highlight>
                  <a:srgbClr val="FF00FF"/>
                </a:highlight>
                <a:latin typeface="Century Gothic" panose="020B0502020202020204" pitchFamily="34" charset="0"/>
              </a:rPr>
              <a:t>omunicación</a:t>
            </a:r>
            <a:r>
              <a:rPr lang="es-CL" b="1" u="none" strike="noStrike" cap="none" dirty="0">
                <a:solidFill>
                  <a:srgbClr val="575656"/>
                </a:solidFill>
                <a:highlight>
                  <a:srgbClr val="FF00FF"/>
                </a:highlight>
                <a:latin typeface="Century Gothic" panose="020B0502020202020204" pitchFamily="34" charset="0"/>
              </a:rPr>
              <a:t> </a:t>
            </a: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</a:rPr>
              <a:t>,   </a:t>
            </a:r>
            <a:r>
              <a:rPr lang="es-CL" b="1" u="none" strike="noStrike" cap="none" dirty="0">
                <a:solidFill>
                  <a:schemeClr val="bg1"/>
                </a:solidFill>
                <a:highlight>
                  <a:srgbClr val="FF00FF"/>
                </a:highlight>
                <a:latin typeface="Century Gothic" panose="020B0502020202020204" pitchFamily="34" charset="0"/>
              </a:rPr>
              <a:t>intercambio de información</a:t>
            </a:r>
            <a:r>
              <a:rPr lang="es-CL" b="1" dirty="0">
                <a:solidFill>
                  <a:schemeClr val="bg1"/>
                </a:solidFill>
                <a:highlight>
                  <a:srgbClr val="FF00FF"/>
                </a:highlight>
                <a:latin typeface="Century Gothic" panose="020B0502020202020204" pitchFamily="34" charset="0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</a:rPr>
              <a:t>y </a:t>
            </a:r>
            <a:r>
              <a:rPr lang="es-CL" u="none" strike="noStrike" cap="none" dirty="0">
                <a:solidFill>
                  <a:srgbClr val="575656"/>
                </a:solidFill>
                <a:highlight>
                  <a:srgbClr val="FF00FF"/>
                </a:highlight>
                <a:latin typeface="Century Gothic" panose="020B0502020202020204" pitchFamily="34" charset="0"/>
              </a:rPr>
              <a:t> </a:t>
            </a:r>
            <a:r>
              <a:rPr lang="es-CL" b="1" u="none" strike="noStrike" cap="none" dirty="0">
                <a:solidFill>
                  <a:schemeClr val="bg1"/>
                </a:solidFill>
                <a:highlight>
                  <a:srgbClr val="FF00FF"/>
                </a:highlight>
                <a:latin typeface="Century Gothic" panose="020B0502020202020204" pitchFamily="34" charset="0"/>
              </a:rPr>
              <a:t>construcción </a:t>
            </a: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</a:rPr>
              <a:t> es </a:t>
            </a: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importante crear </a:t>
            </a: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</a:rPr>
              <a:t>un ambiente </a:t>
            </a: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óptimo, dentro de lo posible,</a:t>
            </a: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</a:rPr>
              <a:t> para poder aprender. </a:t>
            </a:r>
            <a:endParaRPr dirty="0"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None/>
            </a:pP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</a:rPr>
              <a:t>Por ejemplo, al igual que</a:t>
            </a:r>
            <a:r>
              <a:rPr lang="es-CL" u="none" strike="noStrike" cap="none" dirty="0">
                <a:solidFill>
                  <a:srgbClr val="575656"/>
                </a:solidFill>
                <a:latin typeface="Century Gothic" panose="020B0502020202020204" pitchFamily="34" charset="0"/>
                <a:sym typeface="Arial"/>
              </a:rPr>
              <a:t> una</a:t>
            </a:r>
            <a:r>
              <a:rPr lang="es-CL" sz="2000" dirty="0">
                <a:solidFill>
                  <a:srgbClr val="575656"/>
                </a:solidFill>
                <a:latin typeface="Century Gothic" panose="020B0502020202020204" pitchFamily="34" charset="0"/>
              </a:rPr>
              <a:t> </a:t>
            </a:r>
            <a:r>
              <a:rPr lang="es-CL" b="1" dirty="0">
                <a:solidFill>
                  <a:srgbClr val="FF72E9"/>
                </a:solidFill>
                <a:latin typeface="Century Gothic" panose="020B0502020202020204" pitchFamily="34" charset="0"/>
              </a:rPr>
              <a:t>SALA DE CLASES</a:t>
            </a: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…</a:t>
            </a:r>
            <a:endParaRPr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3915C87-7D2A-674B-AADD-48C0CA71ECED}"/>
              </a:ext>
            </a:extLst>
          </p:cNvPr>
          <p:cNvSpPr/>
          <p:nvPr/>
        </p:nvSpPr>
        <p:spPr>
          <a:xfrm>
            <a:off x="647700" y="5914997"/>
            <a:ext cx="55898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60"/>
              </a:spcBef>
              <a:buClr>
                <a:srgbClr val="686868"/>
              </a:buClr>
              <a:buSzPts val="2800"/>
            </a:pP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… sería recomendable contar con algunos elementos (los que sean que tengamos disponibles en casa) similares a los que mencionamos en la siguiente diapositiva.</a:t>
            </a:r>
            <a:endParaRPr lang="es-CL" sz="900" dirty="0">
              <a:solidFill>
                <a:srgbClr val="575656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BF80E95-2632-B44F-B938-5DDD76578E3E}"/>
              </a:ext>
            </a:extLst>
          </p:cNvPr>
          <p:cNvGrpSpPr/>
          <p:nvPr/>
        </p:nvGrpSpPr>
        <p:grpSpPr>
          <a:xfrm>
            <a:off x="647700" y="2094994"/>
            <a:ext cx="6036129" cy="3672467"/>
            <a:chOff x="647700" y="2181833"/>
            <a:chExt cx="6036129" cy="367246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12A343F-2E48-014D-ABC0-DD8FFE80F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" y="2181833"/>
              <a:ext cx="6036129" cy="3672467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C6E8F17-78AF-2649-926F-C6E83B4886D6}"/>
                </a:ext>
              </a:extLst>
            </p:cNvPr>
            <p:cNvSpPr/>
            <p:nvPr/>
          </p:nvSpPr>
          <p:spPr>
            <a:xfrm>
              <a:off x="2699657" y="2984500"/>
              <a:ext cx="1132114" cy="730250"/>
            </a:xfrm>
            <a:prstGeom prst="rect">
              <a:avLst/>
            </a:prstGeom>
            <a:solidFill>
              <a:srgbClr val="8EC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r="60705"/>
          <a:stretch/>
        </p:blipFill>
        <p:spPr>
          <a:xfrm>
            <a:off x="630175" y="949538"/>
            <a:ext cx="1704842" cy="2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7297"/>
          <a:stretch/>
        </p:blipFill>
        <p:spPr>
          <a:xfrm>
            <a:off x="630305" y="4272014"/>
            <a:ext cx="3328975" cy="1932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5">
            <a:alphaModFix/>
          </a:blip>
          <a:srcRect t="14300"/>
          <a:stretch/>
        </p:blipFill>
        <p:spPr>
          <a:xfrm>
            <a:off x="5190067" y="4421058"/>
            <a:ext cx="3451225" cy="178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5319843" y="542725"/>
            <a:ext cx="3048101" cy="332943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FF00FF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Ausencia de distracciones  </a:t>
            </a:r>
            <a:endParaRPr b="1" dirty="0">
              <a:solidFill>
                <a:srgbClr val="FF00FF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1184768" y="3837522"/>
            <a:ext cx="1811172" cy="40818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FF00FF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Higiene y orden  </a:t>
            </a:r>
            <a:endParaRPr b="1" dirty="0">
              <a:solidFill>
                <a:srgbClr val="FF00FF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4965962" y="3754585"/>
            <a:ext cx="3792443" cy="574058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FF00FF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Recursos que faciliten el aprendizaje y nuestra comodidad para estudiar </a:t>
            </a:r>
            <a:endParaRPr b="1" dirty="0">
              <a:solidFill>
                <a:srgbClr val="FF00FF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27;p4">
            <a:extLst>
              <a:ext uri="{FF2B5EF4-FFF2-40B4-BE49-F238E27FC236}">
                <a16:creationId xmlns:a16="http://schemas.microsoft.com/office/drawing/2014/main" id="{7439C512-5253-B742-BBF7-20462E50D0F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654" y="0"/>
            <a:ext cx="1536700" cy="14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DE4DAFC-F8E5-8E4C-86D7-B68BAAAE9CA1}"/>
              </a:ext>
            </a:extLst>
          </p:cNvPr>
          <p:cNvCxnSpPr/>
          <p:nvPr/>
        </p:nvCxnSpPr>
        <p:spPr>
          <a:xfrm>
            <a:off x="4589455" y="-46784"/>
            <a:ext cx="0" cy="6940627"/>
          </a:xfrm>
          <a:prstGeom prst="line">
            <a:avLst/>
          </a:prstGeom>
          <a:ln w="22225">
            <a:solidFill>
              <a:srgbClr val="FF72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A6540EC-47B2-8244-91A2-95411B891B07}"/>
              </a:ext>
            </a:extLst>
          </p:cNvPr>
          <p:cNvCxnSpPr/>
          <p:nvPr/>
        </p:nvCxnSpPr>
        <p:spPr>
          <a:xfrm>
            <a:off x="0" y="3445564"/>
            <a:ext cx="9144000" cy="0"/>
          </a:xfrm>
          <a:prstGeom prst="line">
            <a:avLst/>
          </a:prstGeom>
          <a:ln w="22225">
            <a:solidFill>
              <a:srgbClr val="FF72E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150;p7">
            <a:extLst>
              <a:ext uri="{FF2B5EF4-FFF2-40B4-BE49-F238E27FC236}">
                <a16:creationId xmlns:a16="http://schemas.microsoft.com/office/drawing/2014/main" id="{005E5932-135F-DB43-A96F-7ED9A3E4A1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9101" r="-237"/>
          <a:stretch/>
        </p:blipFill>
        <p:spPr>
          <a:xfrm>
            <a:off x="2294727" y="942426"/>
            <a:ext cx="1784724" cy="21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630175" y="542725"/>
            <a:ext cx="3329105" cy="281836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rgbClr val="FF00FF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Iluminación adecuada </a:t>
            </a:r>
            <a:endParaRPr b="1" dirty="0">
              <a:solidFill>
                <a:srgbClr val="FF00FF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A5B6973-C5FE-474A-AEF3-495864DEF7C5}"/>
              </a:ext>
            </a:extLst>
          </p:cNvPr>
          <p:cNvGrpSpPr/>
          <p:nvPr/>
        </p:nvGrpSpPr>
        <p:grpSpPr>
          <a:xfrm>
            <a:off x="5511536" y="737695"/>
            <a:ext cx="2664716" cy="2664716"/>
            <a:chOff x="5511536" y="818377"/>
            <a:chExt cx="2664716" cy="2664716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DF9027C-8861-1746-91DA-8D6C29544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1536" y="818377"/>
              <a:ext cx="2664716" cy="266471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BDDD62C-62D4-F54F-9680-4114DF0D9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5902" y="1599523"/>
              <a:ext cx="854329" cy="854329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37E3D12-DB85-9041-85AA-088C896EE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06340" y="1654807"/>
              <a:ext cx="893291" cy="89329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3E6283D-19D9-C14F-8AB9-A8D98E2F0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90349" y="1608055"/>
              <a:ext cx="851489" cy="851489"/>
            </a:xfrm>
            <a:prstGeom prst="rect">
              <a:avLst/>
            </a:prstGeom>
          </p:spPr>
        </p:pic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E5CF9CC-3890-9948-93AE-550210102E6A}"/>
              </a:ext>
            </a:extLst>
          </p:cNvPr>
          <p:cNvCxnSpPr/>
          <p:nvPr/>
        </p:nvCxnSpPr>
        <p:spPr>
          <a:xfrm flipV="1">
            <a:off x="4965962" y="875668"/>
            <a:ext cx="3792443" cy="2242395"/>
          </a:xfrm>
          <a:prstGeom prst="line">
            <a:avLst/>
          </a:prstGeom>
          <a:ln w="25400">
            <a:solidFill>
              <a:srgbClr val="FF7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/>
        </p:nvSpPr>
        <p:spPr>
          <a:xfrm>
            <a:off x="553654" y="925549"/>
            <a:ext cx="3841042" cy="290844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Arial"/>
              <a:buNone/>
            </a:pPr>
            <a:r>
              <a:rPr lang="es-CL" dirty="0">
                <a:solidFill>
                  <a:srgbClr val="575656"/>
                </a:solidFill>
                <a:latin typeface="Century Gothic" panose="020B0502020202020204" pitchFamily="34" charset="0"/>
              </a:rPr>
              <a:t>Te </a:t>
            </a:r>
            <a:r>
              <a:rPr lang="es-CL" u="none" dirty="0">
                <a:solidFill>
                  <a:srgbClr val="575656"/>
                </a:solidFill>
                <a:latin typeface="Century Gothic" panose="020B0502020202020204" pitchFamily="34" charset="0"/>
              </a:rPr>
              <a:t>invitamos a hacer todo lo posible para organizar tu propio ambiente de estudio y así: </a:t>
            </a:r>
            <a:endParaRPr u="none" dirty="0"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Arial"/>
              <a:buNone/>
            </a:pPr>
            <a:endParaRPr dirty="0">
              <a:solidFill>
                <a:srgbClr val="575656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Arial"/>
              <a:buNone/>
            </a:pPr>
            <a:r>
              <a:rPr lang="es-CL" sz="1600" b="1" u="none" dirty="0">
                <a:solidFill>
                  <a:srgbClr val="FF72E9"/>
                </a:solidFill>
                <a:latin typeface="Century Gothic" panose="020B0502020202020204" pitchFamily="34" charset="0"/>
              </a:rPr>
              <a:t>1. Usar los recursos disponibles para tu aprendizaje en el hogar.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Arial"/>
              <a:buNone/>
            </a:pPr>
            <a:endParaRPr sz="1600" b="1" dirty="0">
              <a:solidFill>
                <a:srgbClr val="FF72E9"/>
              </a:solidFill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7933C"/>
              </a:buClr>
              <a:buSzPts val="2800"/>
              <a:buFont typeface="Arial"/>
              <a:buNone/>
            </a:pPr>
            <a:r>
              <a:rPr lang="es-CL" sz="1600" b="1" u="none" dirty="0">
                <a:solidFill>
                  <a:srgbClr val="FF72E9"/>
                </a:solidFill>
                <a:latin typeface="Century Gothic" panose="020B0502020202020204" pitchFamily="34" charset="0"/>
              </a:rPr>
              <a:t>2. </a:t>
            </a:r>
            <a:r>
              <a:rPr lang="es-CL" sz="1600" b="1" u="none">
                <a:solidFill>
                  <a:srgbClr val="FF72E9"/>
                </a:solidFill>
                <a:latin typeface="Century Gothic" panose="020B0502020202020204" pitchFamily="34" charset="0"/>
              </a:rPr>
              <a:t>Usar </a:t>
            </a:r>
            <a:r>
              <a:rPr lang="es-CL" sz="1600" b="1" u="none" dirty="0">
                <a:solidFill>
                  <a:srgbClr val="FF72E9"/>
                </a:solidFill>
                <a:latin typeface="Century Gothic" panose="020B0502020202020204" pitchFamily="34" charset="0"/>
              </a:rPr>
              <a:t>la tecnología para acceder a información, interactuar con otros y crear colaborativamente productos con otros. </a:t>
            </a:r>
            <a:r>
              <a:rPr lang="es-CL" sz="1600" b="1" u="none" dirty="0">
                <a:solidFill>
                  <a:srgbClr val="FF72E9"/>
                </a:solidFill>
                <a:latin typeface="Century Gothic" panose="020B0502020202020204" pitchFamily="34" charset="0"/>
                <a:sym typeface="Arial"/>
              </a:rPr>
              <a:t> </a:t>
            </a:r>
            <a:endParaRPr sz="1600" b="1" dirty="0">
              <a:solidFill>
                <a:srgbClr val="FF72E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Google Shape;127;p4">
            <a:extLst>
              <a:ext uri="{FF2B5EF4-FFF2-40B4-BE49-F238E27FC236}">
                <a16:creationId xmlns:a16="http://schemas.microsoft.com/office/drawing/2014/main" id="{5A95F847-C592-0D4C-A89B-C86D95760A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54" y="0"/>
            <a:ext cx="1536700" cy="142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32277CA-2F59-D34A-8D1D-44D5ACB9808F}"/>
              </a:ext>
            </a:extLst>
          </p:cNvPr>
          <p:cNvGrpSpPr/>
          <p:nvPr/>
        </p:nvGrpSpPr>
        <p:grpSpPr>
          <a:xfrm>
            <a:off x="4572000" y="913058"/>
            <a:ext cx="3897467" cy="3023356"/>
            <a:chOff x="2914614" y="2595498"/>
            <a:chExt cx="3514628" cy="272637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62A993B-E3C7-214B-8E35-B5FF44BD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9074" y="3611938"/>
              <a:ext cx="933679" cy="93367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947C600-308C-9F4B-BA5E-17793FD59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990" y="2613795"/>
              <a:ext cx="906718" cy="90671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09E049D-E499-B046-B69F-DBC603AF3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0657" y="4602817"/>
              <a:ext cx="635808" cy="63580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D4D8620-E3DD-7742-8857-99B9686A9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4848" y="4562477"/>
              <a:ext cx="635809" cy="635809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837CFB9-9ABD-7C4F-B945-439F37435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43597" y="4170085"/>
              <a:ext cx="1031969" cy="103196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1AE91B6-E0CF-C840-9603-9F74AB0BE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2740" y="3324890"/>
              <a:ext cx="1186502" cy="1186502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390CA51-E1B9-934E-87F3-929DB5768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64260" y="3328879"/>
              <a:ext cx="672596" cy="672596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0E5464B-3CC0-CB47-8865-DAFFA51F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4614" y="3543346"/>
              <a:ext cx="838481" cy="83848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567D799-C6F9-CD4A-A9E3-52427AC4A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00681" y="3895587"/>
              <a:ext cx="503275" cy="50327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059F22B-80A8-5543-928F-8701E123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53351" y="4686069"/>
              <a:ext cx="635808" cy="635808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7DAF228-2E10-064E-9713-193F45B61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35376" y="4596767"/>
              <a:ext cx="635809" cy="635809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236296F0-4928-2A44-9122-D533AB959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42880" y="2609802"/>
              <a:ext cx="625784" cy="625784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62BB549C-9DA7-1F4F-924F-ACAF0A3D2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990486" y="2595498"/>
              <a:ext cx="838481" cy="8384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434763B-4FB2-AE43-B8BB-BA498E904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27546" y="2609802"/>
              <a:ext cx="627590" cy="627590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835710B-BF56-B34F-9D78-B7D9EB0B2ADE}"/>
              </a:ext>
            </a:extLst>
          </p:cNvPr>
          <p:cNvGrpSpPr/>
          <p:nvPr/>
        </p:nvGrpSpPr>
        <p:grpSpPr>
          <a:xfrm>
            <a:off x="3066729" y="4222600"/>
            <a:ext cx="2080525" cy="1931909"/>
            <a:chOff x="3372914" y="3114492"/>
            <a:chExt cx="1959583" cy="1819606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36EB28F5-6808-4045-B9C8-DAD7C2B7DF6D}"/>
                </a:ext>
              </a:extLst>
            </p:cNvPr>
            <p:cNvGrpSpPr/>
            <p:nvPr/>
          </p:nvGrpSpPr>
          <p:grpSpPr>
            <a:xfrm>
              <a:off x="3512891" y="3114492"/>
              <a:ext cx="1819606" cy="1819606"/>
              <a:chOff x="3512891" y="3114492"/>
              <a:chExt cx="1819606" cy="1819606"/>
            </a:xfrm>
          </p:grpSpPr>
          <p:grpSp>
            <p:nvGrpSpPr>
              <p:cNvPr id="28" name="Grupo 27">
                <a:extLst>
                  <a:ext uri="{FF2B5EF4-FFF2-40B4-BE49-F238E27FC236}">
                    <a16:creationId xmlns:a16="http://schemas.microsoft.com/office/drawing/2014/main" id="{EA44A322-A496-D64B-909F-F90870E59425}"/>
                  </a:ext>
                </a:extLst>
              </p:cNvPr>
              <p:cNvGrpSpPr/>
              <p:nvPr/>
            </p:nvGrpSpPr>
            <p:grpSpPr>
              <a:xfrm>
                <a:off x="3512891" y="3114492"/>
                <a:ext cx="1819606" cy="1819606"/>
                <a:chOff x="3874770" y="495479"/>
                <a:chExt cx="3745230" cy="3745230"/>
              </a:xfrm>
            </p:grpSpPr>
            <p:pic>
              <p:nvPicPr>
                <p:cNvPr id="30" name="Imagen 29">
                  <a:extLst>
                    <a:ext uri="{FF2B5EF4-FFF2-40B4-BE49-F238E27FC236}">
                      <a16:creationId xmlns:a16="http://schemas.microsoft.com/office/drawing/2014/main" id="{182B2D14-033F-3444-9928-64385FD0D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74770" y="495479"/>
                  <a:ext cx="3745230" cy="3745230"/>
                </a:xfrm>
                <a:prstGeom prst="rect">
                  <a:avLst/>
                </a:prstGeom>
              </p:spPr>
            </p:pic>
            <p:sp>
              <p:nvSpPr>
                <p:cNvPr id="31" name="Rectángulo 30">
                  <a:extLst>
                    <a:ext uri="{FF2B5EF4-FFF2-40B4-BE49-F238E27FC236}">
                      <a16:creationId xmlns:a16="http://schemas.microsoft.com/office/drawing/2014/main" id="{7428D7E1-CDD8-694A-B5F0-8BEC168D2D57}"/>
                    </a:ext>
                  </a:extLst>
                </p:cNvPr>
                <p:cNvSpPr/>
                <p:nvPr/>
              </p:nvSpPr>
              <p:spPr>
                <a:xfrm>
                  <a:off x="4620302" y="1331555"/>
                  <a:ext cx="2077677" cy="585736"/>
                </a:xfrm>
                <a:prstGeom prst="rect">
                  <a:avLst/>
                </a:prstGeom>
                <a:solidFill>
                  <a:srgbClr val="8EC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 dirty="0"/>
                </a:p>
              </p:txBody>
            </p:sp>
            <p:sp>
              <p:nvSpPr>
                <p:cNvPr id="32" name="Rectángulo 31">
                  <a:extLst>
                    <a:ext uri="{FF2B5EF4-FFF2-40B4-BE49-F238E27FC236}">
                      <a16:creationId xmlns:a16="http://schemas.microsoft.com/office/drawing/2014/main" id="{9CF11AC3-E049-984F-808E-5C839D2D00B0}"/>
                    </a:ext>
                  </a:extLst>
                </p:cNvPr>
                <p:cNvSpPr/>
                <p:nvPr/>
              </p:nvSpPr>
              <p:spPr>
                <a:xfrm>
                  <a:off x="6553200" y="1363742"/>
                  <a:ext cx="293370" cy="192213"/>
                </a:xfrm>
                <a:prstGeom prst="rect">
                  <a:avLst/>
                </a:prstGeom>
                <a:solidFill>
                  <a:srgbClr val="8ECB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24E541D0-6D6D-A943-A4AA-FC41C944D68C}"/>
                  </a:ext>
                </a:extLst>
              </p:cNvPr>
              <p:cNvSpPr/>
              <p:nvPr/>
            </p:nvSpPr>
            <p:spPr>
              <a:xfrm>
                <a:off x="3971209" y="3470304"/>
                <a:ext cx="909113" cy="416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>
                    <a:srgbClr val="DAE5F1"/>
                  </a:buClr>
                  <a:buSzPts val="1800"/>
                </a:pPr>
                <a:r>
                  <a:rPr lang="es-CL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INFO</a:t>
                </a:r>
                <a:endParaRPr lang="es-CL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D6ECE7B3-4B7F-924B-A2CE-77573FB8C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72914" y="3924666"/>
              <a:ext cx="1009432" cy="1009432"/>
            </a:xfrm>
            <a:prstGeom prst="rect">
              <a:avLst/>
            </a:prstGeom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FB87DED-17E5-D44F-9863-6019E47D442F}"/>
              </a:ext>
            </a:extLst>
          </p:cNvPr>
          <p:cNvGrpSpPr/>
          <p:nvPr/>
        </p:nvGrpSpPr>
        <p:grpSpPr>
          <a:xfrm>
            <a:off x="5531823" y="4206015"/>
            <a:ext cx="2552938" cy="1838081"/>
            <a:chOff x="6089429" y="3078058"/>
            <a:chExt cx="2527276" cy="1819605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55836780-7241-B44D-810B-CA754D84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89429" y="3078058"/>
              <a:ext cx="1819605" cy="1819605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53813E8E-9415-BE4F-A2DC-B03D717A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824524" y="4366675"/>
              <a:ext cx="452578" cy="452578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3F8566D3-4A34-1743-8905-EF51EBCC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147247" y="3214444"/>
              <a:ext cx="469458" cy="469458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94AF0D73-D18B-6D4C-956A-AA90ED7D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993242" y="3835687"/>
              <a:ext cx="452578" cy="452578"/>
            </a:xfrm>
            <a:prstGeom prst="rect">
              <a:avLst/>
            </a:prstGeom>
          </p:spPr>
        </p:pic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F5841E9-D8A3-A542-8577-320563D501EF}"/>
              </a:ext>
            </a:extLst>
          </p:cNvPr>
          <p:cNvGrpSpPr/>
          <p:nvPr/>
        </p:nvGrpSpPr>
        <p:grpSpPr>
          <a:xfrm>
            <a:off x="709730" y="4350959"/>
            <a:ext cx="1803550" cy="1803550"/>
            <a:chOff x="709730" y="4222600"/>
            <a:chExt cx="1803550" cy="1803550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B320B3BD-B87B-3449-8E84-9B1A32DD95F8}"/>
                </a:ext>
              </a:extLst>
            </p:cNvPr>
            <p:cNvGrpSpPr/>
            <p:nvPr/>
          </p:nvGrpSpPr>
          <p:grpSpPr>
            <a:xfrm>
              <a:off x="709730" y="4222600"/>
              <a:ext cx="1803550" cy="1803550"/>
              <a:chOff x="709730" y="4222600"/>
              <a:chExt cx="1803550" cy="1803550"/>
            </a:xfrm>
          </p:grpSpPr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3002BDBE-360F-5140-9152-401FC78CE61B}"/>
                  </a:ext>
                </a:extLst>
              </p:cNvPr>
              <p:cNvGrpSpPr/>
              <p:nvPr/>
            </p:nvGrpSpPr>
            <p:grpSpPr>
              <a:xfrm>
                <a:off x="709730" y="4222600"/>
                <a:ext cx="1803550" cy="1803550"/>
                <a:chOff x="709730" y="4222600"/>
                <a:chExt cx="1803550" cy="1803550"/>
              </a:xfrm>
            </p:grpSpPr>
            <p:pic>
              <p:nvPicPr>
                <p:cNvPr id="5" name="Imagen 4">
                  <a:extLst>
                    <a:ext uri="{FF2B5EF4-FFF2-40B4-BE49-F238E27FC236}">
                      <a16:creationId xmlns:a16="http://schemas.microsoft.com/office/drawing/2014/main" id="{B8D49373-9F99-8348-B761-C80F57D558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9730" y="4222600"/>
                  <a:ext cx="1803550" cy="1803550"/>
                </a:xfrm>
                <a:prstGeom prst="rect">
                  <a:avLst/>
                </a:prstGeom>
              </p:spPr>
            </p:pic>
            <p:sp>
              <p:nvSpPr>
                <p:cNvPr id="8" name="Rectángulo 7">
                  <a:extLst>
                    <a:ext uri="{FF2B5EF4-FFF2-40B4-BE49-F238E27FC236}">
                      <a16:creationId xmlns:a16="http://schemas.microsoft.com/office/drawing/2014/main" id="{0832CE6F-C85A-F649-A3CF-0FB7ACFFE382}"/>
                    </a:ext>
                  </a:extLst>
                </p:cNvPr>
                <p:cNvSpPr/>
                <p:nvPr/>
              </p:nvSpPr>
              <p:spPr>
                <a:xfrm>
                  <a:off x="1643064" y="4487899"/>
                  <a:ext cx="796980" cy="774664"/>
                </a:xfrm>
                <a:prstGeom prst="rect">
                  <a:avLst/>
                </a:prstGeom>
                <a:solidFill>
                  <a:srgbClr val="FDC8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L"/>
                </a:p>
              </p:txBody>
            </p:sp>
          </p:grp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AC2BC0E6-A501-2348-9A39-B8A510EC47FE}"/>
                  </a:ext>
                </a:extLst>
              </p:cNvPr>
              <p:cNvSpPr/>
              <p:nvPr/>
            </p:nvSpPr>
            <p:spPr>
              <a:xfrm>
                <a:off x="1553421" y="4617897"/>
                <a:ext cx="113228" cy="625615"/>
              </a:xfrm>
              <a:custGeom>
                <a:avLst/>
                <a:gdLst>
                  <a:gd name="connsiteX0" fmla="*/ 0 w 113228"/>
                  <a:gd name="connsiteY0" fmla="*/ 151811 h 625615"/>
                  <a:gd name="connsiteX1" fmla="*/ 7061 w 113228"/>
                  <a:gd name="connsiteY1" fmla="*/ 176525 h 625615"/>
                  <a:gd name="connsiteX2" fmla="*/ 24713 w 113228"/>
                  <a:gd name="connsiteY2" fmla="*/ 197708 h 625615"/>
                  <a:gd name="connsiteX3" fmla="*/ 38835 w 113228"/>
                  <a:gd name="connsiteY3" fmla="*/ 229482 h 625615"/>
                  <a:gd name="connsiteX4" fmla="*/ 38835 w 113228"/>
                  <a:gd name="connsiteY4" fmla="*/ 321275 h 625615"/>
                  <a:gd name="connsiteX5" fmla="*/ 31774 w 113228"/>
                  <a:gd name="connsiteY5" fmla="*/ 367172 h 625615"/>
                  <a:gd name="connsiteX6" fmla="*/ 24713 w 113228"/>
                  <a:gd name="connsiteY6" fmla="*/ 409538 h 625615"/>
                  <a:gd name="connsiteX7" fmla="*/ 28244 w 113228"/>
                  <a:gd name="connsiteY7" fmla="*/ 462495 h 625615"/>
                  <a:gd name="connsiteX8" fmla="*/ 45896 w 113228"/>
                  <a:gd name="connsiteY8" fmla="*/ 466026 h 625615"/>
                  <a:gd name="connsiteX9" fmla="*/ 77671 w 113228"/>
                  <a:gd name="connsiteY9" fmla="*/ 490739 h 625615"/>
                  <a:gd name="connsiteX10" fmla="*/ 84732 w 113228"/>
                  <a:gd name="connsiteY10" fmla="*/ 501331 h 625615"/>
                  <a:gd name="connsiteX11" fmla="*/ 88262 w 113228"/>
                  <a:gd name="connsiteY11" fmla="*/ 511922 h 625615"/>
                  <a:gd name="connsiteX12" fmla="*/ 81201 w 113228"/>
                  <a:gd name="connsiteY12" fmla="*/ 568410 h 625615"/>
                  <a:gd name="connsiteX13" fmla="*/ 74140 w 113228"/>
                  <a:gd name="connsiteY13" fmla="*/ 579002 h 625615"/>
                  <a:gd name="connsiteX14" fmla="*/ 63549 w 113228"/>
                  <a:gd name="connsiteY14" fmla="*/ 589593 h 625615"/>
                  <a:gd name="connsiteX15" fmla="*/ 52957 w 113228"/>
                  <a:gd name="connsiteY15" fmla="*/ 596654 h 625615"/>
                  <a:gd name="connsiteX16" fmla="*/ 42366 w 113228"/>
                  <a:gd name="connsiteY16" fmla="*/ 600185 h 625615"/>
                  <a:gd name="connsiteX17" fmla="*/ 21183 w 113228"/>
                  <a:gd name="connsiteY17" fmla="*/ 614307 h 625615"/>
                  <a:gd name="connsiteX18" fmla="*/ 14122 w 113228"/>
                  <a:gd name="connsiteY18" fmla="*/ 624898 h 625615"/>
                  <a:gd name="connsiteX19" fmla="*/ 112976 w 113228"/>
                  <a:gd name="connsiteY19" fmla="*/ 621368 h 625615"/>
                  <a:gd name="connsiteX20" fmla="*/ 105915 w 113228"/>
                  <a:gd name="connsiteY20" fmla="*/ 278909 h 625615"/>
                  <a:gd name="connsiteX21" fmla="*/ 102384 w 113228"/>
                  <a:gd name="connsiteY21" fmla="*/ 250665 h 625615"/>
                  <a:gd name="connsiteX22" fmla="*/ 98854 w 113228"/>
                  <a:gd name="connsiteY22" fmla="*/ 35305 h 625615"/>
                  <a:gd name="connsiteX23" fmla="*/ 95323 w 113228"/>
                  <a:gd name="connsiteY23" fmla="*/ 21183 h 625615"/>
                  <a:gd name="connsiteX24" fmla="*/ 88262 w 113228"/>
                  <a:gd name="connsiteY24" fmla="*/ 0 h 625615"/>
                  <a:gd name="connsiteX25" fmla="*/ 77671 w 113228"/>
                  <a:gd name="connsiteY25" fmla="*/ 3530 h 625615"/>
                  <a:gd name="connsiteX26" fmla="*/ 70610 w 113228"/>
                  <a:gd name="connsiteY26" fmla="*/ 14122 h 625615"/>
                  <a:gd name="connsiteX27" fmla="*/ 60018 w 113228"/>
                  <a:gd name="connsiteY27" fmla="*/ 24713 h 625615"/>
                  <a:gd name="connsiteX28" fmla="*/ 49427 w 113228"/>
                  <a:gd name="connsiteY28" fmla="*/ 45896 h 625615"/>
                  <a:gd name="connsiteX29" fmla="*/ 42366 w 113228"/>
                  <a:gd name="connsiteY29" fmla="*/ 67079 h 625615"/>
                  <a:gd name="connsiteX30" fmla="*/ 35305 w 113228"/>
                  <a:gd name="connsiteY30" fmla="*/ 77671 h 625615"/>
                  <a:gd name="connsiteX31" fmla="*/ 28244 w 113228"/>
                  <a:gd name="connsiteY31" fmla="*/ 98854 h 625615"/>
                  <a:gd name="connsiteX32" fmla="*/ 21183 w 113228"/>
                  <a:gd name="connsiteY32" fmla="*/ 109445 h 625615"/>
                  <a:gd name="connsiteX33" fmla="*/ 14122 w 113228"/>
                  <a:gd name="connsiteY33" fmla="*/ 130628 h 625615"/>
                  <a:gd name="connsiteX34" fmla="*/ 10591 w 113228"/>
                  <a:gd name="connsiteY34" fmla="*/ 141220 h 625615"/>
                  <a:gd name="connsiteX35" fmla="*/ 3530 w 113228"/>
                  <a:gd name="connsiteY35" fmla="*/ 151811 h 625615"/>
                  <a:gd name="connsiteX36" fmla="*/ 0 w 113228"/>
                  <a:gd name="connsiteY36" fmla="*/ 151811 h 62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3228" h="625615">
                    <a:moveTo>
                      <a:pt x="0" y="151811"/>
                    </a:moveTo>
                    <a:cubicBezTo>
                      <a:pt x="2354" y="160049"/>
                      <a:pt x="3879" y="168570"/>
                      <a:pt x="7061" y="176525"/>
                    </a:cubicBezTo>
                    <a:cubicBezTo>
                      <a:pt x="10337" y="184715"/>
                      <a:pt x="18835" y="191829"/>
                      <a:pt x="24713" y="197708"/>
                    </a:cubicBezTo>
                    <a:cubicBezTo>
                      <a:pt x="33116" y="222916"/>
                      <a:pt x="27645" y="212698"/>
                      <a:pt x="38835" y="229482"/>
                    </a:cubicBezTo>
                    <a:cubicBezTo>
                      <a:pt x="46910" y="269854"/>
                      <a:pt x="43923" y="247498"/>
                      <a:pt x="38835" y="321275"/>
                    </a:cubicBezTo>
                    <a:cubicBezTo>
                      <a:pt x="36825" y="350417"/>
                      <a:pt x="35734" y="343414"/>
                      <a:pt x="31774" y="367172"/>
                    </a:cubicBezTo>
                    <a:cubicBezTo>
                      <a:pt x="23016" y="419722"/>
                      <a:pt x="33035" y="367935"/>
                      <a:pt x="24713" y="409538"/>
                    </a:cubicBezTo>
                    <a:cubicBezTo>
                      <a:pt x="25890" y="427190"/>
                      <a:pt x="22032" y="445930"/>
                      <a:pt x="28244" y="462495"/>
                    </a:cubicBezTo>
                    <a:cubicBezTo>
                      <a:pt x="30351" y="468114"/>
                      <a:pt x="40433" y="463543"/>
                      <a:pt x="45896" y="466026"/>
                    </a:cubicBezTo>
                    <a:cubicBezTo>
                      <a:pt x="56454" y="470825"/>
                      <a:pt x="69773" y="481262"/>
                      <a:pt x="77671" y="490739"/>
                    </a:cubicBezTo>
                    <a:cubicBezTo>
                      <a:pt x="80388" y="493999"/>
                      <a:pt x="82378" y="497800"/>
                      <a:pt x="84732" y="501331"/>
                    </a:cubicBezTo>
                    <a:cubicBezTo>
                      <a:pt x="85909" y="504861"/>
                      <a:pt x="88262" y="508201"/>
                      <a:pt x="88262" y="511922"/>
                    </a:cubicBezTo>
                    <a:cubicBezTo>
                      <a:pt x="88262" y="519346"/>
                      <a:pt x="88660" y="553493"/>
                      <a:pt x="81201" y="568410"/>
                    </a:cubicBezTo>
                    <a:cubicBezTo>
                      <a:pt x="79303" y="572205"/>
                      <a:pt x="76856" y="575742"/>
                      <a:pt x="74140" y="579002"/>
                    </a:cubicBezTo>
                    <a:cubicBezTo>
                      <a:pt x="70944" y="582838"/>
                      <a:pt x="67385" y="586397"/>
                      <a:pt x="63549" y="589593"/>
                    </a:cubicBezTo>
                    <a:cubicBezTo>
                      <a:pt x="60289" y="592309"/>
                      <a:pt x="56752" y="594756"/>
                      <a:pt x="52957" y="596654"/>
                    </a:cubicBezTo>
                    <a:cubicBezTo>
                      <a:pt x="49629" y="598318"/>
                      <a:pt x="45896" y="599008"/>
                      <a:pt x="42366" y="600185"/>
                    </a:cubicBezTo>
                    <a:cubicBezTo>
                      <a:pt x="-18866" y="661411"/>
                      <a:pt x="72293" y="573418"/>
                      <a:pt x="21183" y="614307"/>
                    </a:cubicBezTo>
                    <a:cubicBezTo>
                      <a:pt x="17870" y="616958"/>
                      <a:pt x="9892" y="624573"/>
                      <a:pt x="14122" y="624898"/>
                    </a:cubicBezTo>
                    <a:cubicBezTo>
                      <a:pt x="46997" y="627427"/>
                      <a:pt x="80025" y="622545"/>
                      <a:pt x="112976" y="621368"/>
                    </a:cubicBezTo>
                    <a:cubicBezTo>
                      <a:pt x="111509" y="496669"/>
                      <a:pt x="117436" y="394115"/>
                      <a:pt x="105915" y="278909"/>
                    </a:cubicBezTo>
                    <a:cubicBezTo>
                      <a:pt x="104971" y="269468"/>
                      <a:pt x="103561" y="260080"/>
                      <a:pt x="102384" y="250665"/>
                    </a:cubicBezTo>
                    <a:cubicBezTo>
                      <a:pt x="101207" y="178878"/>
                      <a:pt x="101062" y="107067"/>
                      <a:pt x="98854" y="35305"/>
                    </a:cubicBezTo>
                    <a:cubicBezTo>
                      <a:pt x="98705" y="30455"/>
                      <a:pt x="96717" y="25831"/>
                      <a:pt x="95323" y="21183"/>
                    </a:cubicBezTo>
                    <a:cubicBezTo>
                      <a:pt x="93184" y="14054"/>
                      <a:pt x="88262" y="0"/>
                      <a:pt x="88262" y="0"/>
                    </a:cubicBezTo>
                    <a:cubicBezTo>
                      <a:pt x="84732" y="1177"/>
                      <a:pt x="80577" y="1205"/>
                      <a:pt x="77671" y="3530"/>
                    </a:cubicBezTo>
                    <a:cubicBezTo>
                      <a:pt x="74358" y="6181"/>
                      <a:pt x="73327" y="10862"/>
                      <a:pt x="70610" y="14122"/>
                    </a:cubicBezTo>
                    <a:cubicBezTo>
                      <a:pt x="67414" y="17958"/>
                      <a:pt x="63549" y="21183"/>
                      <a:pt x="60018" y="24713"/>
                    </a:cubicBezTo>
                    <a:cubicBezTo>
                      <a:pt x="47148" y="63329"/>
                      <a:pt x="67671" y="4848"/>
                      <a:pt x="49427" y="45896"/>
                    </a:cubicBezTo>
                    <a:cubicBezTo>
                      <a:pt x="46404" y="52697"/>
                      <a:pt x="46494" y="60886"/>
                      <a:pt x="42366" y="67079"/>
                    </a:cubicBezTo>
                    <a:cubicBezTo>
                      <a:pt x="40012" y="70610"/>
                      <a:pt x="37028" y="73793"/>
                      <a:pt x="35305" y="77671"/>
                    </a:cubicBezTo>
                    <a:cubicBezTo>
                      <a:pt x="32282" y="84472"/>
                      <a:pt x="32373" y="92661"/>
                      <a:pt x="28244" y="98854"/>
                    </a:cubicBezTo>
                    <a:cubicBezTo>
                      <a:pt x="25890" y="102384"/>
                      <a:pt x="22906" y="105568"/>
                      <a:pt x="21183" y="109445"/>
                    </a:cubicBezTo>
                    <a:cubicBezTo>
                      <a:pt x="18160" y="116246"/>
                      <a:pt x="16476" y="123567"/>
                      <a:pt x="14122" y="130628"/>
                    </a:cubicBezTo>
                    <a:cubicBezTo>
                      <a:pt x="12945" y="134159"/>
                      <a:pt x="12655" y="138123"/>
                      <a:pt x="10591" y="141220"/>
                    </a:cubicBezTo>
                    <a:lnTo>
                      <a:pt x="3530" y="151811"/>
                    </a:lnTo>
                    <a:lnTo>
                      <a:pt x="0" y="151811"/>
                    </a:lnTo>
                    <a:close/>
                  </a:path>
                </a:pathLst>
              </a:custGeom>
              <a:solidFill>
                <a:srgbClr val="FDC8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u="sng" dirty="0"/>
              </a:p>
            </p:txBody>
          </p:sp>
        </p:grp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C122FBC-06BF-964A-B755-E9EFEAAF5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553421" y="4487899"/>
              <a:ext cx="855914" cy="8559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195" y="4058646"/>
            <a:ext cx="1391815" cy="21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EEFD38-538C-D848-84D5-84EE55BA1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195" y="2799354"/>
            <a:ext cx="2655463" cy="12592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EFEEF"/>
      </a:accent2>
      <a:accent3>
        <a:srgbClr val="9BBB59"/>
      </a:accent3>
      <a:accent4>
        <a:srgbClr val="C6C9CC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383</Words>
  <Application>Microsoft Office PowerPoint</Application>
  <PresentationFormat>Presentación en pantalla (4:3)</PresentationFormat>
  <Paragraphs>38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Amenabar Gonzalez</dc:creator>
  <cp:lastModifiedBy>Pia Danahes Macias Bustos</cp:lastModifiedBy>
  <cp:revision>18</cp:revision>
  <dcterms:created xsi:type="dcterms:W3CDTF">2016-07-28T22:00:55Z</dcterms:created>
  <dcterms:modified xsi:type="dcterms:W3CDTF">2020-04-13T20:29:03Z</dcterms:modified>
</cp:coreProperties>
</file>