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7"/>
  </p:notesMasterIdLst>
  <p:sldIdLst>
    <p:sldId id="295" r:id="rId2"/>
    <p:sldId id="296" r:id="rId3"/>
    <p:sldId id="297" r:id="rId4"/>
    <p:sldId id="298" r:id="rId5"/>
    <p:sldId id="299" r:id="rId6"/>
    <p:sldId id="291" r:id="rId7"/>
    <p:sldId id="308" r:id="rId8"/>
    <p:sldId id="300" r:id="rId9"/>
    <p:sldId id="301" r:id="rId10"/>
    <p:sldId id="284" r:id="rId11"/>
    <p:sldId id="273" r:id="rId12"/>
    <p:sldId id="309" r:id="rId13"/>
    <p:sldId id="315" r:id="rId14"/>
    <p:sldId id="314" r:id="rId15"/>
    <p:sldId id="312" r:id="rId16"/>
    <p:sldId id="338" r:id="rId17"/>
    <p:sldId id="325" r:id="rId18"/>
    <p:sldId id="340" r:id="rId19"/>
    <p:sldId id="330" r:id="rId20"/>
    <p:sldId id="341" r:id="rId21"/>
    <p:sldId id="331" r:id="rId22"/>
    <p:sldId id="320" r:id="rId23"/>
    <p:sldId id="302" r:id="rId24"/>
    <p:sldId id="271" r:id="rId25"/>
    <p:sldId id="303" r:id="rId26"/>
    <p:sldId id="258" r:id="rId27"/>
    <p:sldId id="275" r:id="rId28"/>
    <p:sldId id="267" r:id="rId29"/>
    <p:sldId id="266" r:id="rId30"/>
    <p:sldId id="304" r:id="rId31"/>
    <p:sldId id="335" r:id="rId32"/>
    <p:sldId id="336" r:id="rId33"/>
    <p:sldId id="322" r:id="rId34"/>
    <p:sldId id="316" r:id="rId35"/>
    <p:sldId id="343" r:id="rId36"/>
  </p:sldIdLst>
  <p:sldSz cx="9144000" cy="5143500" type="screen16x9"/>
  <p:notesSz cx="70104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03" userDrawn="1">
          <p15:clr>
            <a:srgbClr val="A4A3A4"/>
          </p15:clr>
        </p15:guide>
        <p15:guide id="3" pos="28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0098D0"/>
    <a:srgbClr val="F4A3C4"/>
    <a:srgbClr val="F172A9"/>
    <a:srgbClr val="EC0089"/>
    <a:srgbClr val="F64D80"/>
    <a:srgbClr val="F474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8612" autoAdjust="0"/>
  </p:normalViewPr>
  <p:slideViewPr>
    <p:cSldViewPr snapToGrid="0" snapToObjects="1">
      <p:cViewPr varScale="1">
        <p:scale>
          <a:sx n="80" d="100"/>
          <a:sy n="80" d="100"/>
        </p:scale>
        <p:origin x="312" y="78"/>
      </p:cViewPr>
      <p:guideLst>
        <p:guide orient="horz" pos="1620"/>
        <p:guide pos="2903"/>
        <p:guide pos="289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AD478-C0B6-284D-B5AB-E766D88D37A7}" type="doc">
      <dgm:prSet loTypeId="urn:microsoft.com/office/officeart/2005/8/layout/chevron2" loCatId="" qsTypeId="urn:microsoft.com/office/officeart/2005/8/quickstyle/simple1" qsCatId="simple" csTypeId="urn:microsoft.com/office/officeart/2005/8/colors/accent1_2" csCatId="accent1" phldr="1"/>
      <dgm:spPr/>
    </dgm:pt>
    <dgm:pt modelId="{23D924DA-B8C3-B749-8562-265D7442C849}">
      <dgm:prSet phldrT="[Texto]" custT="1"/>
      <dgm:spPr>
        <a:solidFill>
          <a:schemeClr val="accent4"/>
        </a:solidFill>
      </dgm:spPr>
      <dgm:t>
        <a:bodyPr/>
        <a:lstStyle/>
        <a:p>
          <a:r>
            <a:rPr lang="es-ES" sz="1200" dirty="0">
              <a:solidFill>
                <a:schemeClr val="bg1"/>
              </a:solidFill>
            </a:rPr>
            <a:t>APRENDIZAJE SUPERFICIAL</a:t>
          </a:r>
        </a:p>
      </dgm:t>
    </dgm:pt>
    <dgm:pt modelId="{7129B75B-180C-7C47-908E-DE1B9F7E8CF2}" type="parTrans" cxnId="{79AF77F2-93D2-374A-9645-6F2D43647421}">
      <dgm:prSet/>
      <dgm:spPr/>
      <dgm:t>
        <a:bodyPr/>
        <a:lstStyle/>
        <a:p>
          <a:endParaRPr lang="es-ES"/>
        </a:p>
      </dgm:t>
    </dgm:pt>
    <dgm:pt modelId="{5787E6EF-4F86-BD43-AA39-7910A8F878BE}" type="sibTrans" cxnId="{79AF77F2-93D2-374A-9645-6F2D43647421}">
      <dgm:prSet/>
      <dgm:spPr/>
      <dgm:t>
        <a:bodyPr/>
        <a:lstStyle/>
        <a:p>
          <a:endParaRPr lang="es-ES"/>
        </a:p>
      </dgm:t>
    </dgm:pt>
    <dgm:pt modelId="{72C96F32-F32B-364C-B62E-BB437BDCE46E}">
      <dgm:prSet phldrT="[Texto]" custT="1"/>
      <dgm:spPr>
        <a:solidFill>
          <a:srgbClr val="0098D0"/>
        </a:solidFill>
        <a:ln>
          <a:solidFill>
            <a:srgbClr val="0098D0"/>
          </a:solidFill>
        </a:ln>
      </dgm:spPr>
      <dgm:t>
        <a:bodyPr/>
        <a:lstStyle/>
        <a:p>
          <a:endParaRPr lang="es-ES" sz="1200" dirty="0">
            <a:solidFill>
              <a:schemeClr val="bg1"/>
            </a:solidFill>
          </a:endParaRPr>
        </a:p>
        <a:p>
          <a:r>
            <a:rPr lang="es-ES" sz="1200" dirty="0">
              <a:solidFill>
                <a:schemeClr val="bg1"/>
              </a:solidFill>
            </a:rPr>
            <a:t>APRENDIZAJE INTERMEDIO</a:t>
          </a:r>
        </a:p>
        <a:p>
          <a:endParaRPr lang="es-ES" sz="1200" dirty="0"/>
        </a:p>
      </dgm:t>
    </dgm:pt>
    <dgm:pt modelId="{989A57B8-0C38-574C-84BC-A8B77077759C}" type="parTrans" cxnId="{8607D981-1F56-B245-B7AD-1FDFAC36D52D}">
      <dgm:prSet/>
      <dgm:spPr/>
      <dgm:t>
        <a:bodyPr/>
        <a:lstStyle/>
        <a:p>
          <a:endParaRPr lang="es-ES"/>
        </a:p>
      </dgm:t>
    </dgm:pt>
    <dgm:pt modelId="{5F82EE0F-D16A-1049-99FE-9BA8B5688E28}" type="sibTrans" cxnId="{8607D981-1F56-B245-B7AD-1FDFAC36D52D}">
      <dgm:prSet/>
      <dgm:spPr/>
      <dgm:t>
        <a:bodyPr/>
        <a:lstStyle/>
        <a:p>
          <a:endParaRPr lang="es-ES"/>
        </a:p>
      </dgm:t>
    </dgm:pt>
    <dgm:pt modelId="{84A18EEE-D422-9A44-8C5D-6DE120499DF1}">
      <dgm:prSet phldrT="[Texto]" custT="1"/>
      <dgm:spPr>
        <a:solidFill>
          <a:srgbClr val="00B0F0"/>
        </a:solidFill>
        <a:ln>
          <a:solidFill>
            <a:srgbClr val="00B0F0"/>
          </a:solidFill>
        </a:ln>
      </dgm:spPr>
      <dgm:t>
        <a:bodyPr/>
        <a:lstStyle/>
        <a:p>
          <a:r>
            <a:rPr lang="es-ES" sz="1200" dirty="0">
              <a:solidFill>
                <a:schemeClr val="bg1"/>
              </a:solidFill>
            </a:rPr>
            <a:t>APRENDIZAJE DE MAYOR PROFUNDIDAD</a:t>
          </a:r>
        </a:p>
      </dgm:t>
    </dgm:pt>
    <dgm:pt modelId="{4900F982-E46C-5D4A-9625-D04368D8FFD4}" type="parTrans" cxnId="{73B44291-3C1D-744E-842A-6A96ECAE078D}">
      <dgm:prSet/>
      <dgm:spPr/>
      <dgm:t>
        <a:bodyPr/>
        <a:lstStyle/>
        <a:p>
          <a:endParaRPr lang="es-ES"/>
        </a:p>
      </dgm:t>
    </dgm:pt>
    <dgm:pt modelId="{E55305A5-0016-FC44-BA3A-E9C70A94DE56}" type="sibTrans" cxnId="{73B44291-3C1D-744E-842A-6A96ECAE078D}">
      <dgm:prSet/>
      <dgm:spPr/>
      <dgm:t>
        <a:bodyPr/>
        <a:lstStyle/>
        <a:p>
          <a:endParaRPr lang="es-ES"/>
        </a:p>
      </dgm:t>
    </dgm:pt>
    <dgm:pt modelId="{65CCA71D-A279-0F47-B25A-15870A26C621}">
      <dgm:prSet custT="1"/>
      <dgm:spPr>
        <a:ln>
          <a:solidFill>
            <a:schemeClr val="accent4"/>
          </a:solidFill>
        </a:ln>
      </dgm:spPr>
      <dgm:t>
        <a:bodyPr/>
        <a:lstStyle/>
        <a:p>
          <a:r>
            <a:rPr lang="es-ES" sz="1600" dirty="0">
              <a:solidFill>
                <a:schemeClr val="tx1"/>
              </a:solidFill>
            </a:rPr>
            <a:t>Nivel memorístico o mecánico. </a:t>
          </a:r>
        </a:p>
      </dgm:t>
    </dgm:pt>
    <dgm:pt modelId="{37BB1B0C-2ACD-0146-B788-964DFCF6B08D}" type="parTrans" cxnId="{7FCD2701-4DDA-954F-AEBF-A5BFA30F7B88}">
      <dgm:prSet/>
      <dgm:spPr/>
      <dgm:t>
        <a:bodyPr/>
        <a:lstStyle/>
        <a:p>
          <a:endParaRPr lang="es-ES"/>
        </a:p>
      </dgm:t>
    </dgm:pt>
    <dgm:pt modelId="{6C0717F1-1C3F-5A4F-87FC-24FF8B648D19}" type="sibTrans" cxnId="{7FCD2701-4DDA-954F-AEBF-A5BFA30F7B88}">
      <dgm:prSet/>
      <dgm:spPr/>
      <dgm:t>
        <a:bodyPr/>
        <a:lstStyle/>
        <a:p>
          <a:endParaRPr lang="es-ES"/>
        </a:p>
      </dgm:t>
    </dgm:pt>
    <dgm:pt modelId="{E30DBD51-80DD-4F43-B5FB-E3538BC1BEB7}">
      <dgm:prSet custT="1"/>
      <dgm:spPr>
        <a:ln>
          <a:solidFill>
            <a:srgbClr val="00B0F0"/>
          </a:solidFill>
        </a:ln>
      </dgm:spPr>
      <dgm:t>
        <a:bodyPr/>
        <a:lstStyle/>
        <a:p>
          <a:r>
            <a:rPr lang="es-ES" sz="1600" dirty="0">
              <a:solidFill>
                <a:srgbClr val="000000"/>
              </a:solidFill>
            </a:rPr>
            <a:t>Exige reelaboración personal</a:t>
          </a:r>
        </a:p>
      </dgm:t>
    </dgm:pt>
    <dgm:pt modelId="{50FD4BED-B0D1-404D-B323-6B384A6B51D0}" type="parTrans" cxnId="{76B54F17-7CDE-EA48-884D-E56051A67E2B}">
      <dgm:prSet/>
      <dgm:spPr/>
      <dgm:t>
        <a:bodyPr/>
        <a:lstStyle/>
        <a:p>
          <a:endParaRPr lang="es-ES"/>
        </a:p>
      </dgm:t>
    </dgm:pt>
    <dgm:pt modelId="{DFEB6D74-72C0-444A-9D95-99A1FF8D3234}" type="sibTrans" cxnId="{76B54F17-7CDE-EA48-884D-E56051A67E2B}">
      <dgm:prSet/>
      <dgm:spPr/>
      <dgm:t>
        <a:bodyPr/>
        <a:lstStyle/>
        <a:p>
          <a:endParaRPr lang="es-ES"/>
        </a:p>
      </dgm:t>
    </dgm:pt>
    <dgm:pt modelId="{7804F2FF-39BD-1644-9362-1F5BCA366625}">
      <dgm:prSet custT="1"/>
      <dgm:spPr>
        <a:ln>
          <a:solidFill>
            <a:srgbClr val="0098D0"/>
          </a:solidFill>
        </a:ln>
      </dgm:spPr>
      <dgm:t>
        <a:bodyPr/>
        <a:lstStyle/>
        <a:p>
          <a:r>
            <a:rPr lang="es-ES" sz="1600" dirty="0">
              <a:solidFill>
                <a:srgbClr val="000000"/>
              </a:solidFill>
            </a:rPr>
            <a:t>Implica realizar operaciones mentales.</a:t>
          </a:r>
        </a:p>
      </dgm:t>
    </dgm:pt>
    <dgm:pt modelId="{7F903367-3F84-F94B-B712-1DDA324207D6}" type="sibTrans" cxnId="{FF4E5908-92F7-DB44-AAE3-F7E1AD149EB8}">
      <dgm:prSet/>
      <dgm:spPr/>
      <dgm:t>
        <a:bodyPr/>
        <a:lstStyle/>
        <a:p>
          <a:endParaRPr lang="es-ES"/>
        </a:p>
      </dgm:t>
    </dgm:pt>
    <dgm:pt modelId="{5E786D8E-B008-7141-A7AC-B26533125984}" type="parTrans" cxnId="{FF4E5908-92F7-DB44-AAE3-F7E1AD149EB8}">
      <dgm:prSet/>
      <dgm:spPr/>
      <dgm:t>
        <a:bodyPr/>
        <a:lstStyle/>
        <a:p>
          <a:endParaRPr lang="es-ES"/>
        </a:p>
      </dgm:t>
    </dgm:pt>
    <dgm:pt modelId="{DADA45B6-A7ED-4569-A6D3-449E3146678C}">
      <dgm:prSet custT="1"/>
      <dgm:spPr>
        <a:ln>
          <a:solidFill>
            <a:schemeClr val="accent4"/>
          </a:solidFill>
        </a:ln>
      </dgm:spPr>
      <dgm:t>
        <a:bodyPr/>
        <a:lstStyle/>
        <a:p>
          <a:pPr>
            <a:buNone/>
          </a:pPr>
          <a:r>
            <a:rPr lang="es-ES" sz="1600" dirty="0">
              <a:solidFill>
                <a:schemeClr val="tx1"/>
              </a:solidFill>
            </a:rPr>
            <a:t>Ej.: Reconocer, Interpretar, Explicar y Resumir</a:t>
          </a:r>
          <a:r>
            <a:rPr lang="es-ES" sz="1600" dirty="0">
              <a:solidFill>
                <a:schemeClr val="bg1"/>
              </a:solidFill>
            </a:rPr>
            <a:t>)</a:t>
          </a:r>
          <a:endParaRPr lang="es-ES" sz="1600" dirty="0">
            <a:solidFill>
              <a:schemeClr val="tx1"/>
            </a:solidFill>
          </a:endParaRPr>
        </a:p>
      </dgm:t>
    </dgm:pt>
    <dgm:pt modelId="{A37D12FE-F7FB-4249-A3E2-60A8A5074B92}" type="parTrans" cxnId="{3641F70D-D796-4EAB-A7A3-BE602D018972}">
      <dgm:prSet/>
      <dgm:spPr/>
      <dgm:t>
        <a:bodyPr/>
        <a:lstStyle/>
        <a:p>
          <a:endParaRPr lang="es-ES"/>
        </a:p>
      </dgm:t>
    </dgm:pt>
    <dgm:pt modelId="{1C434D30-E4BB-496B-8E11-2C93EDE638B2}" type="sibTrans" cxnId="{3641F70D-D796-4EAB-A7A3-BE602D018972}">
      <dgm:prSet/>
      <dgm:spPr/>
      <dgm:t>
        <a:bodyPr/>
        <a:lstStyle/>
        <a:p>
          <a:endParaRPr lang="es-ES"/>
        </a:p>
      </dgm:t>
    </dgm:pt>
    <dgm:pt modelId="{8434A1A7-EE63-4C5D-BA8E-624F5A0A4FCC}">
      <dgm:prSet custT="1"/>
      <dgm:spPr>
        <a:ln>
          <a:solidFill>
            <a:srgbClr val="0098D0"/>
          </a:solidFill>
        </a:ln>
      </dgm:spPr>
      <dgm:t>
        <a:bodyPr/>
        <a:lstStyle/>
        <a:p>
          <a:pPr>
            <a:buNone/>
          </a:pPr>
          <a:r>
            <a:rPr lang="es-ES" sz="1600" dirty="0">
              <a:solidFill>
                <a:schemeClr val="tx1"/>
              </a:solidFill>
            </a:rPr>
            <a:t>Ej.: </a:t>
          </a:r>
          <a:r>
            <a:rPr lang="es-ES" sz="1600" dirty="0">
              <a:solidFill>
                <a:srgbClr val="000000"/>
              </a:solidFill>
            </a:rPr>
            <a:t>Aplicar, Analizar, Ejecutar, </a:t>
          </a:r>
          <a:r>
            <a:rPr lang="es-ES" sz="1600" dirty="0">
              <a:solidFill>
                <a:schemeClr val="tx1"/>
              </a:solidFill>
            </a:rPr>
            <a:t>Comparar</a:t>
          </a:r>
          <a:r>
            <a:rPr lang="es-ES" sz="1600" dirty="0">
              <a:solidFill>
                <a:srgbClr val="000000"/>
              </a:solidFill>
            </a:rPr>
            <a:t> y Criticar</a:t>
          </a:r>
        </a:p>
      </dgm:t>
    </dgm:pt>
    <dgm:pt modelId="{E290EF86-3EDA-41CB-B422-EBB5228E7CD6}" type="parTrans" cxnId="{9024600C-7915-40F4-8650-32820D82A03A}">
      <dgm:prSet/>
      <dgm:spPr/>
      <dgm:t>
        <a:bodyPr/>
        <a:lstStyle/>
        <a:p>
          <a:endParaRPr lang="es-ES"/>
        </a:p>
      </dgm:t>
    </dgm:pt>
    <dgm:pt modelId="{41B6F854-ED0B-46F1-9123-1650D6AB1E20}" type="sibTrans" cxnId="{9024600C-7915-40F4-8650-32820D82A03A}">
      <dgm:prSet/>
      <dgm:spPr/>
      <dgm:t>
        <a:bodyPr/>
        <a:lstStyle/>
        <a:p>
          <a:endParaRPr lang="es-ES"/>
        </a:p>
      </dgm:t>
    </dgm:pt>
    <dgm:pt modelId="{A5E98D31-ABA6-4F69-9E89-A8CD0E010F80}">
      <dgm:prSet custT="1"/>
      <dgm:spPr>
        <a:ln>
          <a:solidFill>
            <a:srgbClr val="00B0F0"/>
          </a:solidFill>
        </a:ln>
      </dgm:spPr>
      <dgm:t>
        <a:bodyPr/>
        <a:lstStyle/>
        <a:p>
          <a:pPr>
            <a:buNone/>
          </a:pPr>
          <a:r>
            <a:rPr lang="es-ES" sz="1600" dirty="0">
              <a:solidFill>
                <a:schemeClr val="tx1"/>
              </a:solidFill>
            </a:rPr>
            <a:t>Ej.: </a:t>
          </a:r>
          <a:r>
            <a:rPr lang="es-ES" sz="1600" dirty="0">
              <a:solidFill>
                <a:srgbClr val="000000"/>
              </a:solidFill>
            </a:rPr>
            <a:t>Crear, Generar, Planificar y Construir</a:t>
          </a:r>
        </a:p>
      </dgm:t>
    </dgm:pt>
    <dgm:pt modelId="{5DEBEF75-CD89-4BF7-B92D-762E9F37D593}" type="parTrans" cxnId="{83C278C1-E7E9-4B2F-989C-A82BCD368F14}">
      <dgm:prSet/>
      <dgm:spPr/>
      <dgm:t>
        <a:bodyPr/>
        <a:lstStyle/>
        <a:p>
          <a:endParaRPr lang="es-ES"/>
        </a:p>
      </dgm:t>
    </dgm:pt>
    <dgm:pt modelId="{549C2565-A9AE-4F4E-B253-247421A441E7}" type="sibTrans" cxnId="{83C278C1-E7E9-4B2F-989C-A82BCD368F14}">
      <dgm:prSet/>
      <dgm:spPr/>
      <dgm:t>
        <a:bodyPr/>
        <a:lstStyle/>
        <a:p>
          <a:endParaRPr lang="es-ES"/>
        </a:p>
      </dgm:t>
    </dgm:pt>
    <dgm:pt modelId="{C638DB69-770A-7641-B298-F204670CB8D9}" type="pres">
      <dgm:prSet presAssocID="{8ABAD478-C0B6-284D-B5AB-E766D88D37A7}" presName="linearFlow" presStyleCnt="0">
        <dgm:presLayoutVars>
          <dgm:dir/>
          <dgm:animLvl val="lvl"/>
          <dgm:resizeHandles val="exact"/>
        </dgm:presLayoutVars>
      </dgm:prSet>
      <dgm:spPr/>
    </dgm:pt>
    <dgm:pt modelId="{CB7C6029-2653-A342-9E58-6A77509126F4}" type="pres">
      <dgm:prSet presAssocID="{23D924DA-B8C3-B749-8562-265D7442C849}" presName="composite" presStyleCnt="0"/>
      <dgm:spPr/>
    </dgm:pt>
    <dgm:pt modelId="{EA3F8346-EDD2-CA4A-A33F-4977EEE6DC1D}" type="pres">
      <dgm:prSet presAssocID="{23D924DA-B8C3-B749-8562-265D7442C849}" presName="parentText" presStyleLbl="alignNode1" presStyleIdx="0" presStyleCnt="3">
        <dgm:presLayoutVars>
          <dgm:chMax val="1"/>
          <dgm:bulletEnabled val="1"/>
        </dgm:presLayoutVars>
      </dgm:prSet>
      <dgm:spPr/>
    </dgm:pt>
    <dgm:pt modelId="{5FB10C98-F6AA-EA4C-B71A-3C662B2FD9B6}" type="pres">
      <dgm:prSet presAssocID="{23D924DA-B8C3-B749-8562-265D7442C849}" presName="descendantText" presStyleLbl="alignAcc1" presStyleIdx="0" presStyleCnt="3">
        <dgm:presLayoutVars>
          <dgm:bulletEnabled val="1"/>
        </dgm:presLayoutVars>
      </dgm:prSet>
      <dgm:spPr/>
    </dgm:pt>
    <dgm:pt modelId="{9F17E5AB-204C-2F47-96A2-90C2BFD46B9D}" type="pres">
      <dgm:prSet presAssocID="{5787E6EF-4F86-BD43-AA39-7910A8F878BE}" presName="sp" presStyleCnt="0"/>
      <dgm:spPr/>
    </dgm:pt>
    <dgm:pt modelId="{B3ADB0EE-CEF7-F64A-955C-7657D8F9507E}" type="pres">
      <dgm:prSet presAssocID="{72C96F32-F32B-364C-B62E-BB437BDCE46E}" presName="composite" presStyleCnt="0"/>
      <dgm:spPr/>
    </dgm:pt>
    <dgm:pt modelId="{52E706DD-C5ED-AA48-A182-B8B0DAF92FC5}" type="pres">
      <dgm:prSet presAssocID="{72C96F32-F32B-364C-B62E-BB437BDCE46E}" presName="parentText" presStyleLbl="alignNode1" presStyleIdx="1" presStyleCnt="3">
        <dgm:presLayoutVars>
          <dgm:chMax val="1"/>
          <dgm:bulletEnabled val="1"/>
        </dgm:presLayoutVars>
      </dgm:prSet>
      <dgm:spPr/>
    </dgm:pt>
    <dgm:pt modelId="{A391100F-30B8-E04A-9A32-6DB898C0E8EE}" type="pres">
      <dgm:prSet presAssocID="{72C96F32-F32B-364C-B62E-BB437BDCE46E}" presName="descendantText" presStyleLbl="alignAcc1" presStyleIdx="1" presStyleCnt="3" custLinFactNeighborX="0" custLinFactNeighborY="-4062">
        <dgm:presLayoutVars>
          <dgm:bulletEnabled val="1"/>
        </dgm:presLayoutVars>
      </dgm:prSet>
      <dgm:spPr/>
    </dgm:pt>
    <dgm:pt modelId="{6FF9BDD2-96F0-5E41-8566-E7475E548445}" type="pres">
      <dgm:prSet presAssocID="{5F82EE0F-D16A-1049-99FE-9BA8B5688E28}" presName="sp" presStyleCnt="0"/>
      <dgm:spPr/>
    </dgm:pt>
    <dgm:pt modelId="{DD326E0C-1D67-9249-98BB-F516DB6AED33}" type="pres">
      <dgm:prSet presAssocID="{84A18EEE-D422-9A44-8C5D-6DE120499DF1}" presName="composite" presStyleCnt="0"/>
      <dgm:spPr/>
    </dgm:pt>
    <dgm:pt modelId="{E822FCB1-F2D4-C74F-8C80-C6EDD447AFCD}" type="pres">
      <dgm:prSet presAssocID="{84A18EEE-D422-9A44-8C5D-6DE120499DF1}" presName="parentText" presStyleLbl="alignNode1" presStyleIdx="2" presStyleCnt="3" custLinFactNeighborY="-565">
        <dgm:presLayoutVars>
          <dgm:chMax val="1"/>
          <dgm:bulletEnabled val="1"/>
        </dgm:presLayoutVars>
      </dgm:prSet>
      <dgm:spPr/>
    </dgm:pt>
    <dgm:pt modelId="{6B377B69-221F-AA4A-8C13-0E08ED2E9CFC}" type="pres">
      <dgm:prSet presAssocID="{84A18EEE-D422-9A44-8C5D-6DE120499DF1}" presName="descendantText" presStyleLbl="alignAcc1" presStyleIdx="2" presStyleCnt="3">
        <dgm:presLayoutVars>
          <dgm:bulletEnabled val="1"/>
        </dgm:presLayoutVars>
      </dgm:prSet>
      <dgm:spPr/>
    </dgm:pt>
  </dgm:ptLst>
  <dgm:cxnLst>
    <dgm:cxn modelId="{7FCD2701-4DDA-954F-AEBF-A5BFA30F7B88}" srcId="{23D924DA-B8C3-B749-8562-265D7442C849}" destId="{65CCA71D-A279-0F47-B25A-15870A26C621}" srcOrd="0" destOrd="0" parTransId="{37BB1B0C-2ACD-0146-B788-964DFCF6B08D}" sibTransId="{6C0717F1-1C3F-5A4F-87FC-24FF8B648D19}"/>
    <dgm:cxn modelId="{39A58102-D30D-5F45-B6BB-65DDA908D2B8}" type="presOf" srcId="{65CCA71D-A279-0F47-B25A-15870A26C621}" destId="{5FB10C98-F6AA-EA4C-B71A-3C662B2FD9B6}" srcOrd="0" destOrd="0" presId="urn:microsoft.com/office/officeart/2005/8/layout/chevron2"/>
    <dgm:cxn modelId="{FF4E5908-92F7-DB44-AAE3-F7E1AD149EB8}" srcId="{72C96F32-F32B-364C-B62E-BB437BDCE46E}" destId="{7804F2FF-39BD-1644-9362-1F5BCA366625}" srcOrd="0" destOrd="0" parTransId="{5E786D8E-B008-7141-A7AC-B26533125984}" sibTransId="{7F903367-3F84-F94B-B712-1DDA324207D6}"/>
    <dgm:cxn modelId="{9024600C-7915-40F4-8650-32820D82A03A}" srcId="{72C96F32-F32B-364C-B62E-BB437BDCE46E}" destId="{8434A1A7-EE63-4C5D-BA8E-624F5A0A4FCC}" srcOrd="1" destOrd="0" parTransId="{E290EF86-3EDA-41CB-B422-EBB5228E7CD6}" sibTransId="{41B6F854-ED0B-46F1-9123-1650D6AB1E20}"/>
    <dgm:cxn modelId="{3641F70D-D796-4EAB-A7A3-BE602D018972}" srcId="{23D924DA-B8C3-B749-8562-265D7442C849}" destId="{DADA45B6-A7ED-4569-A6D3-449E3146678C}" srcOrd="1" destOrd="0" parTransId="{A37D12FE-F7FB-4249-A3E2-60A8A5074B92}" sibTransId="{1C434D30-E4BB-496B-8E11-2C93EDE638B2}"/>
    <dgm:cxn modelId="{E5533211-AE97-B640-8C90-9F4ED9DFA273}" type="presOf" srcId="{8ABAD478-C0B6-284D-B5AB-E766D88D37A7}" destId="{C638DB69-770A-7641-B298-F204670CB8D9}" srcOrd="0" destOrd="0" presId="urn:microsoft.com/office/officeart/2005/8/layout/chevron2"/>
    <dgm:cxn modelId="{87753B11-7E34-A848-93C5-04B9597D1458}" type="presOf" srcId="{84A18EEE-D422-9A44-8C5D-6DE120499DF1}" destId="{E822FCB1-F2D4-C74F-8C80-C6EDD447AFCD}" srcOrd="0" destOrd="0" presId="urn:microsoft.com/office/officeart/2005/8/layout/chevron2"/>
    <dgm:cxn modelId="{76B54F17-7CDE-EA48-884D-E56051A67E2B}" srcId="{84A18EEE-D422-9A44-8C5D-6DE120499DF1}" destId="{E30DBD51-80DD-4F43-B5FB-E3538BC1BEB7}" srcOrd="0" destOrd="0" parTransId="{50FD4BED-B0D1-404D-B323-6B384A6B51D0}" sibTransId="{DFEB6D74-72C0-444A-9D95-99A1FF8D3234}"/>
    <dgm:cxn modelId="{16652241-115A-4E5D-B1F9-1A3152834E2F}" type="presOf" srcId="{A5E98D31-ABA6-4F69-9E89-A8CD0E010F80}" destId="{6B377B69-221F-AA4A-8C13-0E08ED2E9CFC}" srcOrd="0" destOrd="1" presId="urn:microsoft.com/office/officeart/2005/8/layout/chevron2"/>
    <dgm:cxn modelId="{85C00244-5C40-4F5F-AC8D-99A3AC121584}" type="presOf" srcId="{8434A1A7-EE63-4C5D-BA8E-624F5A0A4FCC}" destId="{A391100F-30B8-E04A-9A32-6DB898C0E8EE}" srcOrd="0" destOrd="1" presId="urn:microsoft.com/office/officeart/2005/8/layout/chevron2"/>
    <dgm:cxn modelId="{8F5D046A-BD64-42CC-B03E-60E529C5F8D2}" type="presOf" srcId="{DADA45B6-A7ED-4569-A6D3-449E3146678C}" destId="{5FB10C98-F6AA-EA4C-B71A-3C662B2FD9B6}" srcOrd="0" destOrd="1" presId="urn:microsoft.com/office/officeart/2005/8/layout/chevron2"/>
    <dgm:cxn modelId="{EBB5DD58-15C5-D848-A2A0-C6F659A85810}" type="presOf" srcId="{23D924DA-B8C3-B749-8562-265D7442C849}" destId="{EA3F8346-EDD2-CA4A-A33F-4977EEE6DC1D}" srcOrd="0" destOrd="0" presId="urn:microsoft.com/office/officeart/2005/8/layout/chevron2"/>
    <dgm:cxn modelId="{8607D981-1F56-B245-B7AD-1FDFAC36D52D}" srcId="{8ABAD478-C0B6-284D-B5AB-E766D88D37A7}" destId="{72C96F32-F32B-364C-B62E-BB437BDCE46E}" srcOrd="1" destOrd="0" parTransId="{989A57B8-0C38-574C-84BC-A8B77077759C}" sibTransId="{5F82EE0F-D16A-1049-99FE-9BA8B5688E28}"/>
    <dgm:cxn modelId="{73B44291-3C1D-744E-842A-6A96ECAE078D}" srcId="{8ABAD478-C0B6-284D-B5AB-E766D88D37A7}" destId="{84A18EEE-D422-9A44-8C5D-6DE120499DF1}" srcOrd="2" destOrd="0" parTransId="{4900F982-E46C-5D4A-9625-D04368D8FFD4}" sibTransId="{E55305A5-0016-FC44-BA3A-E9C70A94DE56}"/>
    <dgm:cxn modelId="{50F6BEC0-0E0C-A64A-A712-DC085EC70A25}" type="presOf" srcId="{72C96F32-F32B-364C-B62E-BB437BDCE46E}" destId="{52E706DD-C5ED-AA48-A182-B8B0DAF92FC5}" srcOrd="0" destOrd="0" presId="urn:microsoft.com/office/officeart/2005/8/layout/chevron2"/>
    <dgm:cxn modelId="{83C278C1-E7E9-4B2F-989C-A82BCD368F14}" srcId="{84A18EEE-D422-9A44-8C5D-6DE120499DF1}" destId="{A5E98D31-ABA6-4F69-9E89-A8CD0E010F80}" srcOrd="1" destOrd="0" parTransId="{5DEBEF75-CD89-4BF7-B92D-762E9F37D593}" sibTransId="{549C2565-A9AE-4F4E-B253-247421A441E7}"/>
    <dgm:cxn modelId="{904972CF-7949-1D47-9109-A64263EB8C88}" type="presOf" srcId="{7804F2FF-39BD-1644-9362-1F5BCA366625}" destId="{A391100F-30B8-E04A-9A32-6DB898C0E8EE}" srcOrd="0" destOrd="0" presId="urn:microsoft.com/office/officeart/2005/8/layout/chevron2"/>
    <dgm:cxn modelId="{7D2EA7D7-2F5F-BA40-9210-435EFBA9AC51}" type="presOf" srcId="{E30DBD51-80DD-4F43-B5FB-E3538BC1BEB7}" destId="{6B377B69-221F-AA4A-8C13-0E08ED2E9CFC}" srcOrd="0" destOrd="0" presId="urn:microsoft.com/office/officeart/2005/8/layout/chevron2"/>
    <dgm:cxn modelId="{79AF77F2-93D2-374A-9645-6F2D43647421}" srcId="{8ABAD478-C0B6-284D-B5AB-E766D88D37A7}" destId="{23D924DA-B8C3-B749-8562-265D7442C849}" srcOrd="0" destOrd="0" parTransId="{7129B75B-180C-7C47-908E-DE1B9F7E8CF2}" sibTransId="{5787E6EF-4F86-BD43-AA39-7910A8F878BE}"/>
    <dgm:cxn modelId="{DC3CEEAD-3FDA-8241-B921-96571069C24A}" type="presParOf" srcId="{C638DB69-770A-7641-B298-F204670CB8D9}" destId="{CB7C6029-2653-A342-9E58-6A77509126F4}" srcOrd="0" destOrd="0" presId="urn:microsoft.com/office/officeart/2005/8/layout/chevron2"/>
    <dgm:cxn modelId="{F17BAE90-2CF4-A24C-914E-F252E773F409}" type="presParOf" srcId="{CB7C6029-2653-A342-9E58-6A77509126F4}" destId="{EA3F8346-EDD2-CA4A-A33F-4977EEE6DC1D}" srcOrd="0" destOrd="0" presId="urn:microsoft.com/office/officeart/2005/8/layout/chevron2"/>
    <dgm:cxn modelId="{BDB577DB-7853-2642-A866-FE854AD5A776}" type="presParOf" srcId="{CB7C6029-2653-A342-9E58-6A77509126F4}" destId="{5FB10C98-F6AA-EA4C-B71A-3C662B2FD9B6}" srcOrd="1" destOrd="0" presId="urn:microsoft.com/office/officeart/2005/8/layout/chevron2"/>
    <dgm:cxn modelId="{7B3F612E-E773-414F-82E6-520E282D72CD}" type="presParOf" srcId="{C638DB69-770A-7641-B298-F204670CB8D9}" destId="{9F17E5AB-204C-2F47-96A2-90C2BFD46B9D}" srcOrd="1" destOrd="0" presId="urn:microsoft.com/office/officeart/2005/8/layout/chevron2"/>
    <dgm:cxn modelId="{2EA7F3DF-8E89-E74B-B056-456301F86847}" type="presParOf" srcId="{C638DB69-770A-7641-B298-F204670CB8D9}" destId="{B3ADB0EE-CEF7-F64A-955C-7657D8F9507E}" srcOrd="2" destOrd="0" presId="urn:microsoft.com/office/officeart/2005/8/layout/chevron2"/>
    <dgm:cxn modelId="{62727936-5C85-B84F-8815-18A180E823D3}" type="presParOf" srcId="{B3ADB0EE-CEF7-F64A-955C-7657D8F9507E}" destId="{52E706DD-C5ED-AA48-A182-B8B0DAF92FC5}" srcOrd="0" destOrd="0" presId="urn:microsoft.com/office/officeart/2005/8/layout/chevron2"/>
    <dgm:cxn modelId="{F3DCEE84-6453-6846-AEF8-6657713DDAAA}" type="presParOf" srcId="{B3ADB0EE-CEF7-F64A-955C-7657D8F9507E}" destId="{A391100F-30B8-E04A-9A32-6DB898C0E8EE}" srcOrd="1" destOrd="0" presId="urn:microsoft.com/office/officeart/2005/8/layout/chevron2"/>
    <dgm:cxn modelId="{AD4C005A-5FB5-A04D-B8E4-00F69FCA6457}" type="presParOf" srcId="{C638DB69-770A-7641-B298-F204670CB8D9}" destId="{6FF9BDD2-96F0-5E41-8566-E7475E548445}" srcOrd="3" destOrd="0" presId="urn:microsoft.com/office/officeart/2005/8/layout/chevron2"/>
    <dgm:cxn modelId="{DCAECCD7-0AA2-7A46-905A-8D5023F23F19}" type="presParOf" srcId="{C638DB69-770A-7641-B298-F204670CB8D9}" destId="{DD326E0C-1D67-9249-98BB-F516DB6AED33}" srcOrd="4" destOrd="0" presId="urn:microsoft.com/office/officeart/2005/8/layout/chevron2"/>
    <dgm:cxn modelId="{17FC7CD6-02E3-3942-A4EA-944ED1DFFE9A}" type="presParOf" srcId="{DD326E0C-1D67-9249-98BB-F516DB6AED33}" destId="{E822FCB1-F2D4-C74F-8C80-C6EDD447AFCD}" srcOrd="0" destOrd="0" presId="urn:microsoft.com/office/officeart/2005/8/layout/chevron2"/>
    <dgm:cxn modelId="{BC0E72B0-8695-0546-80D8-183104647DBC}" type="presParOf" srcId="{DD326E0C-1D67-9249-98BB-F516DB6AED33}" destId="{6B377B69-221F-AA4A-8C13-0E08ED2E9CF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F8346-EDD2-CA4A-A33F-4977EEE6DC1D}">
      <dsp:nvSpPr>
        <dsp:cNvPr id="0" name=""/>
        <dsp:cNvSpPr/>
      </dsp:nvSpPr>
      <dsp:spPr>
        <a:xfrm rot="5400000">
          <a:off x="-222732" y="225633"/>
          <a:ext cx="1484884" cy="1039419"/>
        </a:xfrm>
        <a:prstGeom prst="chevron">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rPr>
            <a:t>APRENDIZAJE SUPERFICIAL</a:t>
          </a:r>
        </a:p>
      </dsp:txBody>
      <dsp:txXfrm rot="-5400000">
        <a:off x="1" y="522611"/>
        <a:ext cx="1039419" cy="445465"/>
      </dsp:txXfrm>
    </dsp:sp>
    <dsp:sp modelId="{5FB10C98-F6AA-EA4C-B71A-3C662B2FD9B6}">
      <dsp:nvSpPr>
        <dsp:cNvPr id="0" name=""/>
        <dsp:cNvSpPr/>
      </dsp:nvSpPr>
      <dsp:spPr>
        <a:xfrm rot="5400000">
          <a:off x="2828765" y="-1786445"/>
          <a:ext cx="965174" cy="4543867"/>
        </a:xfrm>
        <a:prstGeom prst="round2Same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solidFill>
            </a:rPr>
            <a:t>Nivel memorístico o mecánico. </a:t>
          </a:r>
        </a:p>
        <a:p>
          <a:pPr marL="171450" lvl="1" indent="-171450" algn="l" defTabSz="711200">
            <a:lnSpc>
              <a:spcPct val="90000"/>
            </a:lnSpc>
            <a:spcBef>
              <a:spcPct val="0"/>
            </a:spcBef>
            <a:spcAft>
              <a:spcPct val="15000"/>
            </a:spcAft>
            <a:buNone/>
          </a:pPr>
          <a:r>
            <a:rPr lang="es-ES" sz="1600" kern="1200" dirty="0">
              <a:solidFill>
                <a:schemeClr val="tx1"/>
              </a:solidFill>
            </a:rPr>
            <a:t>Ej.: Reconocer, Interpretar, Explicar y Resumir</a:t>
          </a:r>
          <a:r>
            <a:rPr lang="es-ES" sz="1600" kern="1200" dirty="0">
              <a:solidFill>
                <a:schemeClr val="bg1"/>
              </a:solidFill>
            </a:rPr>
            <a:t>)</a:t>
          </a:r>
          <a:endParaRPr lang="es-ES" sz="1600" kern="1200" dirty="0">
            <a:solidFill>
              <a:schemeClr val="tx1"/>
            </a:solidFill>
          </a:endParaRPr>
        </a:p>
      </dsp:txBody>
      <dsp:txXfrm rot="-5400000">
        <a:off x="1039419" y="50017"/>
        <a:ext cx="4496751" cy="870942"/>
      </dsp:txXfrm>
    </dsp:sp>
    <dsp:sp modelId="{52E706DD-C5ED-AA48-A182-B8B0DAF92FC5}">
      <dsp:nvSpPr>
        <dsp:cNvPr id="0" name=""/>
        <dsp:cNvSpPr/>
      </dsp:nvSpPr>
      <dsp:spPr>
        <a:xfrm rot="5400000">
          <a:off x="-222732" y="1515060"/>
          <a:ext cx="1484884" cy="1039419"/>
        </a:xfrm>
        <a:prstGeom prst="chevron">
          <a:avLst/>
        </a:prstGeom>
        <a:solidFill>
          <a:srgbClr val="0098D0"/>
        </a:solidFill>
        <a:ln w="12700" cap="flat" cmpd="sng" algn="ctr">
          <a:solidFill>
            <a:srgbClr val="0098D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ES" sz="1200" kern="1200" dirty="0">
            <a:solidFill>
              <a:schemeClr val="bg1"/>
            </a:solidFill>
          </a:endParaRPr>
        </a:p>
        <a:p>
          <a:pPr marL="0" lvl="0" indent="0" algn="ctr" defTabSz="533400">
            <a:lnSpc>
              <a:spcPct val="90000"/>
            </a:lnSpc>
            <a:spcBef>
              <a:spcPct val="0"/>
            </a:spcBef>
            <a:spcAft>
              <a:spcPct val="35000"/>
            </a:spcAft>
            <a:buNone/>
          </a:pPr>
          <a:r>
            <a:rPr lang="es-ES" sz="1200" kern="1200" dirty="0">
              <a:solidFill>
                <a:schemeClr val="bg1"/>
              </a:solidFill>
            </a:rPr>
            <a:t>APRENDIZAJE INTERMEDIO</a:t>
          </a:r>
        </a:p>
        <a:p>
          <a:pPr marL="0" lvl="0" indent="0" algn="ctr" defTabSz="533400">
            <a:lnSpc>
              <a:spcPct val="90000"/>
            </a:lnSpc>
            <a:spcBef>
              <a:spcPct val="0"/>
            </a:spcBef>
            <a:spcAft>
              <a:spcPct val="35000"/>
            </a:spcAft>
            <a:buNone/>
          </a:pPr>
          <a:endParaRPr lang="es-ES" sz="1200" kern="1200" dirty="0"/>
        </a:p>
      </dsp:txBody>
      <dsp:txXfrm rot="-5400000">
        <a:off x="1" y="1812038"/>
        <a:ext cx="1039419" cy="445465"/>
      </dsp:txXfrm>
    </dsp:sp>
    <dsp:sp modelId="{A391100F-30B8-E04A-9A32-6DB898C0E8EE}">
      <dsp:nvSpPr>
        <dsp:cNvPr id="0" name=""/>
        <dsp:cNvSpPr/>
      </dsp:nvSpPr>
      <dsp:spPr>
        <a:xfrm rot="5400000">
          <a:off x="2828511" y="-535990"/>
          <a:ext cx="965682" cy="4543867"/>
        </a:xfrm>
        <a:prstGeom prst="round2SameRect">
          <a:avLst/>
        </a:prstGeom>
        <a:solidFill>
          <a:schemeClr val="lt1">
            <a:alpha val="90000"/>
            <a:hueOff val="0"/>
            <a:satOff val="0"/>
            <a:lumOff val="0"/>
            <a:alphaOff val="0"/>
          </a:schemeClr>
        </a:solidFill>
        <a:ln w="12700" cap="flat" cmpd="sng" algn="ctr">
          <a:solidFill>
            <a:srgbClr val="0098D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00000"/>
              </a:solidFill>
            </a:rPr>
            <a:t>Implica realizar operaciones mentales.</a:t>
          </a:r>
        </a:p>
        <a:p>
          <a:pPr marL="171450" lvl="1" indent="-171450" algn="l" defTabSz="711200">
            <a:lnSpc>
              <a:spcPct val="90000"/>
            </a:lnSpc>
            <a:spcBef>
              <a:spcPct val="0"/>
            </a:spcBef>
            <a:spcAft>
              <a:spcPct val="15000"/>
            </a:spcAft>
            <a:buNone/>
          </a:pPr>
          <a:r>
            <a:rPr lang="es-ES" sz="1600" kern="1200" dirty="0">
              <a:solidFill>
                <a:schemeClr val="tx1"/>
              </a:solidFill>
            </a:rPr>
            <a:t>Ej.: </a:t>
          </a:r>
          <a:r>
            <a:rPr lang="es-ES" sz="1600" kern="1200" dirty="0">
              <a:solidFill>
                <a:srgbClr val="000000"/>
              </a:solidFill>
            </a:rPr>
            <a:t>Aplicar, Analizar, Ejecutar, </a:t>
          </a:r>
          <a:r>
            <a:rPr lang="es-ES" sz="1600" kern="1200" dirty="0">
              <a:solidFill>
                <a:schemeClr val="tx1"/>
              </a:solidFill>
            </a:rPr>
            <a:t>Comparar</a:t>
          </a:r>
          <a:r>
            <a:rPr lang="es-ES" sz="1600" kern="1200" dirty="0">
              <a:solidFill>
                <a:srgbClr val="000000"/>
              </a:solidFill>
            </a:rPr>
            <a:t> y Criticar</a:t>
          </a:r>
        </a:p>
      </dsp:txBody>
      <dsp:txXfrm rot="-5400000">
        <a:off x="1039419" y="1300243"/>
        <a:ext cx="4496726" cy="871400"/>
      </dsp:txXfrm>
    </dsp:sp>
    <dsp:sp modelId="{E822FCB1-F2D4-C74F-8C80-C6EDD447AFCD}">
      <dsp:nvSpPr>
        <dsp:cNvPr id="0" name=""/>
        <dsp:cNvSpPr/>
      </dsp:nvSpPr>
      <dsp:spPr>
        <a:xfrm rot="5400000">
          <a:off x="-222732" y="2796097"/>
          <a:ext cx="1484884" cy="1039419"/>
        </a:xfrm>
        <a:prstGeom prst="chevron">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rPr>
            <a:t>APRENDIZAJE DE MAYOR PROFUNDIDAD</a:t>
          </a:r>
        </a:p>
      </dsp:txBody>
      <dsp:txXfrm rot="-5400000">
        <a:off x="1" y="3093075"/>
        <a:ext cx="1039419" cy="445465"/>
      </dsp:txXfrm>
    </dsp:sp>
    <dsp:sp modelId="{6B377B69-221F-AA4A-8C13-0E08ED2E9CFC}">
      <dsp:nvSpPr>
        <dsp:cNvPr id="0" name=""/>
        <dsp:cNvSpPr/>
      </dsp:nvSpPr>
      <dsp:spPr>
        <a:xfrm rot="5400000">
          <a:off x="2828765" y="792407"/>
          <a:ext cx="965174" cy="4543867"/>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000000"/>
              </a:solidFill>
            </a:rPr>
            <a:t>Exige reelaboración personal</a:t>
          </a:r>
        </a:p>
        <a:p>
          <a:pPr marL="171450" lvl="1" indent="-171450" algn="l" defTabSz="711200">
            <a:lnSpc>
              <a:spcPct val="90000"/>
            </a:lnSpc>
            <a:spcBef>
              <a:spcPct val="0"/>
            </a:spcBef>
            <a:spcAft>
              <a:spcPct val="15000"/>
            </a:spcAft>
            <a:buNone/>
          </a:pPr>
          <a:r>
            <a:rPr lang="es-ES" sz="1600" kern="1200" dirty="0">
              <a:solidFill>
                <a:schemeClr val="tx1"/>
              </a:solidFill>
            </a:rPr>
            <a:t>Ej.: </a:t>
          </a:r>
          <a:r>
            <a:rPr lang="es-ES" sz="1600" kern="1200" dirty="0">
              <a:solidFill>
                <a:srgbClr val="000000"/>
              </a:solidFill>
            </a:rPr>
            <a:t>Crear, Generar, Planificar y Construir</a:t>
          </a:r>
        </a:p>
      </dsp:txBody>
      <dsp:txXfrm rot="-5400000">
        <a:off x="1039419" y="2628869"/>
        <a:ext cx="4496751" cy="8709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115D7FB-B76B-7446-BE92-5985CDC7F437}" type="datetimeFigureOut">
              <a:rPr lang="es-ES" smtClean="0"/>
              <a:t>12/09/2018</a:t>
            </a:fld>
            <a:endParaRPr lang="es-ES"/>
          </a:p>
        </p:txBody>
      </p:sp>
      <p:sp>
        <p:nvSpPr>
          <p:cNvPr id="4" name="Marcador de imagen de diapositiva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Marcador de nota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BFA0AC-AAF3-3D45-B79E-D2176CCDE749}" type="slidenum">
              <a:rPr lang="es-ES" smtClean="0"/>
              <a:t>‹Nº›</a:t>
            </a:fld>
            <a:endParaRPr lang="es-ES"/>
          </a:p>
        </p:txBody>
      </p:sp>
    </p:spTree>
    <p:extLst>
      <p:ext uri="{BB962C8B-B14F-4D97-AF65-F5344CB8AC3E}">
        <p14:creationId xmlns:p14="http://schemas.microsoft.com/office/powerpoint/2010/main" val="17034118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ografiasyvidas.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1</a:t>
            </a:fld>
            <a:endParaRPr lang="es-ES" dirty="0"/>
          </a:p>
        </p:txBody>
      </p:sp>
    </p:spTree>
    <p:extLst>
      <p:ext uri="{BB962C8B-B14F-4D97-AF65-F5344CB8AC3E}">
        <p14:creationId xmlns:p14="http://schemas.microsoft.com/office/powerpoint/2010/main" val="861169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10</a:t>
            </a:fld>
            <a:endParaRPr lang="es-ES"/>
          </a:p>
        </p:txBody>
      </p:sp>
    </p:spTree>
    <p:extLst>
      <p:ext uri="{BB962C8B-B14F-4D97-AF65-F5344CB8AC3E}">
        <p14:creationId xmlns:p14="http://schemas.microsoft.com/office/powerpoint/2010/main" val="350260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fontScale="92500" lnSpcReduction="20000"/>
          </a:bodyPr>
          <a:lstStyle/>
          <a:p>
            <a:pPr defTabSz="465887">
              <a:defRPr/>
            </a:pPr>
            <a:r>
              <a:rPr lang="es-ES" dirty="0"/>
              <a:t>Ya no sirve decirle a los alumnos debes</a:t>
            </a:r>
            <a:r>
              <a:rPr lang="es-ES" baseline="0" dirty="0"/>
              <a:t> aprender este contenido porque te va a servir en la vida.</a:t>
            </a:r>
            <a:r>
              <a:rPr lang="es-ES" dirty="0">
                <a:latin typeface="Helvetica LT Condensed" pitchFamily="50" charset="0"/>
              </a:rPr>
              <a:t> Las metas de comprensión , indican , operaciones , procesos o preguntas que los alumnos realizarán en su aprendizaje ( el qué) sobre el tema o contenido en cuestión . Incluyen también los procedimientos mediante los cuales realizarán la adquisición de conocimientos ( el cómo) y por último, el sentido que tiene ese aprendizaje para ese aprendiz ( el para qué) Las metas no se formulan de una vez y para siempre, sino que van reformulándose de acuerdo a diferentes circunstancias y factores. A veces pensamos que cambiar nuestro punto de vista no es bueno. En este caso , es necesario ser flexibles para ir adaptando las metas a las necesidades reales de los alumnos que vamos a atender. Esto implica cambiar también la planificación y realización de las actividades.</a:t>
            </a:r>
          </a:p>
          <a:p>
            <a:pPr defTabSz="465887">
              <a:defRPr/>
            </a:pPr>
            <a:r>
              <a:rPr lang="es-ES" dirty="0">
                <a:latin typeface="Helvetica LT Condensed" pitchFamily="50" charset="0"/>
              </a:rPr>
              <a:t>Rasgos</a:t>
            </a:r>
          </a:p>
          <a:p>
            <a:pPr marL="465887" indent="-465887">
              <a:buFont typeface="Arial"/>
              <a:buChar char="•"/>
            </a:pPr>
            <a:r>
              <a:rPr lang="es-ES" dirty="0">
                <a:latin typeface="Helvetica LT Condensed" pitchFamily="50" charset="0"/>
              </a:rPr>
              <a:t>Se concentran en las grandes ideas.</a:t>
            </a:r>
          </a:p>
          <a:p>
            <a:pPr marL="465887" indent="-465887">
              <a:buFont typeface="Arial"/>
              <a:buChar char="•"/>
            </a:pPr>
            <a:r>
              <a:rPr lang="es-ES" dirty="0">
                <a:latin typeface="Helvetica LT Condensed" pitchFamily="50" charset="0"/>
              </a:rPr>
              <a:t>Se concentran en la comprensión del conocimiento , los métodos  y propósitos del aprendizaje y las formas de comunicarlo.</a:t>
            </a:r>
          </a:p>
          <a:p>
            <a:pPr marL="465887" indent="-465887">
              <a:buFont typeface="Arial"/>
              <a:buChar char="•"/>
            </a:pPr>
            <a:r>
              <a:rPr lang="es-ES" dirty="0">
                <a:latin typeface="Helvetica LT Condensed" pitchFamily="50" charset="0"/>
              </a:rPr>
              <a:t>Abarcan múltiples dimensiones de una materia o de varias.</a:t>
            </a:r>
          </a:p>
          <a:p>
            <a:pPr marL="465887" indent="-465887">
              <a:buFont typeface="Arial"/>
              <a:buChar char="•"/>
            </a:pPr>
            <a:r>
              <a:rPr lang="es-ES" dirty="0">
                <a:latin typeface="Helvetica LT Condensed" pitchFamily="50" charset="0"/>
              </a:rPr>
              <a:t>Definen conexiones coherentes entre cualquier actividad de aprendizaje .</a:t>
            </a:r>
          </a:p>
          <a:p>
            <a:pPr marL="465887" indent="-465887">
              <a:buFont typeface="Arial"/>
              <a:buChar char="•"/>
            </a:pPr>
            <a:r>
              <a:rPr lang="es-ES" dirty="0">
                <a:latin typeface="Helvetica LT Condensed" pitchFamily="50" charset="0"/>
              </a:rPr>
              <a:t>Se expresan explícitamente y se comparten abiertamente . </a:t>
            </a:r>
          </a:p>
          <a:p>
            <a:pPr marL="465887" indent="-465887">
              <a:buFont typeface="Arial"/>
              <a:buChar char="•"/>
            </a:pPr>
            <a:r>
              <a:rPr lang="es-ES" dirty="0">
                <a:latin typeface="Helvetica LT Condensed" pitchFamily="50" charset="0"/>
              </a:rPr>
              <a:t>Invitan a los alumnos y profesores a participar del proceso .</a:t>
            </a:r>
          </a:p>
          <a:p>
            <a:pPr marL="465887" indent="-465887" defTabSz="465887">
              <a:buFont typeface="Arial"/>
              <a:buChar char="•"/>
              <a:defRPr/>
            </a:pPr>
            <a:r>
              <a:rPr lang="es-ES" dirty="0">
                <a:latin typeface="Helvetica LT Condensed" pitchFamily="50" charset="0"/>
              </a:rPr>
              <a:t>Son objeto de permanente revisión. 1- Plantearse una meta de comprensión general amplia, un hilo conductor del aprendizaje de la asignatura y también metas generales para cada uno de los niveles.</a:t>
            </a:r>
          </a:p>
          <a:p>
            <a:pPr marL="465887" indent="-465887">
              <a:buFont typeface="Arial"/>
              <a:buChar char="•"/>
            </a:pPr>
            <a:endParaRPr lang="es-ES" dirty="0">
              <a:latin typeface="Helvetica LT Condensed" pitchFamily="50" charset="0"/>
            </a:endParaRPr>
          </a:p>
          <a:p>
            <a:r>
              <a:rPr lang="es-ES" dirty="0">
                <a:latin typeface="Helvetica LT Condensed" pitchFamily="50" charset="0"/>
              </a:rPr>
              <a:t>2- Frente a cada Unidad de cada nivel, tratar de responder las siguientes preguntas:</a:t>
            </a:r>
          </a:p>
          <a:p>
            <a:endParaRPr lang="es-ES" dirty="0">
              <a:latin typeface="Helvetica LT Condensed" pitchFamily="50" charset="0"/>
            </a:endParaRPr>
          </a:p>
          <a:p>
            <a:r>
              <a:rPr lang="es-ES" i="1" dirty="0">
                <a:latin typeface="Helvetica LT Condensed" pitchFamily="50" charset="0"/>
              </a:rPr>
              <a:t>¿ Qué es lo que quiero que aprendan los alumnos con esto que vamos a enseñarles?</a:t>
            </a:r>
          </a:p>
          <a:p>
            <a:endParaRPr lang="es-ES" i="1" dirty="0">
              <a:latin typeface="Helvetica LT Condensed" pitchFamily="50" charset="0"/>
            </a:endParaRPr>
          </a:p>
          <a:p>
            <a:r>
              <a:rPr lang="es-ES" i="1" dirty="0">
                <a:latin typeface="Helvetica LT Condensed" pitchFamily="50" charset="0"/>
              </a:rPr>
              <a:t>¿ Qué pasaría si no lo enseñamos? ¿ Cuáles serían los perjuicios?</a:t>
            </a:r>
          </a:p>
          <a:p>
            <a:endParaRPr lang="es-ES" i="1" dirty="0">
              <a:latin typeface="Helvetica LT Condensed" pitchFamily="50" charset="0"/>
            </a:endParaRPr>
          </a:p>
          <a:p>
            <a:r>
              <a:rPr lang="es-ES" i="1" dirty="0">
                <a:latin typeface="Helvetica LT Condensed" pitchFamily="50" charset="0"/>
              </a:rPr>
              <a:t>¿ Qué beneficio tiene para ellos aprender comprensivamente este tema?</a:t>
            </a:r>
          </a:p>
          <a:p>
            <a:endParaRPr lang="es-ES" baseline="0" dirty="0"/>
          </a:p>
          <a:p>
            <a:endParaRPr lang="es-ES" baseline="0" dirty="0"/>
          </a:p>
          <a:p>
            <a:endParaRPr lang="es-ES" dirty="0"/>
          </a:p>
        </p:txBody>
      </p:sp>
      <p:sp>
        <p:nvSpPr>
          <p:cNvPr id="4" name="3 Marcador de número de diapositiva"/>
          <p:cNvSpPr>
            <a:spLocks noGrp="1"/>
          </p:cNvSpPr>
          <p:nvPr>
            <p:ph type="sldNum" sz="quarter" idx="10"/>
          </p:nvPr>
        </p:nvSpPr>
        <p:spPr/>
        <p:txBody>
          <a:bodyPr/>
          <a:lstStyle/>
          <a:p>
            <a:fld id="{96924B77-B821-4B74-909B-0BA0F704A421}" type="slidenum">
              <a:rPr lang="es-CL" smtClean="0"/>
              <a:pPr/>
              <a:t>11</a:t>
            </a:fld>
            <a:endParaRPr lang="es-C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fontScale="92500" lnSpcReduction="20000"/>
          </a:bodyPr>
          <a:lstStyle/>
          <a:p>
            <a:pPr defTabSz="465887">
              <a:defRPr/>
            </a:pPr>
            <a:r>
              <a:rPr lang="es-ES" dirty="0"/>
              <a:t>Ya no sirve decirle a los alumnos debes</a:t>
            </a:r>
            <a:r>
              <a:rPr lang="es-ES" baseline="0" dirty="0"/>
              <a:t> aprender este contenido porque te va a servir en la vida.</a:t>
            </a:r>
            <a:r>
              <a:rPr lang="es-ES" dirty="0">
                <a:latin typeface="Helvetica LT Condensed" pitchFamily="50" charset="0"/>
              </a:rPr>
              <a:t> Las metas de comprensión , indican , operaciones , procesos o preguntas que los alumnos realizarán en su aprendizaje ( el qué) sobre el tema o contenido en cuestión . Incluyen también los procedimientos mediante los cuales realizarán la adquisición de conocimientos ( el cómo) y por último, el sentido que tiene ese aprendizaje para ese aprendiz ( el para qué) Las metas no se formulan de una vez y para siempre, sino que van reformulándose de acuerdo a diferentes circunstancias y factores. A veces pensamos que cambiar nuestro punto de vista no es bueno. En este caso , es necesario ser flexibles para ir adaptando las metas a las necesidades reales de los alumnos que vamos a atender. Esto implica cambiar también la planificación y realización de las actividades.</a:t>
            </a:r>
          </a:p>
          <a:p>
            <a:pPr defTabSz="465887">
              <a:defRPr/>
            </a:pPr>
            <a:r>
              <a:rPr lang="es-ES" dirty="0">
                <a:latin typeface="Helvetica LT Condensed" pitchFamily="50" charset="0"/>
              </a:rPr>
              <a:t>Rasgos</a:t>
            </a:r>
          </a:p>
          <a:p>
            <a:pPr marL="465887" indent="-465887">
              <a:buFont typeface="Arial"/>
              <a:buChar char="•"/>
            </a:pPr>
            <a:r>
              <a:rPr lang="es-ES" dirty="0">
                <a:latin typeface="Helvetica LT Condensed" pitchFamily="50" charset="0"/>
              </a:rPr>
              <a:t>Se concentran en las grandes ideas.</a:t>
            </a:r>
          </a:p>
          <a:p>
            <a:pPr marL="465887" indent="-465887">
              <a:buFont typeface="Arial"/>
              <a:buChar char="•"/>
            </a:pPr>
            <a:r>
              <a:rPr lang="es-ES" dirty="0">
                <a:latin typeface="Helvetica LT Condensed" pitchFamily="50" charset="0"/>
              </a:rPr>
              <a:t>Se concentran en la comprensión del conocimiento , los métodos  y propósitos del aprendizaje y las formas de comunicarlo.</a:t>
            </a:r>
          </a:p>
          <a:p>
            <a:pPr marL="465887" indent="-465887">
              <a:buFont typeface="Arial"/>
              <a:buChar char="•"/>
            </a:pPr>
            <a:r>
              <a:rPr lang="es-ES" dirty="0">
                <a:latin typeface="Helvetica LT Condensed" pitchFamily="50" charset="0"/>
              </a:rPr>
              <a:t>Abarcan múltiples dimensiones de una materia o de varias.</a:t>
            </a:r>
          </a:p>
          <a:p>
            <a:pPr marL="465887" indent="-465887">
              <a:buFont typeface="Arial"/>
              <a:buChar char="•"/>
            </a:pPr>
            <a:r>
              <a:rPr lang="es-ES" dirty="0">
                <a:latin typeface="Helvetica LT Condensed" pitchFamily="50" charset="0"/>
              </a:rPr>
              <a:t>Definen conexiones coherentes entre cualquier actividad de aprendizaje .</a:t>
            </a:r>
          </a:p>
          <a:p>
            <a:pPr marL="465887" indent="-465887">
              <a:buFont typeface="Arial"/>
              <a:buChar char="•"/>
            </a:pPr>
            <a:r>
              <a:rPr lang="es-ES" dirty="0">
                <a:latin typeface="Helvetica LT Condensed" pitchFamily="50" charset="0"/>
              </a:rPr>
              <a:t>Se expresan explícitamente y se comparten abiertamente . </a:t>
            </a:r>
          </a:p>
          <a:p>
            <a:pPr marL="465887" indent="-465887">
              <a:buFont typeface="Arial"/>
              <a:buChar char="•"/>
            </a:pPr>
            <a:r>
              <a:rPr lang="es-ES" dirty="0">
                <a:latin typeface="Helvetica LT Condensed" pitchFamily="50" charset="0"/>
              </a:rPr>
              <a:t>Invitan a los alumnos y profesores a participar del proceso .</a:t>
            </a:r>
          </a:p>
          <a:p>
            <a:pPr marL="465887" indent="-465887" defTabSz="465887">
              <a:buFont typeface="Arial"/>
              <a:buChar char="•"/>
              <a:defRPr/>
            </a:pPr>
            <a:r>
              <a:rPr lang="es-ES" dirty="0">
                <a:latin typeface="Helvetica LT Condensed" pitchFamily="50" charset="0"/>
              </a:rPr>
              <a:t>Son objeto de permanente revisión. 1- Plantearse una meta de comprensión general amplia, un hilo conductor del aprendizaje de la asignatura y también metas generales para cada uno de los niveles.</a:t>
            </a:r>
          </a:p>
          <a:p>
            <a:pPr marL="465887" indent="-465887">
              <a:buFont typeface="Arial"/>
              <a:buChar char="•"/>
            </a:pPr>
            <a:endParaRPr lang="es-ES" dirty="0">
              <a:latin typeface="Helvetica LT Condensed" pitchFamily="50" charset="0"/>
            </a:endParaRPr>
          </a:p>
          <a:p>
            <a:r>
              <a:rPr lang="es-ES" dirty="0">
                <a:latin typeface="Helvetica LT Condensed" pitchFamily="50" charset="0"/>
              </a:rPr>
              <a:t>2- Frente a cada Unidad de cada nivel, tratar de responder las siguientes preguntas:</a:t>
            </a:r>
          </a:p>
          <a:p>
            <a:endParaRPr lang="es-ES" dirty="0">
              <a:latin typeface="Helvetica LT Condensed" pitchFamily="50" charset="0"/>
            </a:endParaRPr>
          </a:p>
          <a:p>
            <a:r>
              <a:rPr lang="es-ES" i="1" dirty="0">
                <a:latin typeface="Helvetica LT Condensed" pitchFamily="50" charset="0"/>
              </a:rPr>
              <a:t>¿ Qué es lo que quiero que aprendan los alumnos con esto que vamos a enseñarles?</a:t>
            </a:r>
          </a:p>
          <a:p>
            <a:endParaRPr lang="es-ES" i="1" dirty="0">
              <a:latin typeface="Helvetica LT Condensed" pitchFamily="50" charset="0"/>
            </a:endParaRPr>
          </a:p>
          <a:p>
            <a:r>
              <a:rPr lang="es-ES" i="1" dirty="0">
                <a:latin typeface="Helvetica LT Condensed" pitchFamily="50" charset="0"/>
              </a:rPr>
              <a:t>¿ Qué pasaría si no lo enseñamos? ¿ Cuáles serían los perjuicios?</a:t>
            </a:r>
          </a:p>
          <a:p>
            <a:endParaRPr lang="es-ES" i="1" dirty="0">
              <a:latin typeface="Helvetica LT Condensed" pitchFamily="50" charset="0"/>
            </a:endParaRPr>
          </a:p>
          <a:p>
            <a:r>
              <a:rPr lang="es-ES" i="1" dirty="0">
                <a:latin typeface="Helvetica LT Condensed" pitchFamily="50" charset="0"/>
              </a:rPr>
              <a:t>¿ Qué beneficio tiene para ellos aprender comprensivamente este tema?</a:t>
            </a:r>
          </a:p>
          <a:p>
            <a:endParaRPr lang="es-ES" baseline="0" dirty="0"/>
          </a:p>
          <a:p>
            <a:endParaRPr lang="es-ES" baseline="0" dirty="0"/>
          </a:p>
          <a:p>
            <a:endParaRPr lang="es-ES" dirty="0"/>
          </a:p>
        </p:txBody>
      </p:sp>
      <p:sp>
        <p:nvSpPr>
          <p:cNvPr id="4" name="3 Marcador de número de diapositiva"/>
          <p:cNvSpPr>
            <a:spLocks noGrp="1"/>
          </p:cNvSpPr>
          <p:nvPr>
            <p:ph type="sldNum" sz="quarter" idx="10"/>
          </p:nvPr>
        </p:nvSpPr>
        <p:spPr/>
        <p:txBody>
          <a:bodyPr/>
          <a:lstStyle/>
          <a:p>
            <a:fld id="{96924B77-B821-4B74-909B-0BA0F704A421}" type="slidenum">
              <a:rPr lang="es-CL" smtClean="0"/>
              <a:pPr/>
              <a:t>12</a:t>
            </a:fld>
            <a:endParaRPr lang="es-CL" dirty="0"/>
          </a:p>
        </p:txBody>
      </p:sp>
    </p:spTree>
    <p:extLst>
      <p:ext uri="{BB962C8B-B14F-4D97-AF65-F5344CB8AC3E}">
        <p14:creationId xmlns:p14="http://schemas.microsoft.com/office/powerpoint/2010/main" val="107929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fontScale="92500" lnSpcReduction="20000"/>
          </a:bodyPr>
          <a:lstStyle/>
          <a:p>
            <a:pPr defTabSz="465887">
              <a:defRPr/>
            </a:pPr>
            <a:r>
              <a:rPr lang="es-ES" dirty="0"/>
              <a:t>Ya no sirve decirle a los alumnos debes</a:t>
            </a:r>
            <a:r>
              <a:rPr lang="es-ES" baseline="0" dirty="0"/>
              <a:t> aprender este contenido porque te va a servir en la vida.</a:t>
            </a:r>
            <a:r>
              <a:rPr lang="es-ES" dirty="0">
                <a:latin typeface="Helvetica LT Condensed" pitchFamily="50" charset="0"/>
              </a:rPr>
              <a:t> Las metas de comprensión , indican , operaciones , procesos o preguntas que los alumnos realizarán en su aprendizaje ( el qué) sobre el tema o contenido en cuestión . Incluyen también los procedimientos mediante los cuales realizarán la adquisición de conocimientos ( el cómo) y por último, el sentido que tiene ese aprendizaje para ese aprendiz ( el para qué) Las metas no se formulan de una vez y para siempre, sino que van reformulándose de acuerdo a diferentes circunstancias y factores. A veces pensamos que cambiar nuestro punto de vista no es bueno. En este caso , es necesario ser flexibles para ir adaptando las metas a las necesidades reales de los alumnos que vamos a atender. Esto implica cambiar también la planificación y realización de las actividades.</a:t>
            </a:r>
          </a:p>
          <a:p>
            <a:pPr defTabSz="465887">
              <a:defRPr/>
            </a:pPr>
            <a:r>
              <a:rPr lang="es-ES" dirty="0">
                <a:latin typeface="Helvetica LT Condensed" pitchFamily="50" charset="0"/>
              </a:rPr>
              <a:t>Rasgos</a:t>
            </a:r>
          </a:p>
          <a:p>
            <a:pPr marL="465887" indent="-465887">
              <a:buFont typeface="Arial"/>
              <a:buChar char="•"/>
            </a:pPr>
            <a:r>
              <a:rPr lang="es-ES" dirty="0">
                <a:latin typeface="Helvetica LT Condensed" pitchFamily="50" charset="0"/>
              </a:rPr>
              <a:t>Se concentran en las grandes ideas.</a:t>
            </a:r>
          </a:p>
          <a:p>
            <a:pPr marL="465887" indent="-465887">
              <a:buFont typeface="Arial"/>
              <a:buChar char="•"/>
            </a:pPr>
            <a:r>
              <a:rPr lang="es-ES" dirty="0">
                <a:latin typeface="Helvetica LT Condensed" pitchFamily="50" charset="0"/>
              </a:rPr>
              <a:t>Se concentran en la comprensión del conocimiento , los métodos  y propósitos del aprendizaje y las formas de comunicarlo.</a:t>
            </a:r>
          </a:p>
          <a:p>
            <a:pPr marL="465887" indent="-465887">
              <a:buFont typeface="Arial"/>
              <a:buChar char="•"/>
            </a:pPr>
            <a:r>
              <a:rPr lang="es-ES" dirty="0">
                <a:latin typeface="Helvetica LT Condensed" pitchFamily="50" charset="0"/>
              </a:rPr>
              <a:t>Abarcan múltiples dimensiones de una materia o de varias.</a:t>
            </a:r>
          </a:p>
          <a:p>
            <a:pPr marL="465887" indent="-465887">
              <a:buFont typeface="Arial"/>
              <a:buChar char="•"/>
            </a:pPr>
            <a:r>
              <a:rPr lang="es-ES" dirty="0">
                <a:latin typeface="Helvetica LT Condensed" pitchFamily="50" charset="0"/>
              </a:rPr>
              <a:t>Definen conexiones coherentes entre cualquier actividad de aprendizaje .</a:t>
            </a:r>
          </a:p>
          <a:p>
            <a:pPr marL="465887" indent="-465887">
              <a:buFont typeface="Arial"/>
              <a:buChar char="•"/>
            </a:pPr>
            <a:r>
              <a:rPr lang="es-ES" dirty="0">
                <a:latin typeface="Helvetica LT Condensed" pitchFamily="50" charset="0"/>
              </a:rPr>
              <a:t>Se expresan explícitamente y se comparten abiertamente . </a:t>
            </a:r>
          </a:p>
          <a:p>
            <a:pPr marL="465887" indent="-465887">
              <a:buFont typeface="Arial"/>
              <a:buChar char="•"/>
            </a:pPr>
            <a:r>
              <a:rPr lang="es-ES" dirty="0">
                <a:latin typeface="Helvetica LT Condensed" pitchFamily="50" charset="0"/>
              </a:rPr>
              <a:t>Invitan a los alumnos y profesores a participar del proceso .</a:t>
            </a:r>
          </a:p>
          <a:p>
            <a:pPr marL="465887" indent="-465887" defTabSz="465887">
              <a:buFont typeface="Arial"/>
              <a:buChar char="•"/>
              <a:defRPr/>
            </a:pPr>
            <a:r>
              <a:rPr lang="es-ES" dirty="0">
                <a:latin typeface="Helvetica LT Condensed" pitchFamily="50" charset="0"/>
              </a:rPr>
              <a:t>Son objeto de permanente revisión. 1- Plantearse una meta de comprensión general amplia, un hilo conductor del aprendizaje de la asignatura y también metas generales para cada uno de los niveles.</a:t>
            </a:r>
          </a:p>
          <a:p>
            <a:pPr marL="465887" indent="-465887">
              <a:buFont typeface="Arial"/>
              <a:buChar char="•"/>
            </a:pPr>
            <a:endParaRPr lang="es-ES" dirty="0">
              <a:latin typeface="Helvetica LT Condensed" pitchFamily="50" charset="0"/>
            </a:endParaRPr>
          </a:p>
          <a:p>
            <a:r>
              <a:rPr lang="es-ES" dirty="0">
                <a:latin typeface="Helvetica LT Condensed" pitchFamily="50" charset="0"/>
              </a:rPr>
              <a:t>2- Frente a cada Unidad de cada nivel, tratar de responder las siguientes preguntas:</a:t>
            </a:r>
          </a:p>
          <a:p>
            <a:endParaRPr lang="es-ES" dirty="0">
              <a:latin typeface="Helvetica LT Condensed" pitchFamily="50" charset="0"/>
            </a:endParaRPr>
          </a:p>
          <a:p>
            <a:r>
              <a:rPr lang="es-ES" i="1" dirty="0">
                <a:latin typeface="Helvetica LT Condensed" pitchFamily="50" charset="0"/>
              </a:rPr>
              <a:t>¿ Qué es lo que quiero que aprendan los alumnos con esto que vamos a enseñarles?</a:t>
            </a:r>
          </a:p>
          <a:p>
            <a:endParaRPr lang="es-ES" i="1" dirty="0">
              <a:latin typeface="Helvetica LT Condensed" pitchFamily="50" charset="0"/>
            </a:endParaRPr>
          </a:p>
          <a:p>
            <a:r>
              <a:rPr lang="es-ES" i="1" dirty="0">
                <a:latin typeface="Helvetica LT Condensed" pitchFamily="50" charset="0"/>
              </a:rPr>
              <a:t>¿ Qué pasaría si no lo enseñamos? ¿ Cuáles serían los perjuicios?</a:t>
            </a:r>
          </a:p>
          <a:p>
            <a:endParaRPr lang="es-ES" i="1" dirty="0">
              <a:latin typeface="Helvetica LT Condensed" pitchFamily="50" charset="0"/>
            </a:endParaRPr>
          </a:p>
          <a:p>
            <a:r>
              <a:rPr lang="es-ES" i="1" dirty="0">
                <a:latin typeface="Helvetica LT Condensed" pitchFamily="50" charset="0"/>
              </a:rPr>
              <a:t>¿ Qué beneficio tiene para ellos aprender comprensivamente este tema?</a:t>
            </a:r>
          </a:p>
          <a:p>
            <a:endParaRPr lang="es-ES" baseline="0" dirty="0"/>
          </a:p>
          <a:p>
            <a:endParaRPr lang="es-ES" baseline="0" dirty="0"/>
          </a:p>
          <a:p>
            <a:endParaRPr lang="es-ES" dirty="0"/>
          </a:p>
        </p:txBody>
      </p:sp>
      <p:sp>
        <p:nvSpPr>
          <p:cNvPr id="4" name="3 Marcador de número de diapositiva"/>
          <p:cNvSpPr>
            <a:spLocks noGrp="1"/>
          </p:cNvSpPr>
          <p:nvPr>
            <p:ph type="sldNum" sz="quarter" idx="10"/>
          </p:nvPr>
        </p:nvSpPr>
        <p:spPr/>
        <p:txBody>
          <a:bodyPr/>
          <a:lstStyle/>
          <a:p>
            <a:fld id="{96924B77-B821-4B74-909B-0BA0F704A421}" type="slidenum">
              <a:rPr lang="es-CL" smtClean="0"/>
              <a:pPr/>
              <a:t>13</a:t>
            </a:fld>
            <a:endParaRPr lang="es-CL" dirty="0"/>
          </a:p>
        </p:txBody>
      </p:sp>
    </p:spTree>
    <p:extLst>
      <p:ext uri="{BB962C8B-B14F-4D97-AF65-F5344CB8AC3E}">
        <p14:creationId xmlns:p14="http://schemas.microsoft.com/office/powerpoint/2010/main" val="2062506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fontScale="92500" lnSpcReduction="20000"/>
          </a:bodyPr>
          <a:lstStyle/>
          <a:p>
            <a:pPr defTabSz="465887">
              <a:defRPr/>
            </a:pPr>
            <a:r>
              <a:rPr lang="es-ES" dirty="0"/>
              <a:t>Ya no sirve decirle a los alumnos debes</a:t>
            </a:r>
            <a:r>
              <a:rPr lang="es-ES" baseline="0" dirty="0"/>
              <a:t> aprender este contenido porque te va a servir en la vida.</a:t>
            </a:r>
            <a:r>
              <a:rPr lang="es-ES" dirty="0">
                <a:latin typeface="Helvetica LT Condensed" pitchFamily="50" charset="0"/>
              </a:rPr>
              <a:t> Las metas de comprensión , indican , operaciones , procesos o preguntas que los alumnos realizarán en su aprendizaje ( el qué) sobre el tema o contenido en cuestión . Incluyen también los procedimientos mediante los cuales realizarán la adquisición de conocimientos ( el cómo) y por último, el sentido que tiene ese aprendizaje para ese aprendiz ( el para qué) Las metas no se formulan de una vez y para siempre, sino que van reformulándose de acuerdo a diferentes circunstancias y factores. A veces pensamos que cambiar nuestro punto de vista no es bueno. En este caso , es necesario ser flexibles para ir adaptando las metas a las necesidades reales de los alumnos que vamos a atender. Esto implica cambiar también la planificación y realización de las actividades.</a:t>
            </a:r>
          </a:p>
          <a:p>
            <a:pPr defTabSz="465887">
              <a:defRPr/>
            </a:pPr>
            <a:r>
              <a:rPr lang="es-ES" dirty="0">
                <a:latin typeface="Helvetica LT Condensed" pitchFamily="50" charset="0"/>
              </a:rPr>
              <a:t>Rasgos</a:t>
            </a:r>
          </a:p>
          <a:p>
            <a:pPr marL="465887" indent="-465887">
              <a:buFont typeface="Arial"/>
              <a:buChar char="•"/>
            </a:pPr>
            <a:r>
              <a:rPr lang="es-ES" dirty="0">
                <a:latin typeface="Helvetica LT Condensed" pitchFamily="50" charset="0"/>
              </a:rPr>
              <a:t>Se concentran en las grandes ideas.</a:t>
            </a:r>
          </a:p>
          <a:p>
            <a:pPr marL="465887" indent="-465887">
              <a:buFont typeface="Arial"/>
              <a:buChar char="•"/>
            </a:pPr>
            <a:r>
              <a:rPr lang="es-ES" dirty="0">
                <a:latin typeface="Helvetica LT Condensed" pitchFamily="50" charset="0"/>
              </a:rPr>
              <a:t>Se concentran en la comprensión del conocimiento , los métodos  y propósitos del aprendizaje y las formas de comunicarlo.</a:t>
            </a:r>
          </a:p>
          <a:p>
            <a:pPr marL="465887" indent="-465887">
              <a:buFont typeface="Arial"/>
              <a:buChar char="•"/>
            </a:pPr>
            <a:r>
              <a:rPr lang="es-ES" dirty="0">
                <a:latin typeface="Helvetica LT Condensed" pitchFamily="50" charset="0"/>
              </a:rPr>
              <a:t>Abarcan múltiples dimensiones de una materia o de varias.</a:t>
            </a:r>
          </a:p>
          <a:p>
            <a:pPr marL="465887" indent="-465887">
              <a:buFont typeface="Arial"/>
              <a:buChar char="•"/>
            </a:pPr>
            <a:r>
              <a:rPr lang="es-ES" dirty="0">
                <a:latin typeface="Helvetica LT Condensed" pitchFamily="50" charset="0"/>
              </a:rPr>
              <a:t>Definen conexiones coherentes entre cualquier actividad de aprendizaje .</a:t>
            </a:r>
          </a:p>
          <a:p>
            <a:pPr marL="465887" indent="-465887">
              <a:buFont typeface="Arial"/>
              <a:buChar char="•"/>
            </a:pPr>
            <a:r>
              <a:rPr lang="es-ES" dirty="0">
                <a:latin typeface="Helvetica LT Condensed" pitchFamily="50" charset="0"/>
              </a:rPr>
              <a:t>Se expresan explícitamente y se comparten abiertamente . </a:t>
            </a:r>
          </a:p>
          <a:p>
            <a:pPr marL="465887" indent="-465887">
              <a:buFont typeface="Arial"/>
              <a:buChar char="•"/>
            </a:pPr>
            <a:r>
              <a:rPr lang="es-ES" dirty="0">
                <a:latin typeface="Helvetica LT Condensed" pitchFamily="50" charset="0"/>
              </a:rPr>
              <a:t>Invitan a los alumnos y profesores a participar del proceso .</a:t>
            </a:r>
          </a:p>
          <a:p>
            <a:pPr marL="465887" indent="-465887" defTabSz="465887">
              <a:buFont typeface="Arial"/>
              <a:buChar char="•"/>
              <a:defRPr/>
            </a:pPr>
            <a:r>
              <a:rPr lang="es-ES" dirty="0">
                <a:latin typeface="Helvetica LT Condensed" pitchFamily="50" charset="0"/>
              </a:rPr>
              <a:t>Son objeto de permanente revisión. 1- Plantearse una meta de comprensión general amplia, un hilo conductor del aprendizaje de la asignatura y también metas generales para cada uno de los niveles.</a:t>
            </a:r>
          </a:p>
          <a:p>
            <a:pPr marL="465887" indent="-465887">
              <a:buFont typeface="Arial"/>
              <a:buChar char="•"/>
            </a:pPr>
            <a:endParaRPr lang="es-ES" dirty="0">
              <a:latin typeface="Helvetica LT Condensed" pitchFamily="50" charset="0"/>
            </a:endParaRPr>
          </a:p>
          <a:p>
            <a:r>
              <a:rPr lang="es-ES" dirty="0">
                <a:latin typeface="Helvetica LT Condensed" pitchFamily="50" charset="0"/>
              </a:rPr>
              <a:t>2- Frente a cada Unidad de cada nivel, tratar de responder las siguientes preguntas:</a:t>
            </a:r>
          </a:p>
          <a:p>
            <a:endParaRPr lang="es-ES" dirty="0">
              <a:latin typeface="Helvetica LT Condensed" pitchFamily="50" charset="0"/>
            </a:endParaRPr>
          </a:p>
          <a:p>
            <a:r>
              <a:rPr lang="es-ES" i="1" dirty="0">
                <a:latin typeface="Helvetica LT Condensed" pitchFamily="50" charset="0"/>
              </a:rPr>
              <a:t>¿ Qué es lo que quiero que aprendan los alumnos con esto que vamos a enseñarles?</a:t>
            </a:r>
          </a:p>
          <a:p>
            <a:endParaRPr lang="es-ES" i="1" dirty="0">
              <a:latin typeface="Helvetica LT Condensed" pitchFamily="50" charset="0"/>
            </a:endParaRPr>
          </a:p>
          <a:p>
            <a:r>
              <a:rPr lang="es-ES" i="1" dirty="0">
                <a:latin typeface="Helvetica LT Condensed" pitchFamily="50" charset="0"/>
              </a:rPr>
              <a:t>¿ Qué pasaría si no lo enseñamos? ¿ Cuáles serían los perjuicios?</a:t>
            </a:r>
          </a:p>
          <a:p>
            <a:endParaRPr lang="es-ES" i="1" dirty="0">
              <a:latin typeface="Helvetica LT Condensed" pitchFamily="50" charset="0"/>
            </a:endParaRPr>
          </a:p>
          <a:p>
            <a:r>
              <a:rPr lang="es-ES" i="1" dirty="0">
                <a:latin typeface="Helvetica LT Condensed" pitchFamily="50" charset="0"/>
              </a:rPr>
              <a:t>¿ Qué beneficio tiene para ellos aprender comprensivamente este tema?</a:t>
            </a:r>
          </a:p>
          <a:p>
            <a:endParaRPr lang="es-ES" baseline="0" dirty="0"/>
          </a:p>
          <a:p>
            <a:endParaRPr lang="es-ES" baseline="0" dirty="0"/>
          </a:p>
          <a:p>
            <a:endParaRPr lang="es-ES" dirty="0"/>
          </a:p>
        </p:txBody>
      </p:sp>
      <p:sp>
        <p:nvSpPr>
          <p:cNvPr id="4" name="3 Marcador de número de diapositiva"/>
          <p:cNvSpPr>
            <a:spLocks noGrp="1"/>
          </p:cNvSpPr>
          <p:nvPr>
            <p:ph type="sldNum" sz="quarter" idx="10"/>
          </p:nvPr>
        </p:nvSpPr>
        <p:spPr/>
        <p:txBody>
          <a:bodyPr/>
          <a:lstStyle/>
          <a:p>
            <a:fld id="{96924B77-B821-4B74-909B-0BA0F704A421}" type="slidenum">
              <a:rPr lang="es-CL" smtClean="0"/>
              <a:pPr/>
              <a:t>14</a:t>
            </a:fld>
            <a:endParaRPr lang="es-CL" dirty="0"/>
          </a:p>
        </p:txBody>
      </p:sp>
    </p:spTree>
    <p:extLst>
      <p:ext uri="{BB962C8B-B14F-4D97-AF65-F5344CB8AC3E}">
        <p14:creationId xmlns:p14="http://schemas.microsoft.com/office/powerpoint/2010/main" val="22509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15</a:t>
            </a:fld>
            <a:endParaRPr lang="es-ES" dirty="0"/>
          </a:p>
        </p:txBody>
      </p:sp>
    </p:spTree>
    <p:extLst>
      <p:ext uri="{BB962C8B-B14F-4D97-AF65-F5344CB8AC3E}">
        <p14:creationId xmlns:p14="http://schemas.microsoft.com/office/powerpoint/2010/main" val="2026616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2BFA0AC-AAF3-3D45-B79E-D2176CCDE749}" type="slidenum">
              <a:rPr lang="es-ES" smtClean="0"/>
              <a:t>16</a:t>
            </a:fld>
            <a:endParaRPr lang="es-ES"/>
          </a:p>
        </p:txBody>
      </p:sp>
    </p:spTree>
    <p:extLst>
      <p:ext uri="{BB962C8B-B14F-4D97-AF65-F5344CB8AC3E}">
        <p14:creationId xmlns:p14="http://schemas.microsoft.com/office/powerpoint/2010/main" val="400636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17</a:t>
            </a:fld>
            <a:endParaRPr lang="es-ES"/>
          </a:p>
        </p:txBody>
      </p:sp>
    </p:spTree>
    <p:extLst>
      <p:ext uri="{BB962C8B-B14F-4D97-AF65-F5344CB8AC3E}">
        <p14:creationId xmlns:p14="http://schemas.microsoft.com/office/powerpoint/2010/main" val="2462315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2BFA0AC-AAF3-3D45-B79E-D2176CCDE749}" type="slidenum">
              <a:rPr lang="es-ES" smtClean="0"/>
              <a:t>18</a:t>
            </a:fld>
            <a:endParaRPr lang="es-ES"/>
          </a:p>
        </p:txBody>
      </p:sp>
    </p:spTree>
    <p:extLst>
      <p:ext uri="{BB962C8B-B14F-4D97-AF65-F5344CB8AC3E}">
        <p14:creationId xmlns:p14="http://schemas.microsoft.com/office/powerpoint/2010/main" val="3162488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19</a:t>
            </a:fld>
            <a:endParaRPr lang="es-ES"/>
          </a:p>
        </p:txBody>
      </p:sp>
    </p:spTree>
    <p:extLst>
      <p:ext uri="{BB962C8B-B14F-4D97-AF65-F5344CB8AC3E}">
        <p14:creationId xmlns:p14="http://schemas.microsoft.com/office/powerpoint/2010/main" val="110166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2</a:t>
            </a:fld>
            <a:endParaRPr lang="es-ES" dirty="0"/>
          </a:p>
        </p:txBody>
      </p:sp>
    </p:spTree>
    <p:extLst>
      <p:ext uri="{BB962C8B-B14F-4D97-AF65-F5344CB8AC3E}">
        <p14:creationId xmlns:p14="http://schemas.microsoft.com/office/powerpoint/2010/main" val="321781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2BFA0AC-AAF3-3D45-B79E-D2176CCDE749}" type="slidenum">
              <a:rPr lang="es-ES" smtClean="0"/>
              <a:t>20</a:t>
            </a:fld>
            <a:endParaRPr lang="es-ES"/>
          </a:p>
        </p:txBody>
      </p:sp>
    </p:spTree>
    <p:extLst>
      <p:ext uri="{BB962C8B-B14F-4D97-AF65-F5344CB8AC3E}">
        <p14:creationId xmlns:p14="http://schemas.microsoft.com/office/powerpoint/2010/main" val="3360346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21</a:t>
            </a:fld>
            <a:endParaRPr lang="es-ES"/>
          </a:p>
        </p:txBody>
      </p:sp>
    </p:spTree>
    <p:extLst>
      <p:ext uri="{BB962C8B-B14F-4D97-AF65-F5344CB8AC3E}">
        <p14:creationId xmlns:p14="http://schemas.microsoft.com/office/powerpoint/2010/main" val="1973899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22</a:t>
            </a:fld>
            <a:endParaRPr lang="es-ES"/>
          </a:p>
        </p:txBody>
      </p:sp>
    </p:spTree>
    <p:extLst>
      <p:ext uri="{BB962C8B-B14F-4D97-AF65-F5344CB8AC3E}">
        <p14:creationId xmlns:p14="http://schemas.microsoft.com/office/powerpoint/2010/main" val="2615554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701040" y="4415790"/>
            <a:ext cx="5608320" cy="4183380"/>
          </a:xfrm>
          <a:prstGeom prst="rect">
            <a:avLst/>
          </a:prstGeom>
        </p:spPr>
        <p:txBody>
          <a:bodyPr lIns="92100" tIns="92100" rIns="92100" bIns="92100" anchor="t" anchorCtr="0">
            <a:noAutofit/>
          </a:bodyPr>
          <a:lstStyle/>
          <a:p>
            <a:r>
              <a:rPr lang="es-ES_tradnl" dirty="0"/>
              <a:t>¿ Cómo puedo verificar que aprendieron? Cómo puedo chequear</a:t>
            </a:r>
            <a:r>
              <a:rPr lang="es-ES_tradnl" baseline="0" dirty="0"/>
              <a:t> la comprensión de mis alumnos</a:t>
            </a:r>
            <a:endParaRPr dirty="0"/>
          </a:p>
        </p:txBody>
      </p:sp>
      <p:sp>
        <p:nvSpPr>
          <p:cNvPr id="184" name="Shape 1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373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24</a:t>
            </a:fld>
            <a:endParaRPr lang="es-ES"/>
          </a:p>
        </p:txBody>
      </p:sp>
    </p:spTree>
    <p:extLst>
      <p:ext uri="{BB962C8B-B14F-4D97-AF65-F5344CB8AC3E}">
        <p14:creationId xmlns:p14="http://schemas.microsoft.com/office/powerpoint/2010/main" val="3114007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465887">
              <a:defRPr/>
            </a:pPr>
            <a:r>
              <a:rPr lang="es-CL" dirty="0"/>
              <a:t>Es importante considerar estos niveles tanto en la planificación de la enseñanza como en el momento de la evaluación del aprendizaje.</a:t>
            </a:r>
          </a:p>
          <a:p>
            <a:endParaRPr lang="es-ES"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25</a:t>
            </a:fld>
            <a:endParaRPr lang="es-ES"/>
          </a:p>
        </p:txBody>
      </p:sp>
    </p:spTree>
    <p:extLst>
      <p:ext uri="{BB962C8B-B14F-4D97-AF65-F5344CB8AC3E}">
        <p14:creationId xmlns:p14="http://schemas.microsoft.com/office/powerpoint/2010/main" val="781417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A7337B-776D-5041-9CAC-79EA3F128F85}" type="slidenum">
              <a:rPr lang="es-ES" smtClean="0"/>
              <a:t>26</a:t>
            </a:fld>
            <a:endParaRPr lang="es-ES"/>
          </a:p>
        </p:txBody>
      </p:sp>
      <p:sp>
        <p:nvSpPr>
          <p:cNvPr id="5" name="Marcador de fecha 4"/>
          <p:cNvSpPr>
            <a:spLocks noGrp="1"/>
          </p:cNvSpPr>
          <p:nvPr>
            <p:ph type="dt" idx="11"/>
          </p:nvPr>
        </p:nvSpPr>
        <p:spPr/>
        <p:txBody>
          <a:bodyPr/>
          <a:lstStyle/>
          <a:p>
            <a:r>
              <a:rPr lang="es-ES"/>
              <a:t>02/06/2016</a:t>
            </a:r>
          </a:p>
        </p:txBody>
      </p:sp>
    </p:spTree>
    <p:extLst>
      <p:ext uri="{BB962C8B-B14F-4D97-AF65-F5344CB8AC3E}">
        <p14:creationId xmlns:p14="http://schemas.microsoft.com/office/powerpoint/2010/main" val="2799047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27</a:t>
            </a:fld>
            <a:endParaRPr lang="es-ES"/>
          </a:p>
        </p:txBody>
      </p:sp>
    </p:spTree>
    <p:extLst>
      <p:ext uri="{BB962C8B-B14F-4D97-AF65-F5344CB8AC3E}">
        <p14:creationId xmlns:p14="http://schemas.microsoft.com/office/powerpoint/2010/main" val="1999998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28</a:t>
            </a:fld>
            <a:endParaRPr lang="es-ES"/>
          </a:p>
        </p:txBody>
      </p:sp>
    </p:spTree>
    <p:extLst>
      <p:ext uri="{BB962C8B-B14F-4D97-AF65-F5344CB8AC3E}">
        <p14:creationId xmlns:p14="http://schemas.microsoft.com/office/powerpoint/2010/main" val="3226173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29</a:t>
            </a:fld>
            <a:endParaRPr lang="es-ES"/>
          </a:p>
        </p:txBody>
      </p:sp>
    </p:spTree>
    <p:extLst>
      <p:ext uri="{BB962C8B-B14F-4D97-AF65-F5344CB8AC3E}">
        <p14:creationId xmlns:p14="http://schemas.microsoft.com/office/powerpoint/2010/main" val="261989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Evaluación en la sala de clases : Usar la evaluación para apoyar el aprendizaje de todos.</a:t>
            </a:r>
          </a:p>
          <a:p>
            <a:r>
              <a:rPr lang="es-CL" dirty="0"/>
              <a:t>La retroalimentación es una de las prácticas que necesita más tiempo y debe hacerse minuciosamente , ya no sirve sólo el </a:t>
            </a:r>
            <a:r>
              <a:rPr lang="es-CL" dirty="0" err="1"/>
              <a:t>check</a:t>
            </a:r>
            <a:r>
              <a:rPr lang="es-CL" dirty="0"/>
              <a:t>.</a:t>
            </a:r>
          </a:p>
          <a:p>
            <a:r>
              <a:rPr lang="es-CL" dirty="0"/>
              <a:t>Se debe hacer una retroalimentación donde se destaque el error y se den luces de como avanzar.</a:t>
            </a:r>
          </a:p>
        </p:txBody>
      </p:sp>
      <p:sp>
        <p:nvSpPr>
          <p:cNvPr id="4" name="Marcador de número de diapositiva 3"/>
          <p:cNvSpPr>
            <a:spLocks noGrp="1"/>
          </p:cNvSpPr>
          <p:nvPr>
            <p:ph type="sldNum" sz="quarter" idx="10"/>
          </p:nvPr>
        </p:nvSpPr>
        <p:spPr/>
        <p:txBody>
          <a:bodyPr/>
          <a:lstStyle/>
          <a:p>
            <a:fld id="{52BFA0AC-AAF3-3D45-B79E-D2176CCDE749}" type="slidenum">
              <a:rPr lang="es-ES" smtClean="0"/>
              <a:t>3</a:t>
            </a:fld>
            <a:endParaRPr lang="es-ES"/>
          </a:p>
        </p:txBody>
      </p:sp>
    </p:spTree>
    <p:extLst>
      <p:ext uri="{BB962C8B-B14F-4D97-AF65-F5344CB8AC3E}">
        <p14:creationId xmlns:p14="http://schemas.microsoft.com/office/powerpoint/2010/main" val="2232947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30</a:t>
            </a:fld>
            <a:endParaRPr lang="es-ES"/>
          </a:p>
        </p:txBody>
      </p:sp>
    </p:spTree>
    <p:extLst>
      <p:ext uri="{BB962C8B-B14F-4D97-AF65-F5344CB8AC3E}">
        <p14:creationId xmlns:p14="http://schemas.microsoft.com/office/powerpoint/2010/main" val="2004329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31</a:t>
            </a:fld>
            <a:endParaRPr lang="es-ES"/>
          </a:p>
        </p:txBody>
      </p:sp>
    </p:spTree>
    <p:extLst>
      <p:ext uri="{BB962C8B-B14F-4D97-AF65-F5344CB8AC3E}">
        <p14:creationId xmlns:p14="http://schemas.microsoft.com/office/powerpoint/2010/main" val="2464110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32</a:t>
            </a:fld>
            <a:endParaRPr lang="es-ES"/>
          </a:p>
        </p:txBody>
      </p:sp>
    </p:spTree>
    <p:extLst>
      <p:ext uri="{BB962C8B-B14F-4D97-AF65-F5344CB8AC3E}">
        <p14:creationId xmlns:p14="http://schemas.microsoft.com/office/powerpoint/2010/main" val="3059519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33</a:t>
            </a:fld>
            <a:endParaRPr lang="es-ES"/>
          </a:p>
        </p:txBody>
      </p:sp>
    </p:spTree>
    <p:extLst>
      <p:ext uri="{BB962C8B-B14F-4D97-AF65-F5344CB8AC3E}">
        <p14:creationId xmlns:p14="http://schemas.microsoft.com/office/powerpoint/2010/main" val="3732760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34</a:t>
            </a:fld>
            <a:endParaRPr lang="es-ES"/>
          </a:p>
        </p:txBody>
      </p:sp>
    </p:spTree>
    <p:extLst>
      <p:ext uri="{BB962C8B-B14F-4D97-AF65-F5344CB8AC3E}">
        <p14:creationId xmlns:p14="http://schemas.microsoft.com/office/powerpoint/2010/main" val="161766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solidFill>
                  <a:schemeClr val="tx2"/>
                </a:solidFill>
                <a:latin typeface="Candara" panose="020E0502030303020204" pitchFamily="34" charset="0"/>
                <a:cs typeface="Arial" panose="020B0604020202020204" pitchFamily="34" charset="0"/>
              </a:rPr>
              <a:t>Necesitamos evidencias de qué está pasando con el proceso de enseñanza-aprendizaje </a:t>
            </a:r>
            <a:endParaRPr lang="es-ES"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4</a:t>
            </a:fld>
            <a:endParaRPr lang="es-ES"/>
          </a:p>
        </p:txBody>
      </p:sp>
    </p:spTree>
    <p:extLst>
      <p:ext uri="{BB962C8B-B14F-4D97-AF65-F5344CB8AC3E}">
        <p14:creationId xmlns:p14="http://schemas.microsoft.com/office/powerpoint/2010/main" val="387497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David Perkins recibió su Doctorado en las matemáticas y la inteligencia artificial del Instituto de Tecnología de Massachusetts en 1970. Como estudiante de posgrado que también fue miembro fundador del Proyecto Zero en la Escuela de Educación de Harvard. Este grupo de investigación y desarrollo se refería inicialmente con la psicología y la filosofía de la educación en las artes, y más tarde amplió en gran medida para abarcar el desarrollo cognitivo y las habilidades cognitivas en los dos ámbitos humanístico y científico. David Perkins fue Co-director del Proyecto Zero de más de 25 años y ahora es Senior Co-director y miembro del comité directivo. Es profesor de alto nivel de educación en la Escuela de</a:t>
            </a:r>
          </a:p>
          <a:p>
            <a:pPr fontAlgn="base"/>
            <a:r>
              <a:rPr lang="es-CL" dirty="0">
                <a:hlinkClick r:id="rId3"/>
              </a:rPr>
              <a:t> </a:t>
            </a:r>
            <a:r>
              <a:rPr lang="es-CL" b="1" dirty="0"/>
              <a:t> </a:t>
            </a:r>
            <a:r>
              <a:rPr lang="es-CL" dirty="0"/>
              <a:t>(David Paul Ausubel; Nueva York, 1918 - 2008) Psicólogo y pedagogo estadounidense que desarrolló la teoría del aprendizaje significativo, una de las principales aportaciones de la pedagogía constructivista</a:t>
            </a:r>
          </a:p>
          <a:p>
            <a:endParaRPr lang="es-CL"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5</a:t>
            </a:fld>
            <a:endParaRPr lang="es-ES"/>
          </a:p>
        </p:txBody>
      </p:sp>
    </p:spTree>
    <p:extLst>
      <p:ext uri="{BB962C8B-B14F-4D97-AF65-F5344CB8AC3E}">
        <p14:creationId xmlns:p14="http://schemas.microsoft.com/office/powerpoint/2010/main" val="12620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2BFA0AC-AAF3-3D45-B79E-D2176CCDE749}" type="slidenum">
              <a:rPr lang="es-ES" smtClean="0"/>
              <a:t>6</a:t>
            </a:fld>
            <a:endParaRPr lang="es-ES"/>
          </a:p>
        </p:txBody>
      </p:sp>
    </p:spTree>
    <p:extLst>
      <p:ext uri="{BB962C8B-B14F-4D97-AF65-F5344CB8AC3E}">
        <p14:creationId xmlns:p14="http://schemas.microsoft.com/office/powerpoint/2010/main" val="173988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Los desempeños de comprensión exigen que los alumnos muestren sus comprensiones de una forma que pueda ser observada,</a:t>
            </a:r>
          </a:p>
          <a:p>
            <a:r>
              <a:rPr lang="es-CL" dirty="0"/>
              <a:t>Haciendo que su pensamiento se torne visible.  Tina </a:t>
            </a:r>
            <a:r>
              <a:rPr lang="es-CL" dirty="0" err="1"/>
              <a:t>Blyte</a:t>
            </a:r>
            <a:endParaRPr lang="es-CL"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7</a:t>
            </a:fld>
            <a:endParaRPr lang="es-ES"/>
          </a:p>
        </p:txBody>
      </p:sp>
    </p:spTree>
    <p:extLst>
      <p:ext uri="{BB962C8B-B14F-4D97-AF65-F5344CB8AC3E}">
        <p14:creationId xmlns:p14="http://schemas.microsoft.com/office/powerpoint/2010/main" val="356489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Valorar los procesos : </a:t>
            </a:r>
            <a:r>
              <a:rPr lang="es-ES" dirty="0"/>
              <a:t>Identificar las formas en que los estudiantes están procesando y organizando la nueva información.</a:t>
            </a:r>
          </a:p>
          <a:p>
            <a:r>
              <a:rPr lang="es-ES" dirty="0"/>
              <a:t>Instarlos a utilizar procesos </a:t>
            </a:r>
            <a:r>
              <a:rPr lang="es-ES" dirty="0" err="1"/>
              <a:t>metacognitivos</a:t>
            </a:r>
            <a:r>
              <a:rPr lang="es-ES" dirty="0"/>
              <a:t>: ¿ por qué pensaste esto…? ¿ Cómo llegaste a la respuesta…?</a:t>
            </a:r>
          </a:p>
          <a:p>
            <a:endParaRPr lang="es-ES" dirty="0"/>
          </a:p>
          <a:p>
            <a:r>
              <a:rPr lang="es-ES" b="1" dirty="0"/>
              <a:t>No sancionar el error: </a:t>
            </a:r>
            <a:r>
              <a:rPr lang="es-ES" dirty="0"/>
              <a:t>Los alumnos deben perder el miedo a expresarse, debe haber un cambio importante en las “reglas del juego “ que se establecen en la sala de clases. El error no debe sancionarse , debe considerarse como el eje del trabajo colectivo.</a:t>
            </a:r>
          </a:p>
          <a:p>
            <a:r>
              <a:rPr lang="es-ES" dirty="0"/>
              <a:t>Los estudiantes deben poder opinar, </a:t>
            </a:r>
            <a:r>
              <a:rPr lang="es-ES" dirty="0" err="1"/>
              <a:t>debatir,contrastar</a:t>
            </a:r>
            <a:r>
              <a:rPr lang="es-ES" dirty="0"/>
              <a:t>, valorar…Las clases silenciosas no tienen sentido.</a:t>
            </a:r>
          </a:p>
          <a:p>
            <a:endParaRPr lang="es-ES" dirty="0"/>
          </a:p>
          <a:p>
            <a:r>
              <a:rPr lang="es-ES" b="1" dirty="0"/>
              <a:t>Dar tiempo: </a:t>
            </a:r>
            <a:r>
              <a:rPr lang="es-ES" dirty="0"/>
              <a:t>Debemos ser conscientes de la importancia de dar un tiempo de espera después de formular alguna pregunta. Se deben respetar los ritmos de cada uno y otorgarle tiempo para buscar soluciones y procesar las respuestas. </a:t>
            </a:r>
          </a:p>
          <a:p>
            <a:endParaRPr lang="es-CL"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8</a:t>
            </a:fld>
            <a:endParaRPr lang="es-ES"/>
          </a:p>
        </p:txBody>
      </p:sp>
    </p:spTree>
    <p:extLst>
      <p:ext uri="{BB962C8B-B14F-4D97-AF65-F5344CB8AC3E}">
        <p14:creationId xmlns:p14="http://schemas.microsoft.com/office/powerpoint/2010/main" val="1433398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2BFA0AC-AAF3-3D45-B79E-D2176CCDE749}" type="slidenum">
              <a:rPr lang="es-ES" smtClean="0"/>
              <a:t>9</a:t>
            </a:fld>
            <a:endParaRPr lang="es-ES"/>
          </a:p>
        </p:txBody>
      </p:sp>
    </p:spTree>
    <p:extLst>
      <p:ext uri="{BB962C8B-B14F-4D97-AF65-F5344CB8AC3E}">
        <p14:creationId xmlns:p14="http://schemas.microsoft.com/office/powerpoint/2010/main" val="365803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DA7CBD-9256-D745-B556-4FDF3C1E9088}" type="datetimeFigureOut">
              <a:rPr lang="es-ES" smtClean="0"/>
              <a:t>12/09/2018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222125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2DA7CBD-9256-D745-B556-4FDF3C1E9088}" type="datetimeFigureOut">
              <a:rPr lang="es-ES" smtClean="0"/>
              <a:t>12/09/2018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154356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2DA7CBD-9256-D745-B556-4FDF3C1E9088}" type="datetimeFigureOut">
              <a:rPr lang="es-ES" smtClean="0"/>
              <a:t>12/09/2018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129890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2DA7CBD-9256-D745-B556-4FDF3C1E9088}" type="datetimeFigureOut">
              <a:rPr lang="es-ES" smtClean="0"/>
              <a:t>12/09/2018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252023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2DA7CBD-9256-D745-B556-4FDF3C1E9088}" type="datetimeFigureOut">
              <a:rPr lang="es-ES" smtClean="0"/>
              <a:t>12/09/2018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304425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2DA7CBD-9256-D745-B556-4FDF3C1E9088}" type="datetimeFigureOut">
              <a:rPr lang="es-ES" smtClean="0"/>
              <a:t>12/09/2018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359627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2DA7CBD-9256-D745-B556-4FDF3C1E9088}" type="datetimeFigureOut">
              <a:rPr lang="es-ES" smtClean="0"/>
              <a:t>12/09/2018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237449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DA7CBD-9256-D745-B556-4FDF3C1E9088}" type="datetimeFigureOut">
              <a:rPr lang="es-ES" smtClean="0"/>
              <a:t>12/09/2018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88702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A7CBD-9256-D745-B556-4FDF3C1E9088}" type="datetimeFigureOut">
              <a:rPr lang="es-ES" smtClean="0"/>
              <a:t>12/09/2018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218500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2DA7CBD-9256-D745-B556-4FDF3C1E9088}" type="datetimeFigureOut">
              <a:rPr lang="es-ES" smtClean="0"/>
              <a:t>12/09/2018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87332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2DA7CBD-9256-D745-B556-4FDF3C1E9088}" type="datetimeFigureOut">
              <a:rPr lang="es-ES" smtClean="0"/>
              <a:t>12/09/2018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D1F226-731D-DE4A-9910-E79A2F1CA2D7}" type="slidenum">
              <a:rPr lang="es-ES" smtClean="0"/>
              <a:t>‹Nº›</a:t>
            </a:fld>
            <a:endParaRPr lang="es-ES"/>
          </a:p>
        </p:txBody>
      </p:sp>
    </p:spTree>
    <p:extLst>
      <p:ext uri="{BB962C8B-B14F-4D97-AF65-F5344CB8AC3E}">
        <p14:creationId xmlns:p14="http://schemas.microsoft.com/office/powerpoint/2010/main" val="121733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DA7CBD-9256-D745-B556-4FDF3C1E9088}" type="datetimeFigureOut">
              <a:rPr lang="es-ES" smtClean="0"/>
              <a:t>12/09/2018</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BD1F226-731D-DE4A-9910-E79A2F1CA2D7}" type="slidenum">
              <a:rPr lang="es-ES" smtClean="0"/>
              <a:t>‹Nº›</a:t>
            </a:fld>
            <a:endParaRPr lang="es-ES"/>
          </a:p>
        </p:txBody>
      </p:sp>
    </p:spTree>
    <p:extLst>
      <p:ext uri="{BB962C8B-B14F-4D97-AF65-F5344CB8AC3E}">
        <p14:creationId xmlns:p14="http://schemas.microsoft.com/office/powerpoint/2010/main" val="4063358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5.sv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33.xml"/><Relationship Id="rId16"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7BB7F4-E4FB-9E4E-8E1B-69C091EE6AEE}"/>
              </a:ext>
            </a:extLst>
          </p:cNvPr>
          <p:cNvSpPr>
            <a:spLocks noGrp="1"/>
          </p:cNvSpPr>
          <p:nvPr>
            <p:ph type="ctrTitle"/>
          </p:nvPr>
        </p:nvSpPr>
        <p:spPr/>
        <p:txBody>
          <a:bodyPr/>
          <a:lstStyle/>
          <a:p>
            <a:endParaRPr lang="es-CL" dirty="0"/>
          </a:p>
        </p:txBody>
      </p:sp>
      <p:sp>
        <p:nvSpPr>
          <p:cNvPr id="3" name="Subtítulo 2">
            <a:extLst>
              <a:ext uri="{FF2B5EF4-FFF2-40B4-BE49-F238E27FC236}">
                <a16:creationId xmlns:a16="http://schemas.microsoft.com/office/drawing/2014/main" id="{0DAB0FB7-2F70-BA43-AE46-084263DA718E}"/>
              </a:ext>
            </a:extLst>
          </p:cNvPr>
          <p:cNvSpPr>
            <a:spLocks noGrp="1"/>
          </p:cNvSpPr>
          <p:nvPr>
            <p:ph type="subTitle" idx="1"/>
          </p:nvPr>
        </p:nvSpPr>
        <p:spPr>
          <a:xfrm>
            <a:off x="1143000" y="2701528"/>
            <a:ext cx="6858000" cy="1241822"/>
          </a:xfrm>
        </p:spPr>
        <p:txBody>
          <a:bodyPr/>
          <a:lstStyle/>
          <a:p>
            <a:endParaRPr lang="es-CL" dirty="0"/>
          </a:p>
        </p:txBody>
      </p:sp>
      <p:pic>
        <p:nvPicPr>
          <p:cNvPr id="7" name="Imagen 6">
            <a:extLst>
              <a:ext uri="{FF2B5EF4-FFF2-40B4-BE49-F238E27FC236}">
                <a16:creationId xmlns:a16="http://schemas.microsoft.com/office/drawing/2014/main" id="{E4DCEDC9-4EB7-114E-8FE1-DD4BBE1D9726}"/>
              </a:ext>
            </a:extLst>
          </p:cNvPr>
          <p:cNvPicPr>
            <a:picLocks noChangeAspect="1"/>
          </p:cNvPicPr>
          <p:nvPr/>
        </p:nvPicPr>
        <p:blipFill rotWithShape="1">
          <a:blip r:embed="rId3"/>
          <a:srcRect l="891" t="50000" r="372" b="8370"/>
          <a:stretch/>
        </p:blipFill>
        <p:spPr>
          <a:xfrm>
            <a:off x="13447" y="0"/>
            <a:ext cx="9144000" cy="5143500"/>
          </a:xfrm>
          <a:prstGeom prst="rect">
            <a:avLst/>
          </a:prstGeom>
        </p:spPr>
      </p:pic>
      <p:pic>
        <p:nvPicPr>
          <p:cNvPr id="6" name="Imagen 5">
            <a:extLst>
              <a:ext uri="{FF2B5EF4-FFF2-40B4-BE49-F238E27FC236}">
                <a16:creationId xmlns:a16="http://schemas.microsoft.com/office/drawing/2014/main" id="{D9460099-76B0-3047-A70B-BDF4627A0518}"/>
              </a:ext>
            </a:extLst>
          </p:cNvPr>
          <p:cNvPicPr>
            <a:picLocks noChangeAspect="1"/>
          </p:cNvPicPr>
          <p:nvPr/>
        </p:nvPicPr>
        <p:blipFill rotWithShape="1">
          <a:blip r:embed="rId4"/>
          <a:srcRect l="9459" t="24253" r="7219" b="51521"/>
          <a:stretch/>
        </p:blipFill>
        <p:spPr>
          <a:xfrm>
            <a:off x="1740259" y="2441972"/>
            <a:ext cx="5768789" cy="2237604"/>
          </a:xfrm>
          <a:prstGeom prst="rect">
            <a:avLst/>
          </a:prstGeom>
          <a:solidFill>
            <a:schemeClr val="bg1"/>
          </a:solidFill>
          <a:effectLst>
            <a:outerShdw blurRad="50800" dist="50800" dir="5400000" algn="ctr" rotWithShape="0">
              <a:srgbClr val="000000">
                <a:alpha val="0"/>
              </a:srgbClr>
            </a:outerShdw>
          </a:effectLst>
        </p:spPr>
      </p:pic>
      <p:pic>
        <p:nvPicPr>
          <p:cNvPr id="8" name="Imagen 7">
            <a:extLst>
              <a:ext uri="{FF2B5EF4-FFF2-40B4-BE49-F238E27FC236}">
                <a16:creationId xmlns:a16="http://schemas.microsoft.com/office/drawing/2014/main" id="{E9BAAB9A-9004-C841-99B2-C0B93E83A07B}"/>
              </a:ext>
            </a:extLst>
          </p:cNvPr>
          <p:cNvPicPr>
            <a:picLocks noChangeAspect="1"/>
          </p:cNvPicPr>
          <p:nvPr/>
        </p:nvPicPr>
        <p:blipFill rotWithShape="1">
          <a:blip r:embed="rId5"/>
          <a:srcRect l="26006" t="6409" r="48871" b="80362"/>
          <a:stretch/>
        </p:blipFill>
        <p:spPr>
          <a:xfrm>
            <a:off x="7549389" y="95172"/>
            <a:ext cx="1572760" cy="1104978"/>
          </a:xfrm>
          <a:prstGeom prst="rect">
            <a:avLst/>
          </a:prstGeom>
        </p:spPr>
      </p:pic>
    </p:spTree>
    <p:extLst>
      <p:ext uri="{BB962C8B-B14F-4D97-AF65-F5344CB8AC3E}">
        <p14:creationId xmlns:p14="http://schemas.microsoft.com/office/powerpoint/2010/main" val="259262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2926398" y="2927696"/>
            <a:ext cx="3370607" cy="2492990"/>
          </a:xfrm>
          <a:prstGeom prst="rect">
            <a:avLst/>
          </a:prstGeom>
          <a:noFill/>
        </p:spPr>
        <p:txBody>
          <a:bodyPr wrap="square" rtlCol="0">
            <a:spAutoFit/>
          </a:bodyPr>
          <a:lstStyle/>
          <a:p>
            <a:r>
              <a:rPr lang="es-ES" sz="1400" b="1" dirty="0"/>
              <a:t>Datos y probabilidades</a:t>
            </a:r>
            <a:endParaRPr lang="es-ES" sz="1100" b="1" dirty="0"/>
          </a:p>
          <a:p>
            <a:pPr marL="171450" indent="-171450">
              <a:buFont typeface="Arial"/>
              <a:buChar char="•"/>
            </a:pPr>
            <a:r>
              <a:rPr lang="es-ES" sz="1100" dirty="0"/>
              <a:t>Realizar encuestas, analizar los datos y comparar con los resultados de muestras aleatorias, usando tablas y gráficos.</a:t>
            </a:r>
          </a:p>
          <a:p>
            <a:pPr marL="171450" indent="-171450">
              <a:buFont typeface="Arial"/>
              <a:buChar char="•"/>
            </a:pPr>
            <a:endParaRPr lang="es-ES" sz="1100" dirty="0"/>
          </a:p>
          <a:p>
            <a:pPr marL="171450" indent="-171450">
              <a:buFont typeface="Arial"/>
              <a:buChar char="•"/>
            </a:pPr>
            <a:r>
              <a:rPr lang="es-ES" sz="1100" dirty="0"/>
              <a:t>Realizar experimentos aleatorios lúdicos y cotidianos, tabular y representar mediante gráficos de manera manual y/o con software educativo.</a:t>
            </a:r>
          </a:p>
          <a:p>
            <a:pPr marL="171450" indent="-171450">
              <a:buFont typeface="Arial"/>
              <a:buChar char="•"/>
            </a:pPr>
            <a:endParaRPr lang="es-ES" sz="1100" dirty="0"/>
          </a:p>
          <a:p>
            <a:pPr marL="171450" indent="-171450">
              <a:buFont typeface="Arial"/>
              <a:buChar char="•"/>
            </a:pPr>
            <a:r>
              <a:rPr lang="es-ES" sz="1100" dirty="0"/>
              <a:t>Leer e interpretar pictogramas y gráficos de barra simple con escala y comunicar sus conclusiones. </a:t>
            </a:r>
          </a:p>
          <a:p>
            <a:endParaRPr lang="es-ES" sz="1600" dirty="0"/>
          </a:p>
          <a:p>
            <a:endParaRPr lang="es-ES" sz="1600" dirty="0"/>
          </a:p>
        </p:txBody>
      </p:sp>
      <p:sp>
        <p:nvSpPr>
          <p:cNvPr id="3" name="CuadroTexto 2"/>
          <p:cNvSpPr txBox="1"/>
          <p:nvPr/>
        </p:nvSpPr>
        <p:spPr>
          <a:xfrm>
            <a:off x="6644162" y="2945958"/>
            <a:ext cx="2327625" cy="1369606"/>
          </a:xfrm>
          <a:prstGeom prst="rect">
            <a:avLst/>
          </a:prstGeom>
          <a:noFill/>
        </p:spPr>
        <p:txBody>
          <a:bodyPr wrap="square" rtlCol="0">
            <a:spAutoFit/>
          </a:bodyPr>
          <a:lstStyle/>
          <a:p>
            <a:r>
              <a:rPr lang="es-ES" sz="1400" b="1" dirty="0"/>
              <a:t>Expresar y escuchar ideas de forma respetuosa.</a:t>
            </a:r>
            <a:endParaRPr lang="es-ES" b="1" dirty="0"/>
          </a:p>
          <a:p>
            <a:pPr marL="171450" indent="-171450">
              <a:buFont typeface="Arial"/>
              <a:buChar char="•"/>
            </a:pPr>
            <a:r>
              <a:rPr lang="es-ES" sz="1100" dirty="0"/>
              <a:t>Presentar y escuchar opiniones y juicios de manera adecuada para enriquecer los propios conocimientos y aprendizajes y los de sus compañeros.</a:t>
            </a:r>
          </a:p>
        </p:txBody>
      </p:sp>
      <p:sp>
        <p:nvSpPr>
          <p:cNvPr id="4" name="CuadroTexto 3"/>
          <p:cNvSpPr txBox="1"/>
          <p:nvPr/>
        </p:nvSpPr>
        <p:spPr>
          <a:xfrm>
            <a:off x="249029" y="2950452"/>
            <a:ext cx="2503791" cy="2092881"/>
          </a:xfrm>
          <a:prstGeom prst="rect">
            <a:avLst/>
          </a:prstGeom>
          <a:noFill/>
        </p:spPr>
        <p:txBody>
          <a:bodyPr wrap="square" rtlCol="0">
            <a:spAutoFit/>
          </a:bodyPr>
          <a:lstStyle/>
          <a:p>
            <a:r>
              <a:rPr lang="es-ES" sz="1400" b="1" dirty="0"/>
              <a:t>Representar</a:t>
            </a:r>
            <a:endParaRPr lang="es-ES" b="1" dirty="0"/>
          </a:p>
          <a:p>
            <a:pPr marL="171450" indent="-171450">
              <a:buFont typeface="Arial"/>
              <a:buChar char="•"/>
            </a:pPr>
            <a:r>
              <a:rPr lang="es-ES" sz="1100" dirty="0"/>
              <a:t>Utilizar formas de representación adecuadas, como esquemas y tablas, con un lenguaje técnico específico y con los símbolos matemáticos correctos.</a:t>
            </a:r>
          </a:p>
          <a:p>
            <a:r>
              <a:rPr lang="es-ES" sz="1400" b="1" dirty="0"/>
              <a:t>Argumentar y Comunicar</a:t>
            </a:r>
          </a:p>
          <a:p>
            <a:pPr marL="171450" indent="-171450">
              <a:buFont typeface="Arial" panose="020B0604020202020204" pitchFamily="34" charset="0"/>
              <a:buChar char="•"/>
            </a:pPr>
            <a:r>
              <a:rPr lang="es-ES" sz="1100" dirty="0"/>
              <a:t>Escuchar el razonamiento de otros para enriquecerse y para corregir errores.</a:t>
            </a:r>
          </a:p>
          <a:p>
            <a:endParaRPr lang="es-ES" sz="1400" dirty="0"/>
          </a:p>
        </p:txBody>
      </p:sp>
      <p:sp>
        <p:nvSpPr>
          <p:cNvPr id="5" name="CuadroTexto 4"/>
          <p:cNvSpPr txBox="1"/>
          <p:nvPr/>
        </p:nvSpPr>
        <p:spPr>
          <a:xfrm>
            <a:off x="3687109" y="2429261"/>
            <a:ext cx="1842808" cy="369332"/>
          </a:xfrm>
          <a:prstGeom prst="rect">
            <a:avLst/>
          </a:prstGeom>
          <a:solidFill>
            <a:schemeClr val="accent4"/>
          </a:solidFill>
          <a:ln>
            <a:solidFill>
              <a:schemeClr val="accent4"/>
            </a:solidFill>
          </a:ln>
        </p:spPr>
        <p:txBody>
          <a:bodyPr wrap="square" rtlCol="0">
            <a:spAutoFit/>
          </a:bodyPr>
          <a:lstStyle/>
          <a:p>
            <a:pPr algn="ctr"/>
            <a:r>
              <a:rPr lang="es-ES" b="1" dirty="0">
                <a:solidFill>
                  <a:schemeClr val="bg1"/>
                </a:solidFill>
              </a:rPr>
              <a:t>EJE TEMÁTICO</a:t>
            </a:r>
          </a:p>
        </p:txBody>
      </p:sp>
      <p:sp>
        <p:nvSpPr>
          <p:cNvPr id="6" name="CuadroTexto 5"/>
          <p:cNvSpPr txBox="1"/>
          <p:nvPr/>
        </p:nvSpPr>
        <p:spPr>
          <a:xfrm>
            <a:off x="912802" y="2443158"/>
            <a:ext cx="1435915" cy="369332"/>
          </a:xfrm>
          <a:prstGeom prst="rect">
            <a:avLst/>
          </a:prstGeom>
          <a:solidFill>
            <a:schemeClr val="accent4"/>
          </a:solidFill>
          <a:ln>
            <a:solidFill>
              <a:schemeClr val="accent4"/>
            </a:solidFill>
          </a:ln>
        </p:spPr>
        <p:txBody>
          <a:bodyPr wrap="square" rtlCol="0">
            <a:spAutoFit/>
          </a:bodyPr>
          <a:lstStyle/>
          <a:p>
            <a:r>
              <a:rPr lang="es-ES" b="1" dirty="0">
                <a:solidFill>
                  <a:schemeClr val="bg1"/>
                </a:solidFill>
              </a:rPr>
              <a:t>HABILIDAD</a:t>
            </a:r>
          </a:p>
        </p:txBody>
      </p:sp>
      <p:sp>
        <p:nvSpPr>
          <p:cNvPr id="7" name="CuadroTexto 6"/>
          <p:cNvSpPr txBox="1"/>
          <p:nvPr/>
        </p:nvSpPr>
        <p:spPr>
          <a:xfrm>
            <a:off x="6816375" y="2424028"/>
            <a:ext cx="1880162" cy="369332"/>
          </a:xfrm>
          <a:prstGeom prst="rect">
            <a:avLst/>
          </a:prstGeom>
          <a:solidFill>
            <a:schemeClr val="accent4"/>
          </a:solidFill>
          <a:ln>
            <a:solidFill>
              <a:schemeClr val="accent4"/>
            </a:solidFill>
          </a:ln>
        </p:spPr>
        <p:txBody>
          <a:bodyPr wrap="square" rtlCol="0">
            <a:spAutoFit/>
          </a:bodyPr>
          <a:lstStyle/>
          <a:p>
            <a:pPr algn="ctr"/>
            <a:r>
              <a:rPr lang="es-ES" b="1" dirty="0">
                <a:solidFill>
                  <a:schemeClr val="bg1"/>
                </a:solidFill>
              </a:rPr>
              <a:t>ACTITUD</a:t>
            </a:r>
          </a:p>
        </p:txBody>
      </p:sp>
      <p:cxnSp>
        <p:nvCxnSpPr>
          <p:cNvPr id="9" name="Conector recto 8">
            <a:extLst>
              <a:ext uri="{FF2B5EF4-FFF2-40B4-BE49-F238E27FC236}">
                <a16:creationId xmlns:a16="http://schemas.microsoft.com/office/drawing/2014/main" id="{864E34FF-42F4-BC4A-AF18-CAB2DF7044CC}"/>
              </a:ext>
            </a:extLst>
          </p:cNvPr>
          <p:cNvCxnSpPr/>
          <p:nvPr/>
        </p:nvCxnSpPr>
        <p:spPr>
          <a:xfrm>
            <a:off x="249029" y="2944683"/>
            <a:ext cx="8649165"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28A69559-4360-FD42-A607-289FA7432CAB}"/>
              </a:ext>
            </a:extLst>
          </p:cNvPr>
          <p:cNvCxnSpPr>
            <a:cxnSpLocks/>
          </p:cNvCxnSpPr>
          <p:nvPr/>
        </p:nvCxnSpPr>
        <p:spPr>
          <a:xfrm>
            <a:off x="2854555" y="3104714"/>
            <a:ext cx="0" cy="1800547"/>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F0A01998-A2AE-0F46-9E27-1A53E236C0F3}"/>
              </a:ext>
            </a:extLst>
          </p:cNvPr>
          <p:cNvCxnSpPr>
            <a:cxnSpLocks/>
          </p:cNvCxnSpPr>
          <p:nvPr/>
        </p:nvCxnSpPr>
        <p:spPr>
          <a:xfrm>
            <a:off x="6398742" y="3065229"/>
            <a:ext cx="0" cy="184003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4767B0F3-6C95-4B94-85EF-52B85DDF9115}"/>
              </a:ext>
            </a:extLst>
          </p:cNvPr>
          <p:cNvPicPr>
            <a:picLocks noChangeAspect="1"/>
          </p:cNvPicPr>
          <p:nvPr/>
        </p:nvPicPr>
        <p:blipFill>
          <a:blip r:embed="rId3"/>
          <a:stretch>
            <a:fillRect/>
          </a:stretch>
        </p:blipFill>
        <p:spPr>
          <a:xfrm>
            <a:off x="3134056" y="103849"/>
            <a:ext cx="3050175" cy="2163719"/>
          </a:xfrm>
          <a:prstGeom prst="rect">
            <a:avLst/>
          </a:prstGeom>
        </p:spPr>
      </p:pic>
    </p:spTree>
    <p:extLst>
      <p:ext uri="{BB962C8B-B14F-4D97-AF65-F5344CB8AC3E}">
        <p14:creationId xmlns:p14="http://schemas.microsoft.com/office/powerpoint/2010/main" val="365089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79480E-8769-BB42-8858-90978A2E1660}"/>
              </a:ext>
            </a:extLst>
          </p:cNvPr>
          <p:cNvSpPr txBox="1"/>
          <p:nvPr/>
        </p:nvSpPr>
        <p:spPr>
          <a:xfrm>
            <a:off x="884832" y="805674"/>
            <a:ext cx="2835966" cy="400110"/>
          </a:xfrm>
          <a:prstGeom prst="rect">
            <a:avLst/>
          </a:prstGeom>
          <a:solidFill>
            <a:schemeClr val="accent4"/>
          </a:solidFill>
          <a:ln>
            <a:solidFill>
              <a:schemeClr val="accent4"/>
            </a:solidFill>
          </a:ln>
        </p:spPr>
        <p:txBody>
          <a:bodyPr wrap="square" rtlCol="0">
            <a:spAutoFit/>
          </a:bodyPr>
          <a:lstStyle/>
          <a:p>
            <a:pPr algn="ctr"/>
            <a:r>
              <a:rPr lang="es-ES" sz="2000" b="1" dirty="0">
                <a:solidFill>
                  <a:schemeClr val="bg1"/>
                </a:solidFill>
              </a:rPr>
              <a:t>ASPECTOS DE LA META</a:t>
            </a:r>
          </a:p>
        </p:txBody>
      </p:sp>
      <p:cxnSp>
        <p:nvCxnSpPr>
          <p:cNvPr id="5" name="Conector recto 4">
            <a:extLst>
              <a:ext uri="{FF2B5EF4-FFF2-40B4-BE49-F238E27FC236}">
                <a16:creationId xmlns:a16="http://schemas.microsoft.com/office/drawing/2014/main" id="{2821185C-1E21-2944-8FEF-57C12851B97A}"/>
              </a:ext>
            </a:extLst>
          </p:cNvPr>
          <p:cNvCxnSpPr/>
          <p:nvPr/>
        </p:nvCxnSpPr>
        <p:spPr>
          <a:xfrm>
            <a:off x="294120" y="1520446"/>
            <a:ext cx="8649165"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93F40945-051F-D749-B309-56D9B1B2DAFB}"/>
              </a:ext>
            </a:extLst>
          </p:cNvPr>
          <p:cNvCxnSpPr>
            <a:cxnSpLocks/>
          </p:cNvCxnSpPr>
          <p:nvPr/>
        </p:nvCxnSpPr>
        <p:spPr>
          <a:xfrm>
            <a:off x="4628711" y="1647534"/>
            <a:ext cx="0" cy="72886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AAE93D16-E6CF-0745-BC3B-2C954A68CFB7}"/>
              </a:ext>
            </a:extLst>
          </p:cNvPr>
          <p:cNvCxnSpPr>
            <a:cxnSpLocks/>
          </p:cNvCxnSpPr>
          <p:nvPr/>
        </p:nvCxnSpPr>
        <p:spPr>
          <a:xfrm>
            <a:off x="4618702" y="684189"/>
            <a:ext cx="0" cy="72480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DD933A0-08ED-AA47-B985-38EB1E32FA53}"/>
              </a:ext>
            </a:extLst>
          </p:cNvPr>
          <p:cNvSpPr txBox="1"/>
          <p:nvPr/>
        </p:nvSpPr>
        <p:spPr>
          <a:xfrm>
            <a:off x="5380461" y="805674"/>
            <a:ext cx="3098323" cy="400110"/>
          </a:xfrm>
          <a:prstGeom prst="rect">
            <a:avLst/>
          </a:prstGeom>
          <a:solidFill>
            <a:schemeClr val="accent4"/>
          </a:solidFill>
          <a:ln>
            <a:solidFill>
              <a:schemeClr val="accent4"/>
            </a:solidFill>
          </a:ln>
        </p:spPr>
        <p:txBody>
          <a:bodyPr wrap="square" rtlCol="0">
            <a:spAutoFit/>
          </a:bodyPr>
          <a:lstStyle/>
          <a:p>
            <a:pPr algn="ctr"/>
            <a:r>
              <a:rPr lang="es-ES" sz="2000" b="1" dirty="0">
                <a:solidFill>
                  <a:schemeClr val="bg1"/>
                </a:solidFill>
              </a:rPr>
              <a:t>Habilidades-Ejes-Actitudes</a:t>
            </a:r>
          </a:p>
        </p:txBody>
      </p:sp>
      <p:sp>
        <p:nvSpPr>
          <p:cNvPr id="14" name="CuadroTexto 13">
            <a:extLst>
              <a:ext uri="{FF2B5EF4-FFF2-40B4-BE49-F238E27FC236}">
                <a16:creationId xmlns:a16="http://schemas.microsoft.com/office/drawing/2014/main" id="{810AB93A-1C23-A44C-A887-90E3160F3C96}"/>
              </a:ext>
            </a:extLst>
          </p:cNvPr>
          <p:cNvSpPr txBox="1"/>
          <p:nvPr/>
        </p:nvSpPr>
        <p:spPr>
          <a:xfrm>
            <a:off x="634532" y="1556667"/>
            <a:ext cx="3336565" cy="923330"/>
          </a:xfrm>
          <a:prstGeom prst="rect">
            <a:avLst/>
          </a:prstGeom>
          <a:noFill/>
        </p:spPr>
        <p:txBody>
          <a:bodyPr wrap="square" rtlCol="0">
            <a:spAutoFit/>
          </a:bodyPr>
          <a:lstStyle/>
          <a:p>
            <a:r>
              <a:rPr lang="es-ES" dirty="0"/>
              <a:t>Los procedimientos que se usarán para conseguirla, el</a:t>
            </a:r>
            <a:r>
              <a:rPr lang="es-ES" dirty="0">
                <a:solidFill>
                  <a:srgbClr val="FF0000"/>
                </a:solidFill>
              </a:rPr>
              <a:t> </a:t>
            </a:r>
            <a:r>
              <a:rPr lang="es-ES" b="1" dirty="0">
                <a:solidFill>
                  <a:srgbClr val="FF0000"/>
                </a:solidFill>
              </a:rPr>
              <a:t>cómo </a:t>
            </a:r>
            <a:r>
              <a:rPr lang="es-ES" dirty="0"/>
              <a:t>se hará.</a:t>
            </a:r>
          </a:p>
        </p:txBody>
      </p:sp>
      <p:cxnSp>
        <p:nvCxnSpPr>
          <p:cNvPr id="16" name="Conector recto 15">
            <a:extLst>
              <a:ext uri="{FF2B5EF4-FFF2-40B4-BE49-F238E27FC236}">
                <a16:creationId xmlns:a16="http://schemas.microsoft.com/office/drawing/2014/main" id="{CD79EAE2-C96A-F147-ACEF-C6A428F7242F}"/>
              </a:ext>
            </a:extLst>
          </p:cNvPr>
          <p:cNvCxnSpPr/>
          <p:nvPr/>
        </p:nvCxnSpPr>
        <p:spPr>
          <a:xfrm>
            <a:off x="293939" y="2482057"/>
            <a:ext cx="8649165"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8377A853-277C-8147-8092-D15A8F1156BF}"/>
              </a:ext>
            </a:extLst>
          </p:cNvPr>
          <p:cNvSpPr txBox="1"/>
          <p:nvPr/>
        </p:nvSpPr>
        <p:spPr>
          <a:xfrm>
            <a:off x="634532" y="2693651"/>
            <a:ext cx="3629606" cy="646331"/>
          </a:xfrm>
          <a:prstGeom prst="rect">
            <a:avLst/>
          </a:prstGeom>
          <a:noFill/>
        </p:spPr>
        <p:txBody>
          <a:bodyPr wrap="square" rtlCol="0">
            <a:spAutoFit/>
          </a:bodyPr>
          <a:lstStyle/>
          <a:p>
            <a:r>
              <a:rPr lang="es-ES" dirty="0"/>
              <a:t>El contenido del aprendizaje, el </a:t>
            </a:r>
            <a:r>
              <a:rPr lang="es-ES" b="1" dirty="0">
                <a:solidFill>
                  <a:srgbClr val="FF0000"/>
                </a:solidFill>
              </a:rPr>
              <a:t>qué </a:t>
            </a:r>
            <a:r>
              <a:rPr lang="es-ES" dirty="0"/>
              <a:t>de la meta.</a:t>
            </a:r>
          </a:p>
        </p:txBody>
      </p:sp>
      <p:sp>
        <p:nvSpPr>
          <p:cNvPr id="28" name="CuadroTexto 27">
            <a:extLst>
              <a:ext uri="{FF2B5EF4-FFF2-40B4-BE49-F238E27FC236}">
                <a16:creationId xmlns:a16="http://schemas.microsoft.com/office/drawing/2014/main" id="{4396BE4E-9FB6-F541-9806-1403872AEA52}"/>
              </a:ext>
            </a:extLst>
          </p:cNvPr>
          <p:cNvSpPr txBox="1"/>
          <p:nvPr/>
        </p:nvSpPr>
        <p:spPr>
          <a:xfrm>
            <a:off x="5142220" y="1712630"/>
            <a:ext cx="3336565" cy="646331"/>
          </a:xfrm>
          <a:prstGeom prst="rect">
            <a:avLst/>
          </a:prstGeom>
          <a:noFill/>
        </p:spPr>
        <p:txBody>
          <a:bodyPr wrap="square" rtlCol="0">
            <a:spAutoFit/>
          </a:bodyPr>
          <a:lstStyle/>
          <a:p>
            <a:r>
              <a:rPr lang="es-MX" dirty="0"/>
              <a:t>Los estudiantes representarán y comunicarán</a:t>
            </a:r>
            <a:endParaRPr lang="es-ES" dirty="0"/>
          </a:p>
        </p:txBody>
      </p:sp>
      <p:sp>
        <p:nvSpPr>
          <p:cNvPr id="29" name="CuadroTexto 28">
            <a:extLst>
              <a:ext uri="{FF2B5EF4-FFF2-40B4-BE49-F238E27FC236}">
                <a16:creationId xmlns:a16="http://schemas.microsoft.com/office/drawing/2014/main" id="{2EDFD063-FD6C-744E-810D-171A889F386E}"/>
              </a:ext>
            </a:extLst>
          </p:cNvPr>
          <p:cNvSpPr txBox="1"/>
          <p:nvPr/>
        </p:nvSpPr>
        <p:spPr>
          <a:xfrm>
            <a:off x="5142220" y="2688496"/>
            <a:ext cx="3336565" cy="369332"/>
          </a:xfrm>
          <a:prstGeom prst="rect">
            <a:avLst/>
          </a:prstGeom>
          <a:noFill/>
        </p:spPr>
        <p:txBody>
          <a:bodyPr wrap="square" rtlCol="0">
            <a:spAutoFit/>
          </a:bodyPr>
          <a:lstStyle/>
          <a:p>
            <a:r>
              <a:rPr lang="es-ES" dirty="0">
                <a:solidFill>
                  <a:srgbClr val="000000"/>
                </a:solidFill>
              </a:rPr>
              <a:t>tablas y gráficos cotidianos, </a:t>
            </a:r>
          </a:p>
        </p:txBody>
      </p:sp>
      <p:cxnSp>
        <p:nvCxnSpPr>
          <p:cNvPr id="32" name="Conector recto 31">
            <a:extLst>
              <a:ext uri="{FF2B5EF4-FFF2-40B4-BE49-F238E27FC236}">
                <a16:creationId xmlns:a16="http://schemas.microsoft.com/office/drawing/2014/main" id="{756B0E00-18B4-104A-AC78-1B8E439C76A3}"/>
              </a:ext>
            </a:extLst>
          </p:cNvPr>
          <p:cNvCxnSpPr>
            <a:cxnSpLocks/>
          </p:cNvCxnSpPr>
          <p:nvPr/>
        </p:nvCxnSpPr>
        <p:spPr>
          <a:xfrm>
            <a:off x="4628711" y="2622397"/>
            <a:ext cx="0" cy="72886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Gráfico 3" descr="Poste indicador">
            <a:extLst>
              <a:ext uri="{FF2B5EF4-FFF2-40B4-BE49-F238E27FC236}">
                <a16:creationId xmlns:a16="http://schemas.microsoft.com/office/drawing/2014/main" id="{D5085B7B-ABF3-734C-BB57-B76E6F113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0530" y="32579"/>
            <a:ext cx="1616361" cy="1616361"/>
          </a:xfrm>
          <a:prstGeom prst="rect">
            <a:avLst/>
          </a:prstGeom>
        </p:spPr>
      </p:pic>
      <p:cxnSp>
        <p:nvCxnSpPr>
          <p:cNvPr id="22" name="Conector recto 21">
            <a:extLst>
              <a:ext uri="{FF2B5EF4-FFF2-40B4-BE49-F238E27FC236}">
                <a16:creationId xmlns:a16="http://schemas.microsoft.com/office/drawing/2014/main" id="{42AF189B-C8D9-4E76-BE9C-436C78516BA2}"/>
              </a:ext>
            </a:extLst>
          </p:cNvPr>
          <p:cNvCxnSpPr/>
          <p:nvPr/>
        </p:nvCxnSpPr>
        <p:spPr>
          <a:xfrm>
            <a:off x="304128" y="3443668"/>
            <a:ext cx="8649165"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4BC87A57-E452-453B-AF0F-670CDC26615B}"/>
              </a:ext>
            </a:extLst>
          </p:cNvPr>
          <p:cNvCxnSpPr/>
          <p:nvPr/>
        </p:nvCxnSpPr>
        <p:spPr>
          <a:xfrm>
            <a:off x="306180" y="4378556"/>
            <a:ext cx="8649165"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0A3906B9-4B3C-4BAB-B493-8EE73556E843}"/>
              </a:ext>
            </a:extLst>
          </p:cNvPr>
          <p:cNvSpPr txBox="1"/>
          <p:nvPr/>
        </p:nvSpPr>
        <p:spPr>
          <a:xfrm>
            <a:off x="634532" y="3544633"/>
            <a:ext cx="3629606" cy="646331"/>
          </a:xfrm>
          <a:prstGeom prst="rect">
            <a:avLst/>
          </a:prstGeom>
          <a:noFill/>
        </p:spPr>
        <p:txBody>
          <a:bodyPr wrap="square" rtlCol="0">
            <a:spAutoFit/>
          </a:bodyPr>
          <a:lstStyle/>
          <a:p>
            <a:r>
              <a:rPr lang="es-ES" dirty="0"/>
              <a:t>El sentido del aprendizaje, el </a:t>
            </a:r>
            <a:r>
              <a:rPr lang="es-ES" b="1" dirty="0">
                <a:solidFill>
                  <a:srgbClr val="FF0000"/>
                </a:solidFill>
              </a:rPr>
              <a:t>para qué </a:t>
            </a:r>
            <a:r>
              <a:rPr lang="es-ES" dirty="0"/>
              <a:t>de ese aprendizaje.</a:t>
            </a:r>
          </a:p>
        </p:txBody>
      </p:sp>
      <p:sp>
        <p:nvSpPr>
          <p:cNvPr id="25" name="CuadroTexto 24">
            <a:extLst>
              <a:ext uri="{FF2B5EF4-FFF2-40B4-BE49-F238E27FC236}">
                <a16:creationId xmlns:a16="http://schemas.microsoft.com/office/drawing/2014/main" id="{CBAEF1E3-5603-45E3-80DB-FABCBAEB2CA3}"/>
              </a:ext>
            </a:extLst>
          </p:cNvPr>
          <p:cNvSpPr txBox="1"/>
          <p:nvPr/>
        </p:nvSpPr>
        <p:spPr>
          <a:xfrm>
            <a:off x="5142220" y="3544022"/>
            <a:ext cx="3336565" cy="646331"/>
          </a:xfrm>
          <a:prstGeom prst="rect">
            <a:avLst/>
          </a:prstGeom>
          <a:noFill/>
        </p:spPr>
        <p:txBody>
          <a:bodyPr wrap="square" rtlCol="0">
            <a:spAutoFit/>
          </a:bodyPr>
          <a:lstStyle/>
          <a:p>
            <a:r>
              <a:rPr lang="es-ES" dirty="0"/>
              <a:t>para expresar y escuchar ideas en forma respetuosa. </a:t>
            </a:r>
          </a:p>
        </p:txBody>
      </p:sp>
      <p:cxnSp>
        <p:nvCxnSpPr>
          <p:cNvPr id="27" name="Conector recto 26">
            <a:extLst>
              <a:ext uri="{FF2B5EF4-FFF2-40B4-BE49-F238E27FC236}">
                <a16:creationId xmlns:a16="http://schemas.microsoft.com/office/drawing/2014/main" id="{00E8CC92-90E2-4B4D-9C52-B38B7E75266F}"/>
              </a:ext>
            </a:extLst>
          </p:cNvPr>
          <p:cNvCxnSpPr>
            <a:cxnSpLocks/>
          </p:cNvCxnSpPr>
          <p:nvPr/>
        </p:nvCxnSpPr>
        <p:spPr>
          <a:xfrm>
            <a:off x="4630763" y="3560470"/>
            <a:ext cx="0" cy="72886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90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79480E-8769-BB42-8858-90978A2E1660}"/>
              </a:ext>
            </a:extLst>
          </p:cNvPr>
          <p:cNvSpPr txBox="1"/>
          <p:nvPr/>
        </p:nvSpPr>
        <p:spPr>
          <a:xfrm>
            <a:off x="884832" y="805674"/>
            <a:ext cx="2835966" cy="400110"/>
          </a:xfrm>
          <a:prstGeom prst="rect">
            <a:avLst/>
          </a:prstGeom>
          <a:solidFill>
            <a:schemeClr val="accent4"/>
          </a:solidFill>
          <a:ln>
            <a:solidFill>
              <a:schemeClr val="accent4"/>
            </a:solidFill>
          </a:ln>
        </p:spPr>
        <p:txBody>
          <a:bodyPr wrap="square" rtlCol="0">
            <a:spAutoFit/>
          </a:bodyPr>
          <a:lstStyle/>
          <a:p>
            <a:pPr algn="ctr"/>
            <a:r>
              <a:rPr lang="es-ES" sz="2000" b="1" dirty="0">
                <a:solidFill>
                  <a:schemeClr val="bg1"/>
                </a:solidFill>
              </a:rPr>
              <a:t>ASPECTOS DE LA META</a:t>
            </a:r>
          </a:p>
        </p:txBody>
      </p:sp>
      <p:cxnSp>
        <p:nvCxnSpPr>
          <p:cNvPr id="5" name="Conector recto 4">
            <a:extLst>
              <a:ext uri="{FF2B5EF4-FFF2-40B4-BE49-F238E27FC236}">
                <a16:creationId xmlns:a16="http://schemas.microsoft.com/office/drawing/2014/main" id="{2821185C-1E21-2944-8FEF-57C12851B97A}"/>
              </a:ext>
            </a:extLst>
          </p:cNvPr>
          <p:cNvCxnSpPr>
            <a:cxnSpLocks/>
          </p:cNvCxnSpPr>
          <p:nvPr/>
        </p:nvCxnSpPr>
        <p:spPr>
          <a:xfrm>
            <a:off x="306180" y="1520446"/>
            <a:ext cx="8748461"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AAE93D16-E6CF-0745-BC3B-2C954A68CFB7}"/>
              </a:ext>
            </a:extLst>
          </p:cNvPr>
          <p:cNvCxnSpPr>
            <a:cxnSpLocks/>
          </p:cNvCxnSpPr>
          <p:nvPr/>
        </p:nvCxnSpPr>
        <p:spPr>
          <a:xfrm>
            <a:off x="4618702" y="684189"/>
            <a:ext cx="0" cy="72480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DD933A0-08ED-AA47-B985-38EB1E32FA53}"/>
              </a:ext>
            </a:extLst>
          </p:cNvPr>
          <p:cNvSpPr txBox="1"/>
          <p:nvPr/>
        </p:nvSpPr>
        <p:spPr>
          <a:xfrm>
            <a:off x="5380462" y="805674"/>
            <a:ext cx="2835966" cy="400110"/>
          </a:xfrm>
          <a:prstGeom prst="rect">
            <a:avLst/>
          </a:prstGeom>
          <a:solidFill>
            <a:schemeClr val="accent4"/>
          </a:solidFill>
          <a:ln>
            <a:solidFill>
              <a:schemeClr val="accent4"/>
            </a:solidFill>
          </a:ln>
        </p:spPr>
        <p:txBody>
          <a:bodyPr wrap="square" rtlCol="0">
            <a:spAutoFit/>
          </a:bodyPr>
          <a:lstStyle/>
          <a:p>
            <a:pPr algn="ctr"/>
            <a:r>
              <a:rPr lang="es-ES" sz="2000" b="1" dirty="0">
                <a:solidFill>
                  <a:schemeClr val="bg1"/>
                </a:solidFill>
              </a:rPr>
              <a:t>H3    OA 27  A6</a:t>
            </a:r>
          </a:p>
        </p:txBody>
      </p:sp>
      <p:cxnSp>
        <p:nvCxnSpPr>
          <p:cNvPr id="16" name="Conector recto 15">
            <a:extLst>
              <a:ext uri="{FF2B5EF4-FFF2-40B4-BE49-F238E27FC236}">
                <a16:creationId xmlns:a16="http://schemas.microsoft.com/office/drawing/2014/main" id="{CD79EAE2-C96A-F147-ACEF-C6A428F7242F}"/>
              </a:ext>
            </a:extLst>
          </p:cNvPr>
          <p:cNvCxnSpPr>
            <a:cxnSpLocks/>
          </p:cNvCxnSpPr>
          <p:nvPr/>
        </p:nvCxnSpPr>
        <p:spPr>
          <a:xfrm flipV="1">
            <a:off x="306180" y="2476143"/>
            <a:ext cx="8748461" cy="591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56B0E00-18B4-104A-AC78-1B8E439C76A3}"/>
              </a:ext>
            </a:extLst>
          </p:cNvPr>
          <p:cNvCxnSpPr>
            <a:cxnSpLocks/>
          </p:cNvCxnSpPr>
          <p:nvPr/>
        </p:nvCxnSpPr>
        <p:spPr>
          <a:xfrm>
            <a:off x="4628711" y="2622397"/>
            <a:ext cx="0" cy="72886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5E9915C6-F1AD-EA41-B928-1684D42A2FDC}"/>
              </a:ext>
            </a:extLst>
          </p:cNvPr>
          <p:cNvCxnSpPr/>
          <p:nvPr/>
        </p:nvCxnSpPr>
        <p:spPr>
          <a:xfrm>
            <a:off x="293939" y="3456920"/>
            <a:ext cx="8649165"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Gráfico 3" descr="Poste indicador">
            <a:extLst>
              <a:ext uri="{FF2B5EF4-FFF2-40B4-BE49-F238E27FC236}">
                <a16:creationId xmlns:a16="http://schemas.microsoft.com/office/drawing/2014/main" id="{D5085B7B-ABF3-734C-BB57-B76E6F113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0530" y="32579"/>
            <a:ext cx="1616361" cy="1616361"/>
          </a:xfrm>
          <a:prstGeom prst="rect">
            <a:avLst/>
          </a:prstGeom>
        </p:spPr>
      </p:pic>
      <p:sp>
        <p:nvSpPr>
          <p:cNvPr id="8" name="CuadroTexto 7">
            <a:extLst>
              <a:ext uri="{FF2B5EF4-FFF2-40B4-BE49-F238E27FC236}">
                <a16:creationId xmlns:a16="http://schemas.microsoft.com/office/drawing/2014/main" id="{403AE811-4C38-4BD8-8AF0-65ED638CD44F}"/>
              </a:ext>
            </a:extLst>
          </p:cNvPr>
          <p:cNvSpPr txBox="1"/>
          <p:nvPr/>
        </p:nvSpPr>
        <p:spPr>
          <a:xfrm>
            <a:off x="171376" y="1749232"/>
            <a:ext cx="1426911" cy="523220"/>
          </a:xfrm>
          <a:prstGeom prst="rect">
            <a:avLst/>
          </a:prstGeom>
          <a:noFill/>
        </p:spPr>
        <p:txBody>
          <a:bodyPr wrap="square" rtlCol="0">
            <a:spAutoFit/>
          </a:bodyPr>
          <a:lstStyle/>
          <a:p>
            <a:r>
              <a:rPr lang="es-CL" sz="2800" b="1" dirty="0">
                <a:solidFill>
                  <a:srgbClr val="FF0000"/>
                </a:solidFill>
              </a:rPr>
              <a:t>CÓMO?</a:t>
            </a:r>
          </a:p>
        </p:txBody>
      </p:sp>
      <p:cxnSp>
        <p:nvCxnSpPr>
          <p:cNvPr id="23" name="Conector recto 22">
            <a:extLst>
              <a:ext uri="{FF2B5EF4-FFF2-40B4-BE49-F238E27FC236}">
                <a16:creationId xmlns:a16="http://schemas.microsoft.com/office/drawing/2014/main" id="{DDA412EB-C89E-4466-B5BC-B412BAFF1EDD}"/>
              </a:ext>
            </a:extLst>
          </p:cNvPr>
          <p:cNvCxnSpPr/>
          <p:nvPr/>
        </p:nvCxnSpPr>
        <p:spPr>
          <a:xfrm>
            <a:off x="306180" y="4378556"/>
            <a:ext cx="8649165"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3E613FC6-C21E-4D00-A611-784D1BBE98A4}"/>
              </a:ext>
            </a:extLst>
          </p:cNvPr>
          <p:cNvCxnSpPr>
            <a:cxnSpLocks/>
          </p:cNvCxnSpPr>
          <p:nvPr/>
        </p:nvCxnSpPr>
        <p:spPr>
          <a:xfrm>
            <a:off x="4630763" y="3560470"/>
            <a:ext cx="0" cy="72886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93B090F7-3863-4E3A-926D-DCEA50A43F79}"/>
              </a:ext>
            </a:extLst>
          </p:cNvPr>
          <p:cNvSpPr txBox="1"/>
          <p:nvPr/>
        </p:nvSpPr>
        <p:spPr>
          <a:xfrm>
            <a:off x="634532" y="2693651"/>
            <a:ext cx="3629606" cy="646331"/>
          </a:xfrm>
          <a:prstGeom prst="rect">
            <a:avLst/>
          </a:prstGeom>
          <a:noFill/>
        </p:spPr>
        <p:txBody>
          <a:bodyPr wrap="square" rtlCol="0">
            <a:spAutoFit/>
          </a:bodyPr>
          <a:lstStyle/>
          <a:p>
            <a:r>
              <a:rPr lang="es-ES" dirty="0"/>
              <a:t>El contenido del aprendizaje, el </a:t>
            </a:r>
            <a:r>
              <a:rPr lang="es-ES" b="1" dirty="0">
                <a:solidFill>
                  <a:srgbClr val="FF0000"/>
                </a:solidFill>
              </a:rPr>
              <a:t>qué </a:t>
            </a:r>
            <a:r>
              <a:rPr lang="es-ES" dirty="0"/>
              <a:t>de la meta.</a:t>
            </a:r>
          </a:p>
        </p:txBody>
      </p:sp>
      <p:sp>
        <p:nvSpPr>
          <p:cNvPr id="41" name="CuadroTexto 40">
            <a:extLst>
              <a:ext uri="{FF2B5EF4-FFF2-40B4-BE49-F238E27FC236}">
                <a16:creationId xmlns:a16="http://schemas.microsoft.com/office/drawing/2014/main" id="{454D4649-5D59-4461-9284-16467CCEAFCC}"/>
              </a:ext>
            </a:extLst>
          </p:cNvPr>
          <p:cNvSpPr txBox="1"/>
          <p:nvPr/>
        </p:nvSpPr>
        <p:spPr>
          <a:xfrm>
            <a:off x="634532" y="3544633"/>
            <a:ext cx="3629606" cy="646331"/>
          </a:xfrm>
          <a:prstGeom prst="rect">
            <a:avLst/>
          </a:prstGeom>
          <a:noFill/>
        </p:spPr>
        <p:txBody>
          <a:bodyPr wrap="square" rtlCol="0">
            <a:spAutoFit/>
          </a:bodyPr>
          <a:lstStyle/>
          <a:p>
            <a:r>
              <a:rPr lang="es-ES" dirty="0"/>
              <a:t>El sentido del aprendizaje, el </a:t>
            </a:r>
            <a:r>
              <a:rPr lang="es-ES" b="1" dirty="0">
                <a:solidFill>
                  <a:srgbClr val="FF0000"/>
                </a:solidFill>
              </a:rPr>
              <a:t>para qué </a:t>
            </a:r>
            <a:r>
              <a:rPr lang="es-ES" dirty="0"/>
              <a:t>de ese aprendizaje.</a:t>
            </a:r>
          </a:p>
        </p:txBody>
      </p:sp>
      <p:sp>
        <p:nvSpPr>
          <p:cNvPr id="42" name="CuadroTexto 41">
            <a:extLst>
              <a:ext uri="{FF2B5EF4-FFF2-40B4-BE49-F238E27FC236}">
                <a16:creationId xmlns:a16="http://schemas.microsoft.com/office/drawing/2014/main" id="{761DC91C-6151-4464-BE9B-43110D5491D5}"/>
              </a:ext>
            </a:extLst>
          </p:cNvPr>
          <p:cNvSpPr txBox="1"/>
          <p:nvPr/>
        </p:nvSpPr>
        <p:spPr>
          <a:xfrm>
            <a:off x="5142220" y="3544022"/>
            <a:ext cx="3336565" cy="646331"/>
          </a:xfrm>
          <a:prstGeom prst="rect">
            <a:avLst/>
          </a:prstGeom>
          <a:noFill/>
        </p:spPr>
        <p:txBody>
          <a:bodyPr wrap="square" rtlCol="0">
            <a:spAutoFit/>
          </a:bodyPr>
          <a:lstStyle/>
          <a:p>
            <a:r>
              <a:rPr lang="es-ES" dirty="0"/>
              <a:t>para expresar y escuchar ideas en forma respetuosa. </a:t>
            </a:r>
          </a:p>
        </p:txBody>
      </p:sp>
      <p:sp>
        <p:nvSpPr>
          <p:cNvPr id="21" name="Rectángulo 20">
            <a:extLst>
              <a:ext uri="{FF2B5EF4-FFF2-40B4-BE49-F238E27FC236}">
                <a16:creationId xmlns:a16="http://schemas.microsoft.com/office/drawing/2014/main" id="{F2351495-1090-44BD-9A2D-501547927481}"/>
              </a:ext>
            </a:extLst>
          </p:cNvPr>
          <p:cNvSpPr/>
          <p:nvPr/>
        </p:nvSpPr>
        <p:spPr>
          <a:xfrm>
            <a:off x="1422400" y="1527083"/>
            <a:ext cx="7620181" cy="949060"/>
          </a:xfrm>
          <a:prstGeom prst="rect">
            <a:avLst/>
          </a:prstGeom>
          <a:solidFill>
            <a:schemeClr val="accent4">
              <a:alpha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LOS ESTUDIANTES REPRESENTARÁN Y COMUNICARÁN</a:t>
            </a:r>
          </a:p>
        </p:txBody>
      </p:sp>
      <p:sp>
        <p:nvSpPr>
          <p:cNvPr id="24" name="CuadroTexto 23">
            <a:extLst>
              <a:ext uri="{FF2B5EF4-FFF2-40B4-BE49-F238E27FC236}">
                <a16:creationId xmlns:a16="http://schemas.microsoft.com/office/drawing/2014/main" id="{02D1D95F-03B6-42FB-90C9-03BD5E4AA3EC}"/>
              </a:ext>
            </a:extLst>
          </p:cNvPr>
          <p:cNvSpPr txBox="1"/>
          <p:nvPr/>
        </p:nvSpPr>
        <p:spPr>
          <a:xfrm>
            <a:off x="5142220" y="2688496"/>
            <a:ext cx="3336565" cy="369332"/>
          </a:xfrm>
          <a:prstGeom prst="rect">
            <a:avLst/>
          </a:prstGeom>
          <a:noFill/>
        </p:spPr>
        <p:txBody>
          <a:bodyPr wrap="square" rtlCol="0">
            <a:spAutoFit/>
          </a:bodyPr>
          <a:lstStyle/>
          <a:p>
            <a:r>
              <a:rPr lang="es-ES" dirty="0">
                <a:solidFill>
                  <a:srgbClr val="000000"/>
                </a:solidFill>
              </a:rPr>
              <a:t>tablas y gráficos cotidianos, </a:t>
            </a:r>
          </a:p>
        </p:txBody>
      </p:sp>
    </p:spTree>
    <p:extLst>
      <p:ext uri="{BB962C8B-B14F-4D97-AF65-F5344CB8AC3E}">
        <p14:creationId xmlns:p14="http://schemas.microsoft.com/office/powerpoint/2010/main" val="86385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79480E-8769-BB42-8858-90978A2E1660}"/>
              </a:ext>
            </a:extLst>
          </p:cNvPr>
          <p:cNvSpPr txBox="1"/>
          <p:nvPr/>
        </p:nvSpPr>
        <p:spPr>
          <a:xfrm>
            <a:off x="884832" y="805674"/>
            <a:ext cx="2835966" cy="400110"/>
          </a:xfrm>
          <a:prstGeom prst="rect">
            <a:avLst/>
          </a:prstGeom>
          <a:solidFill>
            <a:schemeClr val="accent4"/>
          </a:solidFill>
          <a:ln>
            <a:solidFill>
              <a:schemeClr val="accent4"/>
            </a:solidFill>
          </a:ln>
        </p:spPr>
        <p:txBody>
          <a:bodyPr wrap="square" rtlCol="0">
            <a:spAutoFit/>
          </a:bodyPr>
          <a:lstStyle/>
          <a:p>
            <a:pPr algn="ctr"/>
            <a:r>
              <a:rPr lang="es-ES" sz="2000" b="1" dirty="0">
                <a:solidFill>
                  <a:schemeClr val="bg1"/>
                </a:solidFill>
              </a:rPr>
              <a:t>ASPECTOS DE LA META</a:t>
            </a:r>
          </a:p>
        </p:txBody>
      </p:sp>
      <p:cxnSp>
        <p:nvCxnSpPr>
          <p:cNvPr id="7" name="Conector recto 6">
            <a:extLst>
              <a:ext uri="{FF2B5EF4-FFF2-40B4-BE49-F238E27FC236}">
                <a16:creationId xmlns:a16="http://schemas.microsoft.com/office/drawing/2014/main" id="{AAE93D16-E6CF-0745-BC3B-2C954A68CFB7}"/>
              </a:ext>
            </a:extLst>
          </p:cNvPr>
          <p:cNvCxnSpPr>
            <a:cxnSpLocks/>
          </p:cNvCxnSpPr>
          <p:nvPr/>
        </p:nvCxnSpPr>
        <p:spPr>
          <a:xfrm>
            <a:off x="4618702" y="684189"/>
            <a:ext cx="0" cy="72480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DD933A0-08ED-AA47-B985-38EB1E32FA53}"/>
              </a:ext>
            </a:extLst>
          </p:cNvPr>
          <p:cNvSpPr txBox="1"/>
          <p:nvPr/>
        </p:nvSpPr>
        <p:spPr>
          <a:xfrm>
            <a:off x="5380462" y="805674"/>
            <a:ext cx="2835966" cy="400110"/>
          </a:xfrm>
          <a:prstGeom prst="rect">
            <a:avLst/>
          </a:prstGeom>
          <a:solidFill>
            <a:schemeClr val="accent4"/>
          </a:solidFill>
          <a:ln>
            <a:solidFill>
              <a:schemeClr val="accent4"/>
            </a:solidFill>
          </a:ln>
        </p:spPr>
        <p:txBody>
          <a:bodyPr wrap="square" rtlCol="0">
            <a:spAutoFit/>
          </a:bodyPr>
          <a:lstStyle/>
          <a:p>
            <a:pPr algn="ctr"/>
            <a:r>
              <a:rPr lang="es-ES" sz="2000" b="1" dirty="0">
                <a:solidFill>
                  <a:schemeClr val="bg1"/>
                </a:solidFill>
              </a:rPr>
              <a:t>H3    OA 27  A6</a:t>
            </a:r>
          </a:p>
        </p:txBody>
      </p:sp>
      <p:cxnSp>
        <p:nvCxnSpPr>
          <p:cNvPr id="16" name="Conector recto 15">
            <a:extLst>
              <a:ext uri="{FF2B5EF4-FFF2-40B4-BE49-F238E27FC236}">
                <a16:creationId xmlns:a16="http://schemas.microsoft.com/office/drawing/2014/main" id="{CD79EAE2-C96A-F147-ACEF-C6A428F7242F}"/>
              </a:ext>
            </a:extLst>
          </p:cNvPr>
          <p:cNvCxnSpPr>
            <a:cxnSpLocks/>
          </p:cNvCxnSpPr>
          <p:nvPr/>
        </p:nvCxnSpPr>
        <p:spPr>
          <a:xfrm flipV="1">
            <a:off x="294119" y="2470188"/>
            <a:ext cx="8748462" cy="1186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Gráfico 3" descr="Poste indicador">
            <a:extLst>
              <a:ext uri="{FF2B5EF4-FFF2-40B4-BE49-F238E27FC236}">
                <a16:creationId xmlns:a16="http://schemas.microsoft.com/office/drawing/2014/main" id="{D5085B7B-ABF3-734C-BB57-B76E6F113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0530" y="32579"/>
            <a:ext cx="1616361" cy="1616361"/>
          </a:xfrm>
          <a:prstGeom prst="rect">
            <a:avLst/>
          </a:prstGeom>
        </p:spPr>
      </p:pic>
      <p:sp>
        <p:nvSpPr>
          <p:cNvPr id="8" name="CuadroTexto 7">
            <a:extLst>
              <a:ext uri="{FF2B5EF4-FFF2-40B4-BE49-F238E27FC236}">
                <a16:creationId xmlns:a16="http://schemas.microsoft.com/office/drawing/2014/main" id="{403AE811-4C38-4BD8-8AF0-65ED638CD44F}"/>
              </a:ext>
            </a:extLst>
          </p:cNvPr>
          <p:cNvSpPr txBox="1"/>
          <p:nvPr/>
        </p:nvSpPr>
        <p:spPr>
          <a:xfrm>
            <a:off x="171376" y="1749232"/>
            <a:ext cx="1426911" cy="523220"/>
          </a:xfrm>
          <a:prstGeom prst="rect">
            <a:avLst/>
          </a:prstGeom>
          <a:noFill/>
        </p:spPr>
        <p:txBody>
          <a:bodyPr wrap="square" rtlCol="0">
            <a:spAutoFit/>
          </a:bodyPr>
          <a:lstStyle/>
          <a:p>
            <a:r>
              <a:rPr lang="es-CL" sz="2800" b="1" dirty="0">
                <a:solidFill>
                  <a:srgbClr val="FF0000"/>
                </a:solidFill>
              </a:rPr>
              <a:t>CÓMO?</a:t>
            </a:r>
          </a:p>
        </p:txBody>
      </p:sp>
      <p:sp>
        <p:nvSpPr>
          <p:cNvPr id="18" name="Rectángulo 17">
            <a:extLst>
              <a:ext uri="{FF2B5EF4-FFF2-40B4-BE49-F238E27FC236}">
                <a16:creationId xmlns:a16="http://schemas.microsoft.com/office/drawing/2014/main" id="{E3B952FC-D841-4204-9840-4376F676508A}"/>
              </a:ext>
            </a:extLst>
          </p:cNvPr>
          <p:cNvSpPr/>
          <p:nvPr/>
        </p:nvSpPr>
        <p:spPr>
          <a:xfrm>
            <a:off x="1422400" y="2470188"/>
            <a:ext cx="7620181" cy="949060"/>
          </a:xfrm>
          <a:prstGeom prst="rect">
            <a:avLst/>
          </a:prstGeom>
          <a:solidFill>
            <a:schemeClr val="accent4">
              <a:alpha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00"/>
                </a:solidFill>
              </a:rPr>
              <a:t>TABLAS Y GRÁFICOS COTIDIANOS,</a:t>
            </a:r>
          </a:p>
        </p:txBody>
      </p:sp>
      <p:sp>
        <p:nvSpPr>
          <p:cNvPr id="21" name="CuadroTexto 20">
            <a:extLst>
              <a:ext uri="{FF2B5EF4-FFF2-40B4-BE49-F238E27FC236}">
                <a16:creationId xmlns:a16="http://schemas.microsoft.com/office/drawing/2014/main" id="{A0724730-576A-4FE5-B5F6-0E99C6AD488F}"/>
              </a:ext>
            </a:extLst>
          </p:cNvPr>
          <p:cNvSpPr txBox="1"/>
          <p:nvPr/>
        </p:nvSpPr>
        <p:spPr>
          <a:xfrm>
            <a:off x="367269" y="2694977"/>
            <a:ext cx="1035124" cy="523220"/>
          </a:xfrm>
          <a:prstGeom prst="rect">
            <a:avLst/>
          </a:prstGeom>
          <a:noFill/>
        </p:spPr>
        <p:txBody>
          <a:bodyPr wrap="square" rtlCol="0">
            <a:spAutoFit/>
          </a:bodyPr>
          <a:lstStyle/>
          <a:p>
            <a:r>
              <a:rPr lang="es-CL" sz="2800" b="1" dirty="0">
                <a:solidFill>
                  <a:srgbClr val="FF0000"/>
                </a:solidFill>
              </a:rPr>
              <a:t>QUÉ?</a:t>
            </a:r>
          </a:p>
        </p:txBody>
      </p:sp>
      <p:sp>
        <p:nvSpPr>
          <p:cNvPr id="25" name="CuadroTexto 24">
            <a:extLst>
              <a:ext uri="{FF2B5EF4-FFF2-40B4-BE49-F238E27FC236}">
                <a16:creationId xmlns:a16="http://schemas.microsoft.com/office/drawing/2014/main" id="{BCDE4184-26A8-4EDD-84D6-E5930FDF3009}"/>
              </a:ext>
            </a:extLst>
          </p:cNvPr>
          <p:cNvSpPr txBox="1"/>
          <p:nvPr/>
        </p:nvSpPr>
        <p:spPr>
          <a:xfrm>
            <a:off x="634532" y="3544633"/>
            <a:ext cx="3629606" cy="646331"/>
          </a:xfrm>
          <a:prstGeom prst="rect">
            <a:avLst/>
          </a:prstGeom>
          <a:noFill/>
        </p:spPr>
        <p:txBody>
          <a:bodyPr wrap="square" rtlCol="0">
            <a:spAutoFit/>
          </a:bodyPr>
          <a:lstStyle/>
          <a:p>
            <a:r>
              <a:rPr lang="es-ES" dirty="0"/>
              <a:t>El sentido del aprendizaje, el </a:t>
            </a:r>
            <a:r>
              <a:rPr lang="es-ES" b="1" dirty="0">
                <a:solidFill>
                  <a:srgbClr val="FF0000"/>
                </a:solidFill>
              </a:rPr>
              <a:t>para qué </a:t>
            </a:r>
            <a:r>
              <a:rPr lang="es-ES" dirty="0"/>
              <a:t>de ese aprendizaje.</a:t>
            </a:r>
          </a:p>
        </p:txBody>
      </p:sp>
      <p:sp>
        <p:nvSpPr>
          <p:cNvPr id="26" name="CuadroTexto 25">
            <a:extLst>
              <a:ext uri="{FF2B5EF4-FFF2-40B4-BE49-F238E27FC236}">
                <a16:creationId xmlns:a16="http://schemas.microsoft.com/office/drawing/2014/main" id="{C9D07A0E-130A-4E31-914F-BECA8290054E}"/>
              </a:ext>
            </a:extLst>
          </p:cNvPr>
          <p:cNvSpPr txBox="1"/>
          <p:nvPr/>
        </p:nvSpPr>
        <p:spPr>
          <a:xfrm>
            <a:off x="5142220" y="3544022"/>
            <a:ext cx="3336565" cy="646331"/>
          </a:xfrm>
          <a:prstGeom prst="rect">
            <a:avLst/>
          </a:prstGeom>
          <a:noFill/>
        </p:spPr>
        <p:txBody>
          <a:bodyPr wrap="square" rtlCol="0">
            <a:spAutoFit/>
          </a:bodyPr>
          <a:lstStyle/>
          <a:p>
            <a:r>
              <a:rPr lang="es-ES" dirty="0"/>
              <a:t>para expresar y escuchar ideas en forma respetuosa. </a:t>
            </a:r>
          </a:p>
        </p:txBody>
      </p:sp>
      <p:cxnSp>
        <p:nvCxnSpPr>
          <p:cNvPr id="19" name="Conector recto 18">
            <a:extLst>
              <a:ext uri="{FF2B5EF4-FFF2-40B4-BE49-F238E27FC236}">
                <a16:creationId xmlns:a16="http://schemas.microsoft.com/office/drawing/2014/main" id="{4F0FD053-41C1-4B3A-8D68-637DE8A40813}"/>
              </a:ext>
            </a:extLst>
          </p:cNvPr>
          <p:cNvCxnSpPr>
            <a:cxnSpLocks/>
          </p:cNvCxnSpPr>
          <p:nvPr/>
        </p:nvCxnSpPr>
        <p:spPr>
          <a:xfrm flipV="1">
            <a:off x="293939" y="3419248"/>
            <a:ext cx="8748642" cy="1479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F47C874C-E460-48AF-B056-DF2185A5D9B1}"/>
              </a:ext>
            </a:extLst>
          </p:cNvPr>
          <p:cNvCxnSpPr/>
          <p:nvPr/>
        </p:nvCxnSpPr>
        <p:spPr>
          <a:xfrm>
            <a:off x="306180" y="4378556"/>
            <a:ext cx="8649165"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A075E0DB-6461-4077-8BDC-689EDBD31B33}"/>
              </a:ext>
            </a:extLst>
          </p:cNvPr>
          <p:cNvCxnSpPr>
            <a:cxnSpLocks/>
          </p:cNvCxnSpPr>
          <p:nvPr/>
        </p:nvCxnSpPr>
        <p:spPr>
          <a:xfrm>
            <a:off x="4630763" y="3560470"/>
            <a:ext cx="0" cy="72886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7F609D68-5E31-4FA6-AEA0-3274789C7706}"/>
              </a:ext>
            </a:extLst>
          </p:cNvPr>
          <p:cNvSpPr/>
          <p:nvPr/>
        </p:nvSpPr>
        <p:spPr>
          <a:xfrm>
            <a:off x="1422400" y="1527083"/>
            <a:ext cx="7620181" cy="949060"/>
          </a:xfrm>
          <a:prstGeom prst="rect">
            <a:avLst/>
          </a:prstGeom>
          <a:solidFill>
            <a:schemeClr val="accent4">
              <a:alpha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LOS ESTUDIANTES REPRESENTARÁN Y COMUNICARÁN</a:t>
            </a:r>
          </a:p>
        </p:txBody>
      </p:sp>
      <p:cxnSp>
        <p:nvCxnSpPr>
          <p:cNvPr id="29" name="Conector recto 28">
            <a:extLst>
              <a:ext uri="{FF2B5EF4-FFF2-40B4-BE49-F238E27FC236}">
                <a16:creationId xmlns:a16="http://schemas.microsoft.com/office/drawing/2014/main" id="{B88B002A-AEE6-44E2-A245-E4998F805B73}"/>
              </a:ext>
            </a:extLst>
          </p:cNvPr>
          <p:cNvCxnSpPr>
            <a:cxnSpLocks/>
          </p:cNvCxnSpPr>
          <p:nvPr/>
        </p:nvCxnSpPr>
        <p:spPr>
          <a:xfrm>
            <a:off x="306180" y="1520446"/>
            <a:ext cx="8748461"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45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79480E-8769-BB42-8858-90978A2E1660}"/>
              </a:ext>
            </a:extLst>
          </p:cNvPr>
          <p:cNvSpPr txBox="1"/>
          <p:nvPr/>
        </p:nvSpPr>
        <p:spPr>
          <a:xfrm>
            <a:off x="884832" y="805674"/>
            <a:ext cx="2835966" cy="400110"/>
          </a:xfrm>
          <a:prstGeom prst="rect">
            <a:avLst/>
          </a:prstGeom>
          <a:solidFill>
            <a:schemeClr val="accent4"/>
          </a:solidFill>
          <a:ln>
            <a:solidFill>
              <a:schemeClr val="accent4"/>
            </a:solidFill>
          </a:ln>
        </p:spPr>
        <p:txBody>
          <a:bodyPr wrap="square" rtlCol="0">
            <a:spAutoFit/>
          </a:bodyPr>
          <a:lstStyle/>
          <a:p>
            <a:pPr algn="ctr"/>
            <a:r>
              <a:rPr lang="es-ES" sz="2000" b="1" dirty="0">
                <a:solidFill>
                  <a:schemeClr val="bg1"/>
                </a:solidFill>
              </a:rPr>
              <a:t>ASPECTOS DE LA META</a:t>
            </a:r>
          </a:p>
        </p:txBody>
      </p:sp>
      <p:cxnSp>
        <p:nvCxnSpPr>
          <p:cNvPr id="7" name="Conector recto 6">
            <a:extLst>
              <a:ext uri="{FF2B5EF4-FFF2-40B4-BE49-F238E27FC236}">
                <a16:creationId xmlns:a16="http://schemas.microsoft.com/office/drawing/2014/main" id="{AAE93D16-E6CF-0745-BC3B-2C954A68CFB7}"/>
              </a:ext>
            </a:extLst>
          </p:cNvPr>
          <p:cNvCxnSpPr>
            <a:cxnSpLocks/>
          </p:cNvCxnSpPr>
          <p:nvPr/>
        </p:nvCxnSpPr>
        <p:spPr>
          <a:xfrm>
            <a:off x="4618702" y="684189"/>
            <a:ext cx="0" cy="72480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DD933A0-08ED-AA47-B985-38EB1E32FA53}"/>
              </a:ext>
            </a:extLst>
          </p:cNvPr>
          <p:cNvSpPr txBox="1"/>
          <p:nvPr/>
        </p:nvSpPr>
        <p:spPr>
          <a:xfrm>
            <a:off x="5380462" y="805674"/>
            <a:ext cx="2835966" cy="400110"/>
          </a:xfrm>
          <a:prstGeom prst="rect">
            <a:avLst/>
          </a:prstGeom>
          <a:solidFill>
            <a:schemeClr val="accent4"/>
          </a:solidFill>
          <a:ln>
            <a:solidFill>
              <a:schemeClr val="accent4"/>
            </a:solidFill>
          </a:ln>
        </p:spPr>
        <p:txBody>
          <a:bodyPr wrap="square" rtlCol="0">
            <a:spAutoFit/>
          </a:bodyPr>
          <a:lstStyle/>
          <a:p>
            <a:pPr algn="ctr"/>
            <a:r>
              <a:rPr lang="es-ES" sz="2000" b="1" dirty="0">
                <a:solidFill>
                  <a:schemeClr val="bg1"/>
                </a:solidFill>
              </a:rPr>
              <a:t>H3-4    OA 27  A6</a:t>
            </a:r>
          </a:p>
        </p:txBody>
      </p:sp>
      <p:pic>
        <p:nvPicPr>
          <p:cNvPr id="4" name="Gráfico 3" descr="Poste indicador">
            <a:extLst>
              <a:ext uri="{FF2B5EF4-FFF2-40B4-BE49-F238E27FC236}">
                <a16:creationId xmlns:a16="http://schemas.microsoft.com/office/drawing/2014/main" id="{D5085B7B-ABF3-734C-BB57-B76E6F113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0530" y="32579"/>
            <a:ext cx="1616361" cy="1616361"/>
          </a:xfrm>
          <a:prstGeom prst="rect">
            <a:avLst/>
          </a:prstGeom>
        </p:spPr>
      </p:pic>
      <p:sp>
        <p:nvSpPr>
          <p:cNvPr id="23" name="CuadroTexto 22">
            <a:extLst>
              <a:ext uri="{FF2B5EF4-FFF2-40B4-BE49-F238E27FC236}">
                <a16:creationId xmlns:a16="http://schemas.microsoft.com/office/drawing/2014/main" id="{0707D508-5283-41DA-B90F-F7C1DF67C660}"/>
              </a:ext>
            </a:extLst>
          </p:cNvPr>
          <p:cNvSpPr txBox="1"/>
          <p:nvPr/>
        </p:nvSpPr>
        <p:spPr>
          <a:xfrm>
            <a:off x="387276" y="3450285"/>
            <a:ext cx="1035124" cy="954107"/>
          </a:xfrm>
          <a:prstGeom prst="rect">
            <a:avLst/>
          </a:prstGeom>
          <a:noFill/>
          <a:ln>
            <a:solidFill>
              <a:srgbClr val="F6F6F6"/>
            </a:solidFill>
          </a:ln>
        </p:spPr>
        <p:txBody>
          <a:bodyPr wrap="square" rtlCol="0">
            <a:spAutoFit/>
          </a:bodyPr>
          <a:lstStyle/>
          <a:p>
            <a:r>
              <a:rPr lang="es-CL" sz="2800" b="1" dirty="0">
                <a:solidFill>
                  <a:srgbClr val="FF0000"/>
                </a:solidFill>
              </a:rPr>
              <a:t>PARA QUÉ?</a:t>
            </a:r>
          </a:p>
        </p:txBody>
      </p:sp>
      <p:cxnSp>
        <p:nvCxnSpPr>
          <p:cNvPr id="25" name="Conector recto 24">
            <a:extLst>
              <a:ext uri="{FF2B5EF4-FFF2-40B4-BE49-F238E27FC236}">
                <a16:creationId xmlns:a16="http://schemas.microsoft.com/office/drawing/2014/main" id="{CD7CD313-6879-4723-8D3E-A4CFE257430D}"/>
              </a:ext>
            </a:extLst>
          </p:cNvPr>
          <p:cNvCxnSpPr>
            <a:cxnSpLocks/>
          </p:cNvCxnSpPr>
          <p:nvPr/>
        </p:nvCxnSpPr>
        <p:spPr>
          <a:xfrm flipV="1">
            <a:off x="294119" y="2470188"/>
            <a:ext cx="8748462" cy="1186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6003CA01-EDCD-4C96-8BAA-0586B3D634B5}"/>
              </a:ext>
            </a:extLst>
          </p:cNvPr>
          <p:cNvSpPr txBox="1"/>
          <p:nvPr/>
        </p:nvSpPr>
        <p:spPr>
          <a:xfrm>
            <a:off x="171376" y="1749232"/>
            <a:ext cx="1426911" cy="523220"/>
          </a:xfrm>
          <a:prstGeom prst="rect">
            <a:avLst/>
          </a:prstGeom>
          <a:noFill/>
        </p:spPr>
        <p:txBody>
          <a:bodyPr wrap="square" rtlCol="0">
            <a:spAutoFit/>
          </a:bodyPr>
          <a:lstStyle/>
          <a:p>
            <a:r>
              <a:rPr lang="es-CL" sz="2800" b="1" dirty="0">
                <a:solidFill>
                  <a:srgbClr val="FF0000"/>
                </a:solidFill>
              </a:rPr>
              <a:t>CÓMO?</a:t>
            </a:r>
          </a:p>
        </p:txBody>
      </p:sp>
      <p:sp>
        <p:nvSpPr>
          <p:cNvPr id="29" name="CuadroTexto 28">
            <a:extLst>
              <a:ext uri="{FF2B5EF4-FFF2-40B4-BE49-F238E27FC236}">
                <a16:creationId xmlns:a16="http://schemas.microsoft.com/office/drawing/2014/main" id="{6028E655-67CF-4F35-8D9B-2077BEA8AED5}"/>
              </a:ext>
            </a:extLst>
          </p:cNvPr>
          <p:cNvSpPr txBox="1"/>
          <p:nvPr/>
        </p:nvSpPr>
        <p:spPr>
          <a:xfrm>
            <a:off x="367269" y="2694977"/>
            <a:ext cx="1035124" cy="523220"/>
          </a:xfrm>
          <a:prstGeom prst="rect">
            <a:avLst/>
          </a:prstGeom>
          <a:noFill/>
        </p:spPr>
        <p:txBody>
          <a:bodyPr wrap="square" rtlCol="0">
            <a:spAutoFit/>
          </a:bodyPr>
          <a:lstStyle/>
          <a:p>
            <a:r>
              <a:rPr lang="es-CL" sz="2800" b="1" dirty="0">
                <a:solidFill>
                  <a:srgbClr val="FF0000"/>
                </a:solidFill>
              </a:rPr>
              <a:t>QUÉ?</a:t>
            </a:r>
          </a:p>
        </p:txBody>
      </p:sp>
      <p:cxnSp>
        <p:nvCxnSpPr>
          <p:cNvPr id="31" name="Conector recto 30">
            <a:extLst>
              <a:ext uri="{FF2B5EF4-FFF2-40B4-BE49-F238E27FC236}">
                <a16:creationId xmlns:a16="http://schemas.microsoft.com/office/drawing/2014/main" id="{312078E3-087C-4E44-9CE8-0776B9FF8827}"/>
              </a:ext>
            </a:extLst>
          </p:cNvPr>
          <p:cNvCxnSpPr>
            <a:cxnSpLocks/>
          </p:cNvCxnSpPr>
          <p:nvPr/>
        </p:nvCxnSpPr>
        <p:spPr>
          <a:xfrm flipV="1">
            <a:off x="293939" y="3419248"/>
            <a:ext cx="8748642" cy="1479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61484139-D002-4A5D-A5A1-2B97D78DAAC0}"/>
              </a:ext>
            </a:extLst>
          </p:cNvPr>
          <p:cNvCxnSpPr>
            <a:cxnSpLocks/>
          </p:cNvCxnSpPr>
          <p:nvPr/>
        </p:nvCxnSpPr>
        <p:spPr>
          <a:xfrm>
            <a:off x="306180" y="4378556"/>
            <a:ext cx="8736401" cy="2583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A012B554-DC33-445D-AE90-18CDC5F23256}"/>
              </a:ext>
            </a:extLst>
          </p:cNvPr>
          <p:cNvSpPr/>
          <p:nvPr/>
        </p:nvSpPr>
        <p:spPr>
          <a:xfrm>
            <a:off x="1422400" y="3434040"/>
            <a:ext cx="7614041" cy="949060"/>
          </a:xfrm>
          <a:prstGeom prst="rect">
            <a:avLst/>
          </a:prstGeom>
          <a:solidFill>
            <a:schemeClr val="accent4">
              <a:alpha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PARA EXPRESAR Y ESCUCHAR IDEAS EN FORMA RESPETUOSA. </a:t>
            </a:r>
          </a:p>
        </p:txBody>
      </p:sp>
      <p:sp>
        <p:nvSpPr>
          <p:cNvPr id="37" name="Rectángulo 36">
            <a:extLst>
              <a:ext uri="{FF2B5EF4-FFF2-40B4-BE49-F238E27FC236}">
                <a16:creationId xmlns:a16="http://schemas.microsoft.com/office/drawing/2014/main" id="{729ABB80-784D-4036-A383-1C760253A0A3}"/>
              </a:ext>
            </a:extLst>
          </p:cNvPr>
          <p:cNvSpPr/>
          <p:nvPr/>
        </p:nvSpPr>
        <p:spPr>
          <a:xfrm>
            <a:off x="1422400" y="2470188"/>
            <a:ext cx="7620181" cy="949060"/>
          </a:xfrm>
          <a:prstGeom prst="rect">
            <a:avLst/>
          </a:prstGeom>
          <a:solidFill>
            <a:schemeClr val="accent4">
              <a:alpha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00"/>
                </a:solidFill>
              </a:rPr>
              <a:t>TABLAS Y GRÁFICOS COTIDIANOS,</a:t>
            </a:r>
          </a:p>
        </p:txBody>
      </p:sp>
      <p:sp>
        <p:nvSpPr>
          <p:cNvPr id="39" name="Rectángulo 38">
            <a:extLst>
              <a:ext uri="{FF2B5EF4-FFF2-40B4-BE49-F238E27FC236}">
                <a16:creationId xmlns:a16="http://schemas.microsoft.com/office/drawing/2014/main" id="{0E5DE3CF-F5B8-4EEB-AEFA-66BD902D098B}"/>
              </a:ext>
            </a:extLst>
          </p:cNvPr>
          <p:cNvSpPr/>
          <p:nvPr/>
        </p:nvSpPr>
        <p:spPr>
          <a:xfrm>
            <a:off x="1422400" y="1527083"/>
            <a:ext cx="7620181" cy="949060"/>
          </a:xfrm>
          <a:prstGeom prst="rect">
            <a:avLst/>
          </a:prstGeom>
          <a:solidFill>
            <a:schemeClr val="accent4">
              <a:alpha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LOS ESTUDIANTES REPRESENTARÁN Y COMUNICARÁN</a:t>
            </a:r>
          </a:p>
        </p:txBody>
      </p:sp>
      <p:cxnSp>
        <p:nvCxnSpPr>
          <p:cNvPr id="40" name="Conector recto 39">
            <a:extLst>
              <a:ext uri="{FF2B5EF4-FFF2-40B4-BE49-F238E27FC236}">
                <a16:creationId xmlns:a16="http://schemas.microsoft.com/office/drawing/2014/main" id="{A9FCF829-0A72-44FD-B9AB-3BEC1EBB45C9}"/>
              </a:ext>
            </a:extLst>
          </p:cNvPr>
          <p:cNvCxnSpPr>
            <a:cxnSpLocks/>
          </p:cNvCxnSpPr>
          <p:nvPr/>
        </p:nvCxnSpPr>
        <p:spPr>
          <a:xfrm>
            <a:off x="306180" y="1520446"/>
            <a:ext cx="8748461"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03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4559F87-8879-F545-BBA1-FDB95AA2AD5F}"/>
              </a:ext>
            </a:extLst>
          </p:cNvPr>
          <p:cNvSpPr/>
          <p:nvPr/>
        </p:nvSpPr>
        <p:spPr>
          <a:xfrm>
            <a:off x="0" y="1828800"/>
            <a:ext cx="9144000" cy="1669312"/>
          </a:xfrm>
          <a:prstGeom prst="rect">
            <a:avLst/>
          </a:prstGeom>
          <a:solidFill>
            <a:schemeClr val="accent4"/>
          </a:solidFill>
          <a:ln>
            <a:solidFill>
              <a:schemeClr val="accent4"/>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2" name="CuadroTexto 11">
            <a:extLst>
              <a:ext uri="{FF2B5EF4-FFF2-40B4-BE49-F238E27FC236}">
                <a16:creationId xmlns:a16="http://schemas.microsoft.com/office/drawing/2014/main" id="{606D6C47-DCBB-40D6-91D5-D2E95DB8BD4B}"/>
              </a:ext>
            </a:extLst>
          </p:cNvPr>
          <p:cNvSpPr txBox="1"/>
          <p:nvPr/>
        </p:nvSpPr>
        <p:spPr>
          <a:xfrm>
            <a:off x="1403498" y="2072165"/>
            <a:ext cx="7615987" cy="1200329"/>
          </a:xfrm>
          <a:prstGeom prst="rect">
            <a:avLst/>
          </a:prstGeom>
          <a:noFill/>
        </p:spPr>
        <p:txBody>
          <a:bodyPr wrap="square" rtlCol="0">
            <a:spAutoFit/>
          </a:bodyPr>
          <a:lstStyle/>
          <a:p>
            <a:pPr algn="just"/>
            <a:r>
              <a:rPr lang="es-ES" sz="2400" b="1" dirty="0">
                <a:solidFill>
                  <a:schemeClr val="bg1"/>
                </a:solidFill>
              </a:rPr>
              <a:t>Los estudiantes representarán y comunicarán tablas y gráficos cotidianos, para expresar y escuchar ideas en forma respetuosa. </a:t>
            </a:r>
          </a:p>
        </p:txBody>
      </p:sp>
      <p:pic>
        <p:nvPicPr>
          <p:cNvPr id="13" name="Gráfico 12" descr="Lápiz">
            <a:extLst>
              <a:ext uri="{FF2B5EF4-FFF2-40B4-BE49-F238E27FC236}">
                <a16:creationId xmlns:a16="http://schemas.microsoft.com/office/drawing/2014/main" id="{A2B2D045-9818-46AD-B063-B4F29B2D13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549" y="2247957"/>
            <a:ext cx="914400" cy="914400"/>
          </a:xfrm>
          <a:prstGeom prst="rect">
            <a:avLst/>
          </a:prstGeom>
        </p:spPr>
      </p:pic>
      <p:cxnSp>
        <p:nvCxnSpPr>
          <p:cNvPr id="16" name="Conector recto 15">
            <a:extLst>
              <a:ext uri="{FF2B5EF4-FFF2-40B4-BE49-F238E27FC236}">
                <a16:creationId xmlns:a16="http://schemas.microsoft.com/office/drawing/2014/main" id="{277E9FC8-E95A-4876-9360-5E4FEE6E5866}"/>
              </a:ext>
            </a:extLst>
          </p:cNvPr>
          <p:cNvCxnSpPr/>
          <p:nvPr/>
        </p:nvCxnSpPr>
        <p:spPr>
          <a:xfrm>
            <a:off x="1286540" y="2186402"/>
            <a:ext cx="0" cy="97595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D25ABF30-B0D3-4A2D-BB8F-13BFF4258908}"/>
              </a:ext>
            </a:extLst>
          </p:cNvPr>
          <p:cNvSpPr txBox="1"/>
          <p:nvPr/>
        </p:nvSpPr>
        <p:spPr>
          <a:xfrm>
            <a:off x="105406" y="658845"/>
            <a:ext cx="8706133" cy="1077218"/>
          </a:xfrm>
          <a:prstGeom prst="rect">
            <a:avLst/>
          </a:prstGeom>
          <a:noFill/>
        </p:spPr>
        <p:txBody>
          <a:bodyPr wrap="square" rtlCol="0">
            <a:spAutoFit/>
          </a:bodyPr>
          <a:lstStyle/>
          <a:p>
            <a:r>
              <a:rPr lang="es-ES" sz="3600" b="1" dirty="0">
                <a:solidFill>
                  <a:schemeClr val="accent4"/>
                </a:solidFill>
              </a:rPr>
              <a:t>Nuestra Meta de Comprensión es:</a:t>
            </a:r>
          </a:p>
          <a:p>
            <a:endParaRPr lang="es-ES" sz="2800" b="1" dirty="0"/>
          </a:p>
        </p:txBody>
      </p:sp>
      <p:pic>
        <p:nvPicPr>
          <p:cNvPr id="5" name="Gráfico 4" descr="Montañas">
            <a:extLst>
              <a:ext uri="{FF2B5EF4-FFF2-40B4-BE49-F238E27FC236}">
                <a16:creationId xmlns:a16="http://schemas.microsoft.com/office/drawing/2014/main" id="{09D01AD8-56B1-4DFD-A1C9-432FCEEDC7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4002" y="-34446"/>
            <a:ext cx="2413000" cy="2413000"/>
          </a:xfrm>
          <a:prstGeom prst="rect">
            <a:avLst/>
          </a:prstGeom>
        </p:spPr>
      </p:pic>
      <p:pic>
        <p:nvPicPr>
          <p:cNvPr id="8" name="Gráfico 7" descr="Senderismo">
            <a:extLst>
              <a:ext uri="{FF2B5EF4-FFF2-40B4-BE49-F238E27FC236}">
                <a16:creationId xmlns:a16="http://schemas.microsoft.com/office/drawing/2014/main" id="{7F27A9D6-1561-4899-95E8-924256BF4A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6600" y="1336083"/>
            <a:ext cx="614400" cy="614400"/>
          </a:xfrm>
          <a:prstGeom prst="rect">
            <a:avLst/>
          </a:prstGeom>
        </p:spPr>
      </p:pic>
      <p:pic>
        <p:nvPicPr>
          <p:cNvPr id="3" name="Gráfico 2" descr="Bandera">
            <a:extLst>
              <a:ext uri="{FF2B5EF4-FFF2-40B4-BE49-F238E27FC236}">
                <a16:creationId xmlns:a16="http://schemas.microsoft.com/office/drawing/2014/main" id="{D6263C68-8F2D-4132-8521-188CD51B01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59300" y="402548"/>
            <a:ext cx="362403" cy="362403"/>
          </a:xfrm>
          <a:prstGeom prst="rect">
            <a:avLst/>
          </a:prstGeom>
        </p:spPr>
      </p:pic>
    </p:spTree>
    <p:extLst>
      <p:ext uri="{BB962C8B-B14F-4D97-AF65-F5344CB8AC3E}">
        <p14:creationId xmlns:p14="http://schemas.microsoft.com/office/powerpoint/2010/main" val="167092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CuadroTexto 1"/>
          <p:cNvSpPr txBox="1"/>
          <p:nvPr/>
        </p:nvSpPr>
        <p:spPr>
          <a:xfrm>
            <a:off x="105406" y="658845"/>
            <a:ext cx="8706133" cy="1384995"/>
          </a:xfrm>
          <a:prstGeom prst="rect">
            <a:avLst/>
          </a:prstGeom>
          <a:noFill/>
        </p:spPr>
        <p:txBody>
          <a:bodyPr wrap="square" rtlCol="0">
            <a:spAutoFit/>
          </a:bodyPr>
          <a:lstStyle/>
          <a:p>
            <a:r>
              <a:rPr lang="es-ES" sz="3600" b="1" dirty="0">
                <a:solidFill>
                  <a:srgbClr val="FF0000"/>
                </a:solidFill>
              </a:rPr>
              <a:t>Objetivos de Aprendizaje</a:t>
            </a:r>
          </a:p>
          <a:p>
            <a:r>
              <a:rPr lang="es-ES" sz="2000" dirty="0"/>
              <a:t>Eje: Datos y Probabilidad</a:t>
            </a:r>
          </a:p>
          <a:p>
            <a:endParaRPr lang="es-ES" sz="2800" b="1" dirty="0"/>
          </a:p>
        </p:txBody>
      </p:sp>
      <p:sp>
        <p:nvSpPr>
          <p:cNvPr id="3" name="Rectángulo 2">
            <a:extLst>
              <a:ext uri="{FF2B5EF4-FFF2-40B4-BE49-F238E27FC236}">
                <a16:creationId xmlns:a16="http://schemas.microsoft.com/office/drawing/2014/main" id="{2D1E5AAB-B7F9-8245-B84F-987837C3DFC2}"/>
              </a:ext>
            </a:extLst>
          </p:cNvPr>
          <p:cNvSpPr/>
          <p:nvPr/>
        </p:nvSpPr>
        <p:spPr>
          <a:xfrm>
            <a:off x="0" y="1839723"/>
            <a:ext cx="9144000" cy="1669312"/>
          </a:xfrm>
          <a:prstGeom prst="rect">
            <a:avLst/>
          </a:prstGeom>
          <a:solidFill>
            <a:srgbClr val="FF0000"/>
          </a:solidFill>
          <a:ln>
            <a:solidFill>
              <a:srgbClr val="FF000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2800" dirty="0"/>
          </a:p>
        </p:txBody>
      </p:sp>
      <p:sp>
        <p:nvSpPr>
          <p:cNvPr id="4" name="Rectángulo 3">
            <a:extLst>
              <a:ext uri="{FF2B5EF4-FFF2-40B4-BE49-F238E27FC236}">
                <a16:creationId xmlns:a16="http://schemas.microsoft.com/office/drawing/2014/main" id="{85D21610-3B41-3241-A832-198C1E0118DF}"/>
              </a:ext>
            </a:extLst>
          </p:cNvPr>
          <p:cNvSpPr/>
          <p:nvPr/>
        </p:nvSpPr>
        <p:spPr>
          <a:xfrm>
            <a:off x="1286540" y="2262052"/>
            <a:ext cx="7272175" cy="830997"/>
          </a:xfrm>
          <a:prstGeom prst="rect">
            <a:avLst/>
          </a:prstGeom>
        </p:spPr>
        <p:txBody>
          <a:bodyPr wrap="square">
            <a:spAutoFit/>
          </a:bodyPr>
          <a:lstStyle/>
          <a:p>
            <a:r>
              <a:rPr lang="es-ES" sz="2400" b="1" dirty="0">
                <a:solidFill>
                  <a:schemeClr val="bg1"/>
                </a:solidFill>
              </a:rPr>
              <a:t>OA27: Leer e interpretar pictogramas y gráficos de barra simple con escala y comunicar sus conclusiones.</a:t>
            </a:r>
          </a:p>
        </p:txBody>
      </p:sp>
      <p:pic>
        <p:nvPicPr>
          <p:cNvPr id="5" name="Gráfico 4" descr="Lápiz">
            <a:extLst>
              <a:ext uri="{FF2B5EF4-FFF2-40B4-BE49-F238E27FC236}">
                <a16:creationId xmlns:a16="http://schemas.microsoft.com/office/drawing/2014/main" id="{B549480E-F62D-CE42-B1C6-B9E41FB37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549" y="2247957"/>
            <a:ext cx="914400" cy="914400"/>
          </a:xfrm>
          <a:prstGeom prst="rect">
            <a:avLst/>
          </a:prstGeom>
        </p:spPr>
      </p:pic>
      <p:cxnSp>
        <p:nvCxnSpPr>
          <p:cNvPr id="6" name="Conector recto 5">
            <a:extLst>
              <a:ext uri="{FF2B5EF4-FFF2-40B4-BE49-F238E27FC236}">
                <a16:creationId xmlns:a16="http://schemas.microsoft.com/office/drawing/2014/main" id="{2D3D1831-CFB1-404F-A19F-BC14DE3BEB20}"/>
              </a:ext>
            </a:extLst>
          </p:cNvPr>
          <p:cNvCxnSpPr/>
          <p:nvPr/>
        </p:nvCxnSpPr>
        <p:spPr>
          <a:xfrm>
            <a:off x="1286540" y="2186402"/>
            <a:ext cx="0" cy="97595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áfico 15" descr="Diana">
            <a:extLst>
              <a:ext uri="{FF2B5EF4-FFF2-40B4-BE49-F238E27FC236}">
                <a16:creationId xmlns:a16="http://schemas.microsoft.com/office/drawing/2014/main" id="{8AD96979-4F91-490D-9EC3-F7858EFD1A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0960" y="554990"/>
            <a:ext cx="914400" cy="914400"/>
          </a:xfrm>
          <a:prstGeom prst="rect">
            <a:avLst/>
          </a:prstGeom>
        </p:spPr>
      </p:pic>
    </p:spTree>
    <p:extLst>
      <p:ext uri="{BB962C8B-B14F-4D97-AF65-F5344CB8AC3E}">
        <p14:creationId xmlns:p14="http://schemas.microsoft.com/office/powerpoint/2010/main" val="723448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406" y="658845"/>
            <a:ext cx="8706133" cy="1384995"/>
          </a:xfrm>
          <a:prstGeom prst="rect">
            <a:avLst/>
          </a:prstGeom>
          <a:noFill/>
        </p:spPr>
        <p:txBody>
          <a:bodyPr wrap="square" rtlCol="0">
            <a:spAutoFit/>
          </a:bodyPr>
          <a:lstStyle/>
          <a:p>
            <a:r>
              <a:rPr lang="es-ES" sz="3600" b="1" dirty="0">
                <a:solidFill>
                  <a:srgbClr val="FF0000"/>
                </a:solidFill>
              </a:rPr>
              <a:t>Objetivos de Aprendizaje</a:t>
            </a:r>
          </a:p>
          <a:p>
            <a:r>
              <a:rPr lang="es-ES" sz="2000" dirty="0"/>
              <a:t>Eje: Datos y Probabilidad</a:t>
            </a:r>
          </a:p>
          <a:p>
            <a:endParaRPr lang="es-ES" sz="2800" b="1" dirty="0"/>
          </a:p>
        </p:txBody>
      </p:sp>
      <p:sp>
        <p:nvSpPr>
          <p:cNvPr id="3" name="Rectángulo 2">
            <a:extLst>
              <a:ext uri="{FF2B5EF4-FFF2-40B4-BE49-F238E27FC236}">
                <a16:creationId xmlns:a16="http://schemas.microsoft.com/office/drawing/2014/main" id="{2D1E5AAB-B7F9-8245-B84F-987837C3DFC2}"/>
              </a:ext>
            </a:extLst>
          </p:cNvPr>
          <p:cNvSpPr/>
          <p:nvPr/>
        </p:nvSpPr>
        <p:spPr>
          <a:xfrm>
            <a:off x="0" y="1839723"/>
            <a:ext cx="9144000" cy="1669312"/>
          </a:xfrm>
          <a:prstGeom prst="rect">
            <a:avLst/>
          </a:prstGeom>
          <a:solidFill>
            <a:srgbClr val="FF0000"/>
          </a:solidFill>
          <a:ln>
            <a:solidFill>
              <a:srgbClr val="FF000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2800" dirty="0"/>
          </a:p>
        </p:txBody>
      </p:sp>
      <p:pic>
        <p:nvPicPr>
          <p:cNvPr id="5" name="Gráfico 4" descr="Lápiz">
            <a:extLst>
              <a:ext uri="{FF2B5EF4-FFF2-40B4-BE49-F238E27FC236}">
                <a16:creationId xmlns:a16="http://schemas.microsoft.com/office/drawing/2014/main" id="{B549480E-F62D-CE42-B1C6-B9E41FB37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549" y="2247957"/>
            <a:ext cx="914400" cy="914400"/>
          </a:xfrm>
          <a:prstGeom prst="rect">
            <a:avLst/>
          </a:prstGeom>
        </p:spPr>
      </p:pic>
      <p:cxnSp>
        <p:nvCxnSpPr>
          <p:cNvPr id="6" name="Conector recto 5">
            <a:extLst>
              <a:ext uri="{FF2B5EF4-FFF2-40B4-BE49-F238E27FC236}">
                <a16:creationId xmlns:a16="http://schemas.microsoft.com/office/drawing/2014/main" id="{2D3D1831-CFB1-404F-A19F-BC14DE3BEB20}"/>
              </a:ext>
            </a:extLst>
          </p:cNvPr>
          <p:cNvCxnSpPr/>
          <p:nvPr/>
        </p:nvCxnSpPr>
        <p:spPr>
          <a:xfrm>
            <a:off x="1286540" y="2186402"/>
            <a:ext cx="0" cy="97595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áfico 15" descr="Diana">
            <a:extLst>
              <a:ext uri="{FF2B5EF4-FFF2-40B4-BE49-F238E27FC236}">
                <a16:creationId xmlns:a16="http://schemas.microsoft.com/office/drawing/2014/main" id="{8AD96979-4F91-490D-9EC3-F7858EFD1A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0960" y="554990"/>
            <a:ext cx="914400" cy="914400"/>
          </a:xfrm>
          <a:prstGeom prst="rect">
            <a:avLst/>
          </a:prstGeom>
        </p:spPr>
      </p:pic>
      <p:sp>
        <p:nvSpPr>
          <p:cNvPr id="7" name="6 Rectángulo"/>
          <p:cNvSpPr/>
          <p:nvPr/>
        </p:nvSpPr>
        <p:spPr>
          <a:xfrm>
            <a:off x="2210077" y="2258880"/>
            <a:ext cx="5706699" cy="830997"/>
          </a:xfrm>
          <a:prstGeom prst="rect">
            <a:avLst/>
          </a:prstGeom>
        </p:spPr>
        <p:txBody>
          <a:bodyPr wrap="square">
            <a:spAutoFit/>
          </a:bodyPr>
          <a:lstStyle/>
          <a:p>
            <a:r>
              <a:rPr lang="es-ES" sz="4800" b="1" dirty="0">
                <a:solidFill>
                  <a:schemeClr val="bg1"/>
                </a:solidFill>
              </a:rPr>
              <a:t>Leer e Interpretar</a:t>
            </a:r>
          </a:p>
        </p:txBody>
      </p:sp>
      <p:sp>
        <p:nvSpPr>
          <p:cNvPr id="19" name="CuadroTexto 14"/>
          <p:cNvSpPr txBox="1"/>
          <p:nvPr/>
        </p:nvSpPr>
        <p:spPr>
          <a:xfrm>
            <a:off x="1239265" y="4311388"/>
            <a:ext cx="6677526" cy="461665"/>
          </a:xfrm>
          <a:prstGeom prst="rect">
            <a:avLst/>
          </a:prstGeom>
          <a:noFill/>
          <a:ln w="38100">
            <a:solidFill>
              <a:srgbClr val="FF0000"/>
            </a:solidFill>
          </a:ln>
        </p:spPr>
        <p:txBody>
          <a:bodyPr wrap="square" rtlCol="0">
            <a:spAutoFit/>
          </a:bodyPr>
          <a:lstStyle/>
          <a:p>
            <a:pPr algn="ctr"/>
            <a:r>
              <a:rPr lang="es-ES" sz="2400" b="1" dirty="0"/>
              <a:t>Verbo, desempeño medible, directo y observable</a:t>
            </a:r>
          </a:p>
        </p:txBody>
      </p:sp>
      <p:cxnSp>
        <p:nvCxnSpPr>
          <p:cNvPr id="20" name="19 Conector recto de flecha"/>
          <p:cNvCxnSpPr/>
          <p:nvPr/>
        </p:nvCxnSpPr>
        <p:spPr>
          <a:xfrm>
            <a:off x="4572000" y="3356811"/>
            <a:ext cx="0" cy="78205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96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CuadroTexto 1"/>
          <p:cNvSpPr txBox="1"/>
          <p:nvPr/>
        </p:nvSpPr>
        <p:spPr>
          <a:xfrm>
            <a:off x="105406" y="658845"/>
            <a:ext cx="8706133" cy="1384995"/>
          </a:xfrm>
          <a:prstGeom prst="rect">
            <a:avLst/>
          </a:prstGeom>
          <a:noFill/>
        </p:spPr>
        <p:txBody>
          <a:bodyPr wrap="square" rtlCol="0">
            <a:spAutoFit/>
          </a:bodyPr>
          <a:lstStyle/>
          <a:p>
            <a:r>
              <a:rPr lang="es-ES" sz="3600" b="1" dirty="0">
                <a:solidFill>
                  <a:srgbClr val="FF0000"/>
                </a:solidFill>
              </a:rPr>
              <a:t>Objetivos de Aprendizaje</a:t>
            </a:r>
          </a:p>
          <a:p>
            <a:r>
              <a:rPr lang="es-ES" sz="2000" dirty="0"/>
              <a:t>Eje: Datos y Probabilidad</a:t>
            </a:r>
          </a:p>
          <a:p>
            <a:endParaRPr lang="es-ES" sz="2800" b="1" dirty="0"/>
          </a:p>
        </p:txBody>
      </p:sp>
      <p:sp>
        <p:nvSpPr>
          <p:cNvPr id="3" name="Rectángulo 2">
            <a:extLst>
              <a:ext uri="{FF2B5EF4-FFF2-40B4-BE49-F238E27FC236}">
                <a16:creationId xmlns:a16="http://schemas.microsoft.com/office/drawing/2014/main" id="{2D1E5AAB-B7F9-8245-B84F-987837C3DFC2}"/>
              </a:ext>
            </a:extLst>
          </p:cNvPr>
          <p:cNvSpPr/>
          <p:nvPr/>
        </p:nvSpPr>
        <p:spPr>
          <a:xfrm>
            <a:off x="0" y="1839723"/>
            <a:ext cx="9144000" cy="1669312"/>
          </a:xfrm>
          <a:prstGeom prst="rect">
            <a:avLst/>
          </a:prstGeom>
          <a:solidFill>
            <a:srgbClr val="FF0000"/>
          </a:solidFill>
          <a:ln>
            <a:solidFill>
              <a:srgbClr val="FF000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2800" dirty="0"/>
          </a:p>
        </p:txBody>
      </p:sp>
      <p:sp>
        <p:nvSpPr>
          <p:cNvPr id="4" name="Rectángulo 3">
            <a:extLst>
              <a:ext uri="{FF2B5EF4-FFF2-40B4-BE49-F238E27FC236}">
                <a16:creationId xmlns:a16="http://schemas.microsoft.com/office/drawing/2014/main" id="{85D21610-3B41-3241-A832-198C1E0118DF}"/>
              </a:ext>
            </a:extLst>
          </p:cNvPr>
          <p:cNvSpPr/>
          <p:nvPr/>
        </p:nvSpPr>
        <p:spPr>
          <a:xfrm>
            <a:off x="1286540" y="2262052"/>
            <a:ext cx="7272175" cy="830997"/>
          </a:xfrm>
          <a:prstGeom prst="rect">
            <a:avLst/>
          </a:prstGeom>
        </p:spPr>
        <p:txBody>
          <a:bodyPr wrap="square">
            <a:spAutoFit/>
          </a:bodyPr>
          <a:lstStyle/>
          <a:p>
            <a:r>
              <a:rPr lang="es-ES" sz="2400" b="1" dirty="0">
                <a:solidFill>
                  <a:schemeClr val="bg1"/>
                </a:solidFill>
              </a:rPr>
              <a:t>OA27: Leer e interpretar pictogramas y gráficos de barra simple con escala y comunicar sus conclusiones.</a:t>
            </a:r>
          </a:p>
        </p:txBody>
      </p:sp>
      <p:pic>
        <p:nvPicPr>
          <p:cNvPr id="5" name="Gráfico 4" descr="Lápiz">
            <a:extLst>
              <a:ext uri="{FF2B5EF4-FFF2-40B4-BE49-F238E27FC236}">
                <a16:creationId xmlns:a16="http://schemas.microsoft.com/office/drawing/2014/main" id="{B549480E-F62D-CE42-B1C6-B9E41FB37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549" y="2247957"/>
            <a:ext cx="914400" cy="914400"/>
          </a:xfrm>
          <a:prstGeom prst="rect">
            <a:avLst/>
          </a:prstGeom>
        </p:spPr>
      </p:pic>
      <p:cxnSp>
        <p:nvCxnSpPr>
          <p:cNvPr id="6" name="Conector recto 5">
            <a:extLst>
              <a:ext uri="{FF2B5EF4-FFF2-40B4-BE49-F238E27FC236}">
                <a16:creationId xmlns:a16="http://schemas.microsoft.com/office/drawing/2014/main" id="{2D3D1831-CFB1-404F-A19F-BC14DE3BEB20}"/>
              </a:ext>
            </a:extLst>
          </p:cNvPr>
          <p:cNvCxnSpPr/>
          <p:nvPr/>
        </p:nvCxnSpPr>
        <p:spPr>
          <a:xfrm>
            <a:off x="1286540" y="2186402"/>
            <a:ext cx="0" cy="97595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áfico 15" descr="Diana">
            <a:extLst>
              <a:ext uri="{FF2B5EF4-FFF2-40B4-BE49-F238E27FC236}">
                <a16:creationId xmlns:a16="http://schemas.microsoft.com/office/drawing/2014/main" id="{8AD96979-4F91-490D-9EC3-F7858EFD1A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0960" y="554990"/>
            <a:ext cx="914400" cy="914400"/>
          </a:xfrm>
          <a:prstGeom prst="rect">
            <a:avLst/>
          </a:prstGeom>
        </p:spPr>
      </p:pic>
    </p:spTree>
    <p:extLst>
      <p:ext uri="{BB962C8B-B14F-4D97-AF65-F5344CB8AC3E}">
        <p14:creationId xmlns:p14="http://schemas.microsoft.com/office/powerpoint/2010/main" val="271842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406" y="658845"/>
            <a:ext cx="8706133" cy="1384995"/>
          </a:xfrm>
          <a:prstGeom prst="rect">
            <a:avLst/>
          </a:prstGeom>
          <a:noFill/>
        </p:spPr>
        <p:txBody>
          <a:bodyPr wrap="square" rtlCol="0">
            <a:spAutoFit/>
          </a:bodyPr>
          <a:lstStyle/>
          <a:p>
            <a:r>
              <a:rPr lang="es-ES" sz="3600" b="1" dirty="0">
                <a:solidFill>
                  <a:srgbClr val="FF0000"/>
                </a:solidFill>
              </a:rPr>
              <a:t>Objetivos de Aprendizaje</a:t>
            </a:r>
          </a:p>
          <a:p>
            <a:r>
              <a:rPr lang="es-ES" sz="2000" dirty="0"/>
              <a:t>Eje: Datos y Probabilidad</a:t>
            </a:r>
          </a:p>
          <a:p>
            <a:endParaRPr lang="es-ES" sz="2800" b="1" dirty="0"/>
          </a:p>
        </p:txBody>
      </p:sp>
      <p:sp>
        <p:nvSpPr>
          <p:cNvPr id="3" name="Rectángulo 2">
            <a:extLst>
              <a:ext uri="{FF2B5EF4-FFF2-40B4-BE49-F238E27FC236}">
                <a16:creationId xmlns:a16="http://schemas.microsoft.com/office/drawing/2014/main" id="{2D1E5AAB-B7F9-8245-B84F-987837C3DFC2}"/>
              </a:ext>
            </a:extLst>
          </p:cNvPr>
          <p:cNvSpPr/>
          <p:nvPr/>
        </p:nvSpPr>
        <p:spPr>
          <a:xfrm>
            <a:off x="0" y="1839723"/>
            <a:ext cx="9144000" cy="1669312"/>
          </a:xfrm>
          <a:prstGeom prst="rect">
            <a:avLst/>
          </a:prstGeom>
          <a:solidFill>
            <a:srgbClr val="FF0000"/>
          </a:solidFill>
          <a:ln>
            <a:solidFill>
              <a:srgbClr val="FF000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2800" dirty="0"/>
          </a:p>
        </p:txBody>
      </p:sp>
      <p:pic>
        <p:nvPicPr>
          <p:cNvPr id="5" name="Gráfico 4" descr="Lápiz">
            <a:extLst>
              <a:ext uri="{FF2B5EF4-FFF2-40B4-BE49-F238E27FC236}">
                <a16:creationId xmlns:a16="http://schemas.microsoft.com/office/drawing/2014/main" id="{B549480E-F62D-CE42-B1C6-B9E41FB37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549" y="2247957"/>
            <a:ext cx="914400" cy="914400"/>
          </a:xfrm>
          <a:prstGeom prst="rect">
            <a:avLst/>
          </a:prstGeom>
        </p:spPr>
      </p:pic>
      <p:cxnSp>
        <p:nvCxnSpPr>
          <p:cNvPr id="6" name="Conector recto 5">
            <a:extLst>
              <a:ext uri="{FF2B5EF4-FFF2-40B4-BE49-F238E27FC236}">
                <a16:creationId xmlns:a16="http://schemas.microsoft.com/office/drawing/2014/main" id="{2D3D1831-CFB1-404F-A19F-BC14DE3BEB20}"/>
              </a:ext>
            </a:extLst>
          </p:cNvPr>
          <p:cNvCxnSpPr/>
          <p:nvPr/>
        </p:nvCxnSpPr>
        <p:spPr>
          <a:xfrm>
            <a:off x="1286540" y="2186402"/>
            <a:ext cx="0" cy="97595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áfico 15" descr="Diana">
            <a:extLst>
              <a:ext uri="{FF2B5EF4-FFF2-40B4-BE49-F238E27FC236}">
                <a16:creationId xmlns:a16="http://schemas.microsoft.com/office/drawing/2014/main" id="{8AD96979-4F91-490D-9EC3-F7858EFD1A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0960" y="554990"/>
            <a:ext cx="914400" cy="914400"/>
          </a:xfrm>
          <a:prstGeom prst="rect">
            <a:avLst/>
          </a:prstGeom>
        </p:spPr>
      </p:pic>
      <p:sp>
        <p:nvSpPr>
          <p:cNvPr id="8" name="7 Rectángulo"/>
          <p:cNvSpPr/>
          <p:nvPr/>
        </p:nvSpPr>
        <p:spPr>
          <a:xfrm>
            <a:off x="1447707" y="1920327"/>
            <a:ext cx="8103358" cy="1446550"/>
          </a:xfrm>
          <a:prstGeom prst="rect">
            <a:avLst/>
          </a:prstGeom>
        </p:spPr>
        <p:txBody>
          <a:bodyPr wrap="square">
            <a:spAutoFit/>
          </a:bodyPr>
          <a:lstStyle/>
          <a:p>
            <a:r>
              <a:rPr lang="es-ES" sz="4400" b="1" dirty="0">
                <a:solidFill>
                  <a:schemeClr val="bg1"/>
                </a:solidFill>
              </a:rPr>
              <a:t>pictogramas y gráficos de barra simple con escala </a:t>
            </a:r>
          </a:p>
        </p:txBody>
      </p:sp>
      <p:sp>
        <p:nvSpPr>
          <p:cNvPr id="15" name="CuadroTexto 14"/>
          <p:cNvSpPr txBox="1"/>
          <p:nvPr/>
        </p:nvSpPr>
        <p:spPr>
          <a:xfrm>
            <a:off x="3820002" y="4291408"/>
            <a:ext cx="1551621" cy="461665"/>
          </a:xfrm>
          <a:prstGeom prst="rect">
            <a:avLst/>
          </a:prstGeom>
          <a:noFill/>
          <a:ln w="38100">
            <a:solidFill>
              <a:srgbClr val="FF0000"/>
            </a:solidFill>
          </a:ln>
        </p:spPr>
        <p:txBody>
          <a:bodyPr wrap="square" rtlCol="0">
            <a:spAutoFit/>
          </a:bodyPr>
          <a:lstStyle/>
          <a:p>
            <a:pPr algn="ctr"/>
            <a:r>
              <a:rPr lang="es-ES" sz="2400" b="1" dirty="0"/>
              <a:t>Contenido</a:t>
            </a:r>
          </a:p>
        </p:txBody>
      </p:sp>
      <p:cxnSp>
        <p:nvCxnSpPr>
          <p:cNvPr id="17" name="16 Conector recto de flecha"/>
          <p:cNvCxnSpPr/>
          <p:nvPr/>
        </p:nvCxnSpPr>
        <p:spPr>
          <a:xfrm>
            <a:off x="4572000" y="3356811"/>
            <a:ext cx="0" cy="78205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7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4559F87-8879-F545-BBA1-FDB95AA2AD5F}"/>
              </a:ext>
            </a:extLst>
          </p:cNvPr>
          <p:cNvSpPr/>
          <p:nvPr/>
        </p:nvSpPr>
        <p:spPr>
          <a:xfrm>
            <a:off x="0" y="1828800"/>
            <a:ext cx="9144000" cy="1669312"/>
          </a:xfrm>
          <a:prstGeom prst="rect">
            <a:avLst/>
          </a:prstGeom>
          <a:solidFill>
            <a:srgbClr val="FF0000"/>
          </a:solidFill>
          <a:ln>
            <a:solidFill>
              <a:srgbClr val="FF000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6" name="Rectángulo 5">
            <a:extLst>
              <a:ext uri="{FF2B5EF4-FFF2-40B4-BE49-F238E27FC236}">
                <a16:creationId xmlns:a16="http://schemas.microsoft.com/office/drawing/2014/main" id="{844039B7-DCC7-FA43-84B3-F3050CC8CD9B}"/>
              </a:ext>
            </a:extLst>
          </p:cNvPr>
          <p:cNvSpPr/>
          <p:nvPr/>
        </p:nvSpPr>
        <p:spPr>
          <a:xfrm>
            <a:off x="1608035" y="2228103"/>
            <a:ext cx="8670851" cy="954107"/>
          </a:xfrm>
          <a:prstGeom prst="rect">
            <a:avLst/>
          </a:prstGeom>
        </p:spPr>
        <p:txBody>
          <a:bodyPr wrap="square">
            <a:spAutoFit/>
          </a:bodyPr>
          <a:lstStyle/>
          <a:p>
            <a:r>
              <a:rPr lang="es-ES" sz="2800" b="1" dirty="0">
                <a:solidFill>
                  <a:schemeClr val="bg1"/>
                </a:solidFill>
              </a:rPr>
              <a:t>¿Cómo logro que la  </a:t>
            </a:r>
            <a:r>
              <a:rPr lang="es-ES" sz="2800" b="1" dirty="0"/>
              <a:t>evaluación</a:t>
            </a:r>
            <a:r>
              <a:rPr lang="es-ES" sz="2800" b="1" dirty="0">
                <a:solidFill>
                  <a:schemeClr val="bg1"/>
                </a:solidFill>
              </a:rPr>
              <a:t> sea parte del</a:t>
            </a:r>
          </a:p>
          <a:p>
            <a:r>
              <a:rPr lang="es-ES" sz="2800" b="1" dirty="0"/>
              <a:t>proceso de aprendizaje</a:t>
            </a:r>
            <a:r>
              <a:rPr lang="es-ES" sz="2800" b="1" dirty="0">
                <a:solidFill>
                  <a:schemeClr val="bg1"/>
                </a:solidFill>
              </a:rPr>
              <a:t>?</a:t>
            </a:r>
          </a:p>
        </p:txBody>
      </p:sp>
      <p:pic>
        <p:nvPicPr>
          <p:cNvPr id="11" name="Gráfico 10" descr="Lápiz">
            <a:extLst>
              <a:ext uri="{FF2B5EF4-FFF2-40B4-BE49-F238E27FC236}">
                <a16:creationId xmlns:a16="http://schemas.microsoft.com/office/drawing/2014/main" id="{06DBA702-7601-8545-A52C-4FEA8C5FB0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549" y="2247957"/>
            <a:ext cx="914400" cy="914400"/>
          </a:xfrm>
          <a:prstGeom prst="rect">
            <a:avLst/>
          </a:prstGeom>
        </p:spPr>
      </p:pic>
      <p:cxnSp>
        <p:nvCxnSpPr>
          <p:cNvPr id="15" name="Conector recto 14">
            <a:extLst>
              <a:ext uri="{FF2B5EF4-FFF2-40B4-BE49-F238E27FC236}">
                <a16:creationId xmlns:a16="http://schemas.microsoft.com/office/drawing/2014/main" id="{048CA875-8278-0345-94C6-F59DE21D8978}"/>
              </a:ext>
            </a:extLst>
          </p:cNvPr>
          <p:cNvCxnSpPr/>
          <p:nvPr/>
        </p:nvCxnSpPr>
        <p:spPr>
          <a:xfrm>
            <a:off x="1286540" y="2186402"/>
            <a:ext cx="0" cy="97595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6797B4F9-9B7C-44F2-A230-C2FE47B8011E}"/>
              </a:ext>
            </a:extLst>
          </p:cNvPr>
          <p:cNvSpPr txBox="1"/>
          <p:nvPr/>
        </p:nvSpPr>
        <p:spPr>
          <a:xfrm>
            <a:off x="105406" y="658845"/>
            <a:ext cx="8706133" cy="1384995"/>
          </a:xfrm>
          <a:prstGeom prst="rect">
            <a:avLst/>
          </a:prstGeom>
          <a:noFill/>
        </p:spPr>
        <p:txBody>
          <a:bodyPr wrap="square" rtlCol="0">
            <a:spAutoFit/>
          </a:bodyPr>
          <a:lstStyle/>
          <a:p>
            <a:r>
              <a:rPr lang="es-ES" sz="3600" b="1" dirty="0">
                <a:solidFill>
                  <a:srgbClr val="FF0000"/>
                </a:solidFill>
              </a:rPr>
              <a:t>Hacer Ahora</a:t>
            </a:r>
          </a:p>
          <a:p>
            <a:r>
              <a:rPr lang="es-ES" sz="2000" dirty="0"/>
              <a:t>1 minuto</a:t>
            </a:r>
          </a:p>
          <a:p>
            <a:endParaRPr lang="es-ES" sz="2800" b="1" dirty="0"/>
          </a:p>
        </p:txBody>
      </p:sp>
      <p:pic>
        <p:nvPicPr>
          <p:cNvPr id="4" name="Imagen 3">
            <a:extLst>
              <a:ext uri="{FF2B5EF4-FFF2-40B4-BE49-F238E27FC236}">
                <a16:creationId xmlns:a16="http://schemas.microsoft.com/office/drawing/2014/main" id="{3F727C5E-F06B-41FD-99B1-5B9434778DAA}"/>
              </a:ext>
            </a:extLst>
          </p:cNvPr>
          <p:cNvPicPr>
            <a:picLocks noChangeAspect="1"/>
          </p:cNvPicPr>
          <p:nvPr/>
        </p:nvPicPr>
        <p:blipFill>
          <a:blip r:embed="rId5"/>
          <a:stretch>
            <a:fillRect/>
          </a:stretch>
        </p:blipFill>
        <p:spPr>
          <a:xfrm>
            <a:off x="5248350" y="69106"/>
            <a:ext cx="1851810" cy="1732472"/>
          </a:xfrm>
          <a:prstGeom prst="rect">
            <a:avLst/>
          </a:prstGeom>
        </p:spPr>
      </p:pic>
      <p:pic>
        <p:nvPicPr>
          <p:cNvPr id="10" name="Imagen 9">
            <a:extLst>
              <a:ext uri="{FF2B5EF4-FFF2-40B4-BE49-F238E27FC236}">
                <a16:creationId xmlns:a16="http://schemas.microsoft.com/office/drawing/2014/main" id="{967709BD-E6B4-40FE-A1FE-E9749CA394BD}"/>
              </a:ext>
            </a:extLst>
          </p:cNvPr>
          <p:cNvPicPr>
            <a:picLocks noChangeAspect="1"/>
          </p:cNvPicPr>
          <p:nvPr/>
        </p:nvPicPr>
        <p:blipFill rotWithShape="1">
          <a:blip r:embed="rId6"/>
          <a:srcRect b="11232"/>
          <a:stretch/>
        </p:blipFill>
        <p:spPr>
          <a:xfrm>
            <a:off x="7100160" y="0"/>
            <a:ext cx="2043840" cy="1814278"/>
          </a:xfrm>
          <a:prstGeom prst="rect">
            <a:avLst/>
          </a:prstGeom>
        </p:spPr>
      </p:pic>
      <p:pic>
        <p:nvPicPr>
          <p:cNvPr id="14" name="Imagen 13">
            <a:extLst>
              <a:ext uri="{FF2B5EF4-FFF2-40B4-BE49-F238E27FC236}">
                <a16:creationId xmlns:a16="http://schemas.microsoft.com/office/drawing/2014/main" id="{202A34AC-052A-4EFE-A7B9-D4F982B23F05}"/>
              </a:ext>
            </a:extLst>
          </p:cNvPr>
          <p:cNvPicPr>
            <a:picLocks noChangeAspect="1"/>
          </p:cNvPicPr>
          <p:nvPr/>
        </p:nvPicPr>
        <p:blipFill rotWithShape="1">
          <a:blip r:embed="rId7"/>
          <a:srcRect b="11550"/>
          <a:stretch/>
        </p:blipFill>
        <p:spPr>
          <a:xfrm>
            <a:off x="5056321" y="-6197"/>
            <a:ext cx="2043839" cy="1807775"/>
          </a:xfrm>
          <a:prstGeom prst="rect">
            <a:avLst/>
          </a:prstGeom>
        </p:spPr>
      </p:pic>
    </p:spTree>
    <p:extLst>
      <p:ext uri="{BB962C8B-B14F-4D97-AF65-F5344CB8AC3E}">
        <p14:creationId xmlns:p14="http://schemas.microsoft.com/office/powerpoint/2010/main" val="3360866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406" y="658845"/>
            <a:ext cx="8706133" cy="1384995"/>
          </a:xfrm>
          <a:prstGeom prst="rect">
            <a:avLst/>
          </a:prstGeom>
          <a:noFill/>
        </p:spPr>
        <p:txBody>
          <a:bodyPr wrap="square" rtlCol="0">
            <a:spAutoFit/>
          </a:bodyPr>
          <a:lstStyle/>
          <a:p>
            <a:r>
              <a:rPr lang="es-ES" sz="3600" b="1" dirty="0">
                <a:solidFill>
                  <a:srgbClr val="FF0000"/>
                </a:solidFill>
              </a:rPr>
              <a:t>Objetivos de Aprendizaje</a:t>
            </a:r>
          </a:p>
          <a:p>
            <a:r>
              <a:rPr lang="es-ES" sz="2000" dirty="0"/>
              <a:t>Eje: Datos y Probabilidad</a:t>
            </a:r>
          </a:p>
          <a:p>
            <a:endParaRPr lang="es-ES" sz="2800" b="1" dirty="0"/>
          </a:p>
        </p:txBody>
      </p:sp>
      <p:sp>
        <p:nvSpPr>
          <p:cNvPr id="3" name="Rectángulo 2">
            <a:extLst>
              <a:ext uri="{FF2B5EF4-FFF2-40B4-BE49-F238E27FC236}">
                <a16:creationId xmlns:a16="http://schemas.microsoft.com/office/drawing/2014/main" id="{2D1E5AAB-B7F9-8245-B84F-987837C3DFC2}"/>
              </a:ext>
            </a:extLst>
          </p:cNvPr>
          <p:cNvSpPr/>
          <p:nvPr/>
        </p:nvSpPr>
        <p:spPr>
          <a:xfrm>
            <a:off x="0" y="1839723"/>
            <a:ext cx="9144000" cy="1669312"/>
          </a:xfrm>
          <a:prstGeom prst="rect">
            <a:avLst/>
          </a:prstGeom>
          <a:solidFill>
            <a:srgbClr val="FF0000"/>
          </a:solidFill>
          <a:ln>
            <a:solidFill>
              <a:srgbClr val="FF000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2800" dirty="0"/>
          </a:p>
        </p:txBody>
      </p:sp>
      <p:sp>
        <p:nvSpPr>
          <p:cNvPr id="4" name="Rectángulo 3">
            <a:extLst>
              <a:ext uri="{FF2B5EF4-FFF2-40B4-BE49-F238E27FC236}">
                <a16:creationId xmlns:a16="http://schemas.microsoft.com/office/drawing/2014/main" id="{85D21610-3B41-3241-A832-198C1E0118DF}"/>
              </a:ext>
            </a:extLst>
          </p:cNvPr>
          <p:cNvSpPr/>
          <p:nvPr/>
        </p:nvSpPr>
        <p:spPr>
          <a:xfrm>
            <a:off x="1286540" y="2262052"/>
            <a:ext cx="7272175" cy="830997"/>
          </a:xfrm>
          <a:prstGeom prst="rect">
            <a:avLst/>
          </a:prstGeom>
        </p:spPr>
        <p:txBody>
          <a:bodyPr wrap="square">
            <a:spAutoFit/>
          </a:bodyPr>
          <a:lstStyle/>
          <a:p>
            <a:r>
              <a:rPr lang="es-ES" sz="2400" b="1" dirty="0">
                <a:solidFill>
                  <a:schemeClr val="bg1"/>
                </a:solidFill>
              </a:rPr>
              <a:t>OA27: Leer e interpretar pictogramas y gráficos de barra simple con escala y comunicar sus conclusiones.</a:t>
            </a:r>
          </a:p>
        </p:txBody>
      </p:sp>
      <p:pic>
        <p:nvPicPr>
          <p:cNvPr id="5" name="Gráfico 4" descr="Lápiz">
            <a:extLst>
              <a:ext uri="{FF2B5EF4-FFF2-40B4-BE49-F238E27FC236}">
                <a16:creationId xmlns:a16="http://schemas.microsoft.com/office/drawing/2014/main" id="{B549480E-F62D-CE42-B1C6-B9E41FB37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549" y="2247957"/>
            <a:ext cx="914400" cy="914400"/>
          </a:xfrm>
          <a:prstGeom prst="rect">
            <a:avLst/>
          </a:prstGeom>
        </p:spPr>
      </p:pic>
      <p:cxnSp>
        <p:nvCxnSpPr>
          <p:cNvPr id="6" name="Conector recto 5">
            <a:extLst>
              <a:ext uri="{FF2B5EF4-FFF2-40B4-BE49-F238E27FC236}">
                <a16:creationId xmlns:a16="http://schemas.microsoft.com/office/drawing/2014/main" id="{2D3D1831-CFB1-404F-A19F-BC14DE3BEB20}"/>
              </a:ext>
            </a:extLst>
          </p:cNvPr>
          <p:cNvCxnSpPr/>
          <p:nvPr/>
        </p:nvCxnSpPr>
        <p:spPr>
          <a:xfrm>
            <a:off x="1286540" y="2186402"/>
            <a:ext cx="0" cy="97595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áfico 15" descr="Diana">
            <a:extLst>
              <a:ext uri="{FF2B5EF4-FFF2-40B4-BE49-F238E27FC236}">
                <a16:creationId xmlns:a16="http://schemas.microsoft.com/office/drawing/2014/main" id="{8AD96979-4F91-490D-9EC3-F7858EFD1A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0960" y="554990"/>
            <a:ext cx="914400" cy="914400"/>
          </a:xfrm>
          <a:prstGeom prst="rect">
            <a:avLst/>
          </a:prstGeom>
        </p:spPr>
      </p:pic>
    </p:spTree>
    <p:extLst>
      <p:ext uri="{BB962C8B-B14F-4D97-AF65-F5344CB8AC3E}">
        <p14:creationId xmlns:p14="http://schemas.microsoft.com/office/powerpoint/2010/main" val="415266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406" y="658845"/>
            <a:ext cx="8706133" cy="1384995"/>
          </a:xfrm>
          <a:prstGeom prst="rect">
            <a:avLst/>
          </a:prstGeom>
          <a:noFill/>
        </p:spPr>
        <p:txBody>
          <a:bodyPr wrap="square" rtlCol="0">
            <a:spAutoFit/>
          </a:bodyPr>
          <a:lstStyle/>
          <a:p>
            <a:r>
              <a:rPr lang="es-ES" sz="3600" b="1" dirty="0">
                <a:solidFill>
                  <a:srgbClr val="FF0000"/>
                </a:solidFill>
              </a:rPr>
              <a:t>Objetivos de Aprendizaje</a:t>
            </a:r>
          </a:p>
          <a:p>
            <a:r>
              <a:rPr lang="es-ES" sz="2000" dirty="0"/>
              <a:t>Eje: Datos y Probabilidad</a:t>
            </a:r>
          </a:p>
          <a:p>
            <a:endParaRPr lang="es-ES" sz="2800" b="1" dirty="0"/>
          </a:p>
        </p:txBody>
      </p:sp>
      <p:sp>
        <p:nvSpPr>
          <p:cNvPr id="3" name="Rectángulo 2">
            <a:extLst>
              <a:ext uri="{FF2B5EF4-FFF2-40B4-BE49-F238E27FC236}">
                <a16:creationId xmlns:a16="http://schemas.microsoft.com/office/drawing/2014/main" id="{2D1E5AAB-B7F9-8245-B84F-987837C3DFC2}"/>
              </a:ext>
            </a:extLst>
          </p:cNvPr>
          <p:cNvSpPr/>
          <p:nvPr/>
        </p:nvSpPr>
        <p:spPr>
          <a:xfrm>
            <a:off x="0" y="1839723"/>
            <a:ext cx="9144000" cy="1669312"/>
          </a:xfrm>
          <a:prstGeom prst="rect">
            <a:avLst/>
          </a:prstGeom>
          <a:solidFill>
            <a:srgbClr val="FF0000"/>
          </a:solidFill>
          <a:ln>
            <a:solidFill>
              <a:srgbClr val="FF000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2800" dirty="0"/>
          </a:p>
        </p:txBody>
      </p:sp>
      <p:pic>
        <p:nvPicPr>
          <p:cNvPr id="5" name="Gráfico 4" descr="Lápiz">
            <a:extLst>
              <a:ext uri="{FF2B5EF4-FFF2-40B4-BE49-F238E27FC236}">
                <a16:creationId xmlns:a16="http://schemas.microsoft.com/office/drawing/2014/main" id="{B549480E-F62D-CE42-B1C6-B9E41FB37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549" y="2247957"/>
            <a:ext cx="914400" cy="914400"/>
          </a:xfrm>
          <a:prstGeom prst="rect">
            <a:avLst/>
          </a:prstGeom>
        </p:spPr>
      </p:pic>
      <p:cxnSp>
        <p:nvCxnSpPr>
          <p:cNvPr id="6" name="Conector recto 5">
            <a:extLst>
              <a:ext uri="{FF2B5EF4-FFF2-40B4-BE49-F238E27FC236}">
                <a16:creationId xmlns:a16="http://schemas.microsoft.com/office/drawing/2014/main" id="{2D3D1831-CFB1-404F-A19F-BC14DE3BEB20}"/>
              </a:ext>
            </a:extLst>
          </p:cNvPr>
          <p:cNvCxnSpPr/>
          <p:nvPr/>
        </p:nvCxnSpPr>
        <p:spPr>
          <a:xfrm>
            <a:off x="1286540" y="2186402"/>
            <a:ext cx="0" cy="97595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áfico 15" descr="Diana">
            <a:extLst>
              <a:ext uri="{FF2B5EF4-FFF2-40B4-BE49-F238E27FC236}">
                <a16:creationId xmlns:a16="http://schemas.microsoft.com/office/drawing/2014/main" id="{8AD96979-4F91-490D-9EC3-F7858EFD1A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0960" y="554990"/>
            <a:ext cx="914400" cy="914400"/>
          </a:xfrm>
          <a:prstGeom prst="rect">
            <a:avLst/>
          </a:prstGeom>
        </p:spPr>
      </p:pic>
      <p:sp>
        <p:nvSpPr>
          <p:cNvPr id="10" name="9 Rectángulo"/>
          <p:cNvSpPr/>
          <p:nvPr/>
        </p:nvSpPr>
        <p:spPr>
          <a:xfrm>
            <a:off x="1286540" y="2289658"/>
            <a:ext cx="7821372" cy="830997"/>
          </a:xfrm>
          <a:prstGeom prst="rect">
            <a:avLst/>
          </a:prstGeom>
        </p:spPr>
        <p:txBody>
          <a:bodyPr wrap="none">
            <a:spAutoFit/>
          </a:bodyPr>
          <a:lstStyle/>
          <a:p>
            <a:r>
              <a:rPr lang="es-ES" sz="4800" b="1" dirty="0">
                <a:solidFill>
                  <a:schemeClr val="bg1"/>
                </a:solidFill>
              </a:rPr>
              <a:t>y comunicar sus conclusiones.</a:t>
            </a:r>
          </a:p>
        </p:txBody>
      </p:sp>
      <p:sp>
        <p:nvSpPr>
          <p:cNvPr id="12" name="CuadroTexto 14"/>
          <p:cNvSpPr txBox="1"/>
          <p:nvPr/>
        </p:nvSpPr>
        <p:spPr>
          <a:xfrm>
            <a:off x="2424113" y="4311388"/>
            <a:ext cx="4343399" cy="461665"/>
          </a:xfrm>
          <a:prstGeom prst="rect">
            <a:avLst/>
          </a:prstGeom>
          <a:noFill/>
          <a:ln w="38100">
            <a:solidFill>
              <a:srgbClr val="FF0000"/>
            </a:solidFill>
          </a:ln>
        </p:spPr>
        <p:txBody>
          <a:bodyPr wrap="square" rtlCol="0">
            <a:spAutoFit/>
          </a:bodyPr>
          <a:lstStyle/>
          <a:p>
            <a:pPr algn="ctr"/>
            <a:r>
              <a:rPr lang="es-ES" sz="2400" b="1" dirty="0"/>
              <a:t>Verbo o desempeño</a:t>
            </a:r>
          </a:p>
        </p:txBody>
      </p:sp>
      <p:cxnSp>
        <p:nvCxnSpPr>
          <p:cNvPr id="11" name="10 Conector recto de flecha"/>
          <p:cNvCxnSpPr/>
          <p:nvPr/>
        </p:nvCxnSpPr>
        <p:spPr>
          <a:xfrm>
            <a:off x="4572000" y="3356811"/>
            <a:ext cx="0" cy="78205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07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E38F131-3A9E-43D7-82C1-5EA9797CDFD7}"/>
              </a:ext>
            </a:extLst>
          </p:cNvPr>
          <p:cNvPicPr>
            <a:picLocks noChangeAspect="1"/>
          </p:cNvPicPr>
          <p:nvPr/>
        </p:nvPicPr>
        <p:blipFill rotWithShape="1">
          <a:blip r:embed="rId3"/>
          <a:srcRect t="9931" b="9162"/>
          <a:stretch/>
        </p:blipFill>
        <p:spPr>
          <a:xfrm>
            <a:off x="-66275" y="-85880"/>
            <a:ext cx="9185838" cy="4982274"/>
          </a:xfrm>
          <a:prstGeom prst="rect">
            <a:avLst/>
          </a:prstGeom>
        </p:spPr>
      </p:pic>
      <p:sp>
        <p:nvSpPr>
          <p:cNvPr id="8" name="7 Rectángulo">
            <a:extLst>
              <a:ext uri="{FF2B5EF4-FFF2-40B4-BE49-F238E27FC236}">
                <a16:creationId xmlns:a16="http://schemas.microsoft.com/office/drawing/2014/main" id="{DC32225F-54EE-4F60-B656-0719C1236720}"/>
              </a:ext>
            </a:extLst>
          </p:cNvPr>
          <p:cNvSpPr/>
          <p:nvPr/>
        </p:nvSpPr>
        <p:spPr>
          <a:xfrm>
            <a:off x="2644983" y="2736407"/>
            <a:ext cx="3820726" cy="338554"/>
          </a:xfrm>
          <a:prstGeom prst="rect">
            <a:avLst/>
          </a:prstGeom>
          <a:solidFill>
            <a:schemeClr val="accent4">
              <a:alpha val="84000"/>
            </a:schemeClr>
          </a:solidFill>
        </p:spPr>
        <p:txBody>
          <a:bodyPr wrap="square">
            <a:spAutoFit/>
          </a:bodyPr>
          <a:lstStyle/>
          <a:p>
            <a:pPr lvl="0" algn="ctr">
              <a:buSzPct val="25000"/>
            </a:pPr>
            <a:r>
              <a:rPr lang="es-CL" sz="1600" b="1" u="sng" dirty="0">
                <a:solidFill>
                  <a:schemeClr val="tx1">
                    <a:lumMod val="85000"/>
                    <a:lumOff val="15000"/>
                  </a:schemeClr>
                </a:solidFill>
                <a:latin typeface="gobCL" pitchFamily="50" charset="0"/>
              </a:rPr>
              <a:t>EVIDENCIAS DESDE LA EVALUACIÓN </a:t>
            </a:r>
          </a:p>
        </p:txBody>
      </p:sp>
      <p:sp>
        <p:nvSpPr>
          <p:cNvPr id="9" name="8 Rectángulo">
            <a:extLst>
              <a:ext uri="{FF2B5EF4-FFF2-40B4-BE49-F238E27FC236}">
                <a16:creationId xmlns:a16="http://schemas.microsoft.com/office/drawing/2014/main" id="{A1798291-5777-490D-AF13-E7A8F52F5119}"/>
              </a:ext>
            </a:extLst>
          </p:cNvPr>
          <p:cNvSpPr/>
          <p:nvPr/>
        </p:nvSpPr>
        <p:spPr>
          <a:xfrm>
            <a:off x="3142077" y="3131807"/>
            <a:ext cx="2795400" cy="261610"/>
          </a:xfrm>
          <a:prstGeom prst="rect">
            <a:avLst/>
          </a:prstGeom>
          <a:solidFill>
            <a:schemeClr val="accent4">
              <a:alpha val="84000"/>
            </a:schemeClr>
          </a:solidFill>
        </p:spPr>
        <p:txBody>
          <a:bodyPr wrap="square">
            <a:spAutoFit/>
          </a:bodyPr>
          <a:lstStyle/>
          <a:p>
            <a:r>
              <a:rPr lang="es-CL" sz="1100" i="1" dirty="0">
                <a:latin typeface="gobCL" pitchFamily="50" charset="0"/>
              </a:rPr>
              <a:t>¿Cómo evaluar el objetivo de aprendizaje?</a:t>
            </a:r>
            <a:endParaRPr lang="es-ES" sz="1100" i="1" dirty="0">
              <a:latin typeface="gobCL" pitchFamily="50" charset="0"/>
            </a:endParaRPr>
          </a:p>
        </p:txBody>
      </p:sp>
      <p:sp>
        <p:nvSpPr>
          <p:cNvPr id="10" name="13 Rectángulo">
            <a:extLst>
              <a:ext uri="{FF2B5EF4-FFF2-40B4-BE49-F238E27FC236}">
                <a16:creationId xmlns:a16="http://schemas.microsoft.com/office/drawing/2014/main" id="{597AF6D2-0CE7-42CA-99BC-FD0E5283B21D}"/>
              </a:ext>
            </a:extLst>
          </p:cNvPr>
          <p:cNvSpPr/>
          <p:nvPr/>
        </p:nvSpPr>
        <p:spPr>
          <a:xfrm>
            <a:off x="814204" y="3448291"/>
            <a:ext cx="7424880" cy="4776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gobCL" pitchFamily="50" charset="0"/>
              </a:rPr>
              <a:t>ACCIONES ALINEADAS: </a:t>
            </a:r>
            <a:r>
              <a:rPr lang="es-CL" sz="1600" b="1" u="sng" dirty="0">
                <a:latin typeface="gobCL" pitchFamily="50" charset="0"/>
              </a:rPr>
              <a:t>¿CUÁL ES LA ACTIVIDAD ESCENCIAL?</a:t>
            </a:r>
            <a:endParaRPr lang="es-ES" sz="1600" u="sng" dirty="0">
              <a:latin typeface="gobCL" pitchFamily="50" charset="0"/>
            </a:endParaRPr>
          </a:p>
        </p:txBody>
      </p:sp>
      <p:sp>
        <p:nvSpPr>
          <p:cNvPr id="12" name="15 Rectángulo">
            <a:extLst>
              <a:ext uri="{FF2B5EF4-FFF2-40B4-BE49-F238E27FC236}">
                <a16:creationId xmlns:a16="http://schemas.microsoft.com/office/drawing/2014/main" id="{E68FE9FE-FF43-44BF-B495-36AF2D297E9D}"/>
              </a:ext>
            </a:extLst>
          </p:cNvPr>
          <p:cNvSpPr/>
          <p:nvPr/>
        </p:nvSpPr>
        <p:spPr>
          <a:xfrm>
            <a:off x="827650" y="3994753"/>
            <a:ext cx="3504051" cy="4776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gobCL" pitchFamily="50" charset="0"/>
              </a:rPr>
              <a:t>¿Qué actividades realizarán los alumnos?</a:t>
            </a:r>
          </a:p>
        </p:txBody>
      </p:sp>
      <p:sp>
        <p:nvSpPr>
          <p:cNvPr id="13" name="16 Rectángulo">
            <a:extLst>
              <a:ext uri="{FF2B5EF4-FFF2-40B4-BE49-F238E27FC236}">
                <a16:creationId xmlns:a16="http://schemas.microsoft.com/office/drawing/2014/main" id="{3E7AB73F-402A-48EC-8049-6331D6A1BE1F}"/>
              </a:ext>
            </a:extLst>
          </p:cNvPr>
          <p:cNvSpPr/>
          <p:nvPr/>
        </p:nvSpPr>
        <p:spPr>
          <a:xfrm>
            <a:off x="4758657" y="4007453"/>
            <a:ext cx="3480427" cy="4776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gobCL" pitchFamily="50" charset="0"/>
              </a:rPr>
              <a:t>¿Qué acciones realizará el profesor?</a:t>
            </a:r>
          </a:p>
        </p:txBody>
      </p:sp>
      <p:sp>
        <p:nvSpPr>
          <p:cNvPr id="14" name="10 Rectángulo">
            <a:extLst>
              <a:ext uri="{FF2B5EF4-FFF2-40B4-BE49-F238E27FC236}">
                <a16:creationId xmlns:a16="http://schemas.microsoft.com/office/drawing/2014/main" id="{628BF6B9-C1DB-4569-980D-BCF2439C8577}"/>
              </a:ext>
            </a:extLst>
          </p:cNvPr>
          <p:cNvSpPr/>
          <p:nvPr/>
        </p:nvSpPr>
        <p:spPr>
          <a:xfrm>
            <a:off x="231619" y="4876949"/>
            <a:ext cx="8607613" cy="276999"/>
          </a:xfrm>
          <a:prstGeom prst="rect">
            <a:avLst/>
          </a:prstGeom>
        </p:spPr>
        <p:txBody>
          <a:bodyPr wrap="square">
            <a:spAutoFit/>
          </a:bodyPr>
          <a:lstStyle/>
          <a:p>
            <a:pPr lvl="0" algn="ctr">
              <a:buClr>
                <a:schemeClr val="dk1"/>
              </a:buClr>
              <a:buSzPct val="25000"/>
            </a:pPr>
            <a:r>
              <a:rPr lang="es-CL" sz="1200" i="1" dirty="0"/>
              <a:t>¿Las actividades están alineadas al objetivo planteado?  ¿Existe coherencia entre ellas?</a:t>
            </a:r>
          </a:p>
        </p:txBody>
      </p:sp>
      <p:sp>
        <p:nvSpPr>
          <p:cNvPr id="15" name="18 Rectángulo">
            <a:extLst>
              <a:ext uri="{FF2B5EF4-FFF2-40B4-BE49-F238E27FC236}">
                <a16:creationId xmlns:a16="http://schemas.microsoft.com/office/drawing/2014/main" id="{956F0A73-1182-4CB4-BD5F-A06B2CC76294}"/>
              </a:ext>
            </a:extLst>
          </p:cNvPr>
          <p:cNvSpPr/>
          <p:nvPr/>
        </p:nvSpPr>
        <p:spPr>
          <a:xfrm>
            <a:off x="2237068" y="4557473"/>
            <a:ext cx="184731" cy="338554"/>
          </a:xfrm>
          <a:prstGeom prst="rect">
            <a:avLst/>
          </a:prstGeom>
        </p:spPr>
        <p:txBody>
          <a:bodyPr wrap="none">
            <a:spAutoFit/>
          </a:bodyPr>
          <a:lstStyle/>
          <a:p>
            <a:pPr lvl="0" algn="ctr">
              <a:buSzPct val="25000"/>
            </a:pPr>
            <a:endParaRPr lang="es-CL" sz="1600" b="1" dirty="0">
              <a:solidFill>
                <a:schemeClr val="tx1">
                  <a:lumMod val="85000"/>
                  <a:lumOff val="15000"/>
                </a:schemeClr>
              </a:solidFill>
              <a:latin typeface="gobCL" pitchFamily="50" charset="0"/>
            </a:endParaRPr>
          </a:p>
        </p:txBody>
      </p:sp>
      <p:sp>
        <p:nvSpPr>
          <p:cNvPr id="16" name="19 Rectángulo">
            <a:extLst>
              <a:ext uri="{FF2B5EF4-FFF2-40B4-BE49-F238E27FC236}">
                <a16:creationId xmlns:a16="http://schemas.microsoft.com/office/drawing/2014/main" id="{D76A593A-3592-4B9F-AC99-EECE12398775}"/>
              </a:ext>
            </a:extLst>
          </p:cNvPr>
          <p:cNvSpPr/>
          <p:nvPr/>
        </p:nvSpPr>
        <p:spPr>
          <a:xfrm>
            <a:off x="6406529" y="4551862"/>
            <a:ext cx="184730" cy="338554"/>
          </a:xfrm>
          <a:prstGeom prst="rect">
            <a:avLst/>
          </a:prstGeom>
        </p:spPr>
        <p:txBody>
          <a:bodyPr wrap="none">
            <a:spAutoFit/>
          </a:bodyPr>
          <a:lstStyle/>
          <a:p>
            <a:pPr lvl="0" algn="ctr">
              <a:buSzPct val="25000"/>
            </a:pPr>
            <a:endParaRPr lang="es-CL" sz="1600" b="1" dirty="0">
              <a:solidFill>
                <a:schemeClr val="tx1">
                  <a:lumMod val="85000"/>
                  <a:lumOff val="15000"/>
                </a:schemeClr>
              </a:solidFill>
              <a:latin typeface="gobCL" pitchFamily="50" charset="0"/>
            </a:endParaRPr>
          </a:p>
        </p:txBody>
      </p:sp>
      <p:sp>
        <p:nvSpPr>
          <p:cNvPr id="17" name="2 Rectángulo">
            <a:extLst>
              <a:ext uri="{FF2B5EF4-FFF2-40B4-BE49-F238E27FC236}">
                <a16:creationId xmlns:a16="http://schemas.microsoft.com/office/drawing/2014/main" id="{44485893-D57C-4960-B0E0-9DD81D59F126}"/>
              </a:ext>
            </a:extLst>
          </p:cNvPr>
          <p:cNvSpPr/>
          <p:nvPr/>
        </p:nvSpPr>
        <p:spPr>
          <a:xfrm>
            <a:off x="3000014" y="655702"/>
            <a:ext cx="3105581" cy="327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b="1" dirty="0">
                <a:solidFill>
                  <a:schemeClr val="tx1"/>
                </a:solidFill>
                <a:latin typeface="gobCL" pitchFamily="50" charset="0"/>
              </a:rPr>
              <a:t>META DE COMPRENSIÓN</a:t>
            </a:r>
          </a:p>
        </p:txBody>
      </p:sp>
      <p:sp>
        <p:nvSpPr>
          <p:cNvPr id="21" name="2 Rectángulo">
            <a:extLst>
              <a:ext uri="{FF2B5EF4-FFF2-40B4-BE49-F238E27FC236}">
                <a16:creationId xmlns:a16="http://schemas.microsoft.com/office/drawing/2014/main" id="{A0EC880A-D635-4BC0-A1F8-42E3E4EE0306}"/>
              </a:ext>
            </a:extLst>
          </p:cNvPr>
          <p:cNvSpPr/>
          <p:nvPr/>
        </p:nvSpPr>
        <p:spPr>
          <a:xfrm>
            <a:off x="2644983" y="2291034"/>
            <a:ext cx="3820726" cy="343888"/>
          </a:xfrm>
          <a:prstGeom prst="rect">
            <a:avLst/>
          </a:prstGeom>
          <a:solidFill>
            <a:srgbClr val="FF0000">
              <a:alpha val="7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gobCL" pitchFamily="50" charset="0"/>
              </a:rPr>
              <a:t>OBJETIVO DE APRENDIZAJE</a:t>
            </a:r>
          </a:p>
        </p:txBody>
      </p:sp>
      <p:sp>
        <p:nvSpPr>
          <p:cNvPr id="23" name="Rectángulo 22">
            <a:extLst>
              <a:ext uri="{FF2B5EF4-FFF2-40B4-BE49-F238E27FC236}">
                <a16:creationId xmlns:a16="http://schemas.microsoft.com/office/drawing/2014/main" id="{93227594-EC4E-41FF-836A-61B62DA73C66}"/>
              </a:ext>
            </a:extLst>
          </p:cNvPr>
          <p:cNvSpPr/>
          <p:nvPr/>
        </p:nvSpPr>
        <p:spPr>
          <a:xfrm>
            <a:off x="2526632" y="1043285"/>
            <a:ext cx="4052347" cy="738664"/>
          </a:xfrm>
          <a:prstGeom prst="rect">
            <a:avLst/>
          </a:prstGeom>
        </p:spPr>
        <p:txBody>
          <a:bodyPr wrap="square">
            <a:spAutoFit/>
          </a:bodyPr>
          <a:lstStyle/>
          <a:p>
            <a:pPr algn="just"/>
            <a:r>
              <a:rPr lang="es-MX" sz="1400" b="1" dirty="0">
                <a:solidFill>
                  <a:schemeClr val="accent4"/>
                </a:solidFill>
              </a:rPr>
              <a:t>Los estudiantes representarán y comunicarán tablas y gráficos cotidianos, para expresar y escuchar ideas en forma respetuosa. </a:t>
            </a:r>
          </a:p>
        </p:txBody>
      </p:sp>
    </p:spTree>
    <p:extLst>
      <p:ext uri="{BB962C8B-B14F-4D97-AF65-F5344CB8AC3E}">
        <p14:creationId xmlns:p14="http://schemas.microsoft.com/office/powerpoint/2010/main" val="306577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rot="4598275">
            <a:off x="1474150" y="676230"/>
            <a:ext cx="1942694" cy="2067375"/>
          </a:xfrm>
          <a:custGeom>
            <a:avLst/>
            <a:gdLst/>
            <a:ahLst/>
            <a:cxnLst/>
            <a:rect l="0" t="0" r="0" b="0"/>
            <a:pathLst>
              <a:path w="120000" h="120000" extrusionOk="0">
                <a:moveTo>
                  <a:pt x="43336" y="109976"/>
                </a:moveTo>
                <a:lnTo>
                  <a:pt x="43336" y="109976"/>
                </a:lnTo>
                <a:cubicBezTo>
                  <a:pt x="19460" y="101954"/>
                  <a:pt x="4619" y="78046"/>
                  <a:pt x="7965" y="52995"/>
                </a:cubicBezTo>
                <a:cubicBezTo>
                  <a:pt x="11312" y="27945"/>
                  <a:pt x="31903" y="8806"/>
                  <a:pt x="57041" y="7382"/>
                </a:cubicBezTo>
                <a:cubicBezTo>
                  <a:pt x="82179" y="5957"/>
                  <a:pt x="104785" y="22648"/>
                  <a:pt x="110918" y="47162"/>
                </a:cubicBezTo>
                <a:lnTo>
                  <a:pt x="117440" y="48352"/>
                </a:lnTo>
                <a:lnTo>
                  <a:pt x="104281" y="68080"/>
                </a:lnTo>
                <a:lnTo>
                  <a:pt x="87954" y="42971"/>
                </a:lnTo>
                <a:lnTo>
                  <a:pt x="94073" y="44088"/>
                </a:lnTo>
                <a:cubicBezTo>
                  <a:pt x="86932" y="28297"/>
                  <a:pt x="70180" y="19417"/>
                  <a:pt x="53349" y="22499"/>
                </a:cubicBezTo>
                <a:cubicBezTo>
                  <a:pt x="36517" y="25581"/>
                  <a:pt x="23870" y="39845"/>
                  <a:pt x="22603" y="57175"/>
                </a:cubicBezTo>
                <a:cubicBezTo>
                  <a:pt x="21335" y="74506"/>
                  <a:pt x="31768" y="90512"/>
                  <a:pt x="47966" y="96089"/>
                </a:cubicBezTo>
                <a:close/>
              </a:path>
            </a:pathLst>
          </a:custGeom>
          <a:solidFill>
            <a:srgbClr val="92D050"/>
          </a:solidFill>
          <a:ln w="9525"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dk1"/>
              </a:solidFill>
              <a:latin typeface="Calibri"/>
              <a:ea typeface="Calibri"/>
              <a:cs typeface="Calibri"/>
              <a:sym typeface="Calibri"/>
            </a:endParaRPr>
          </a:p>
        </p:txBody>
      </p:sp>
      <p:sp>
        <p:nvSpPr>
          <p:cNvPr id="187" name="Shape 187"/>
          <p:cNvSpPr/>
          <p:nvPr/>
        </p:nvSpPr>
        <p:spPr>
          <a:xfrm rot="-7217153" flipH="1">
            <a:off x="902404" y="1705808"/>
            <a:ext cx="1858222" cy="1922824"/>
          </a:xfrm>
          <a:custGeom>
            <a:avLst/>
            <a:gdLst/>
            <a:ahLst/>
            <a:cxnLst/>
            <a:rect l="0" t="0" r="0" b="0"/>
            <a:pathLst>
              <a:path w="120000" h="120000" extrusionOk="0">
                <a:moveTo>
                  <a:pt x="50790" y="113668"/>
                </a:moveTo>
                <a:lnTo>
                  <a:pt x="50790" y="113668"/>
                </a:lnTo>
                <a:cubicBezTo>
                  <a:pt x="24417" y="109146"/>
                  <a:pt x="5236" y="86146"/>
                  <a:pt x="5530" y="59400"/>
                </a:cubicBezTo>
                <a:cubicBezTo>
                  <a:pt x="5825" y="32654"/>
                  <a:pt x="25508" y="10082"/>
                  <a:pt x="51974" y="6141"/>
                </a:cubicBezTo>
                <a:cubicBezTo>
                  <a:pt x="78440" y="2201"/>
                  <a:pt x="103850" y="18058"/>
                  <a:pt x="111930" y="43557"/>
                </a:cubicBezTo>
                <a:lnTo>
                  <a:pt x="117280" y="42802"/>
                </a:lnTo>
                <a:lnTo>
                  <a:pt x="106537" y="53430"/>
                </a:lnTo>
                <a:lnTo>
                  <a:pt x="91533" y="46437"/>
                </a:lnTo>
                <a:lnTo>
                  <a:pt x="96835" y="45688"/>
                </a:lnTo>
                <a:lnTo>
                  <a:pt x="96835" y="45688"/>
                </a:lnTo>
                <a:cubicBezTo>
                  <a:pt x="89907" y="27926"/>
                  <a:pt x="71248" y="17647"/>
                  <a:pt x="52498" y="21264"/>
                </a:cubicBezTo>
                <a:cubicBezTo>
                  <a:pt x="33749" y="24881"/>
                  <a:pt x="20271" y="41360"/>
                  <a:pt x="20474" y="60420"/>
                </a:cubicBezTo>
                <a:cubicBezTo>
                  <a:pt x="20678" y="79479"/>
                  <a:pt x="34504" y="95668"/>
                  <a:pt x="53327" y="98886"/>
                </a:cubicBezTo>
                <a:close/>
              </a:path>
            </a:pathLst>
          </a:custGeom>
          <a:solidFill>
            <a:srgbClr val="0070C0"/>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dk1"/>
              </a:solidFill>
              <a:latin typeface="Calibri"/>
              <a:ea typeface="Calibri"/>
              <a:cs typeface="Calibri"/>
              <a:sym typeface="Calibri"/>
            </a:endParaRPr>
          </a:p>
        </p:txBody>
      </p:sp>
      <p:sp>
        <p:nvSpPr>
          <p:cNvPr id="189" name="Shape 189"/>
          <p:cNvSpPr txBox="1"/>
          <p:nvPr/>
        </p:nvSpPr>
        <p:spPr>
          <a:xfrm>
            <a:off x="1919111" y="1278151"/>
            <a:ext cx="1235421" cy="68428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L" sz="1200" i="0" u="none" strike="noStrike" cap="none" dirty="0">
                <a:solidFill>
                  <a:schemeClr val="dk1"/>
                </a:solidFill>
                <a:latin typeface="Calibri"/>
                <a:ea typeface="Calibri"/>
                <a:cs typeface="Calibri"/>
                <a:sym typeface="Calibri"/>
              </a:rPr>
              <a:t>Identificar los resultados deseados</a:t>
            </a:r>
          </a:p>
        </p:txBody>
      </p:sp>
      <p:sp>
        <p:nvSpPr>
          <p:cNvPr id="190" name="Shape 190"/>
          <p:cNvSpPr txBox="1"/>
          <p:nvPr/>
        </p:nvSpPr>
        <p:spPr>
          <a:xfrm>
            <a:off x="1261330" y="2380023"/>
            <a:ext cx="1235421" cy="62324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L" sz="1200" i="0" u="none" strike="noStrike" cap="none" dirty="0">
                <a:solidFill>
                  <a:schemeClr val="dk1"/>
                </a:solidFill>
                <a:latin typeface="Calibri"/>
                <a:ea typeface="Calibri"/>
                <a:cs typeface="Calibri"/>
                <a:sym typeface="Calibri"/>
              </a:rPr>
              <a:t>Determinar las evidencias y la evaluación </a:t>
            </a:r>
          </a:p>
        </p:txBody>
      </p:sp>
      <p:sp>
        <p:nvSpPr>
          <p:cNvPr id="191" name="Shape 191"/>
          <p:cNvSpPr txBox="1"/>
          <p:nvPr/>
        </p:nvSpPr>
        <p:spPr>
          <a:xfrm>
            <a:off x="1770172" y="3503533"/>
            <a:ext cx="1006895" cy="74550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L" sz="1200" dirty="0">
                <a:solidFill>
                  <a:schemeClr val="dk1"/>
                </a:solidFill>
                <a:latin typeface="Calibri"/>
                <a:ea typeface="Calibri"/>
                <a:cs typeface="Calibri"/>
                <a:sym typeface="Calibri"/>
              </a:rPr>
              <a:t>Planea</a:t>
            </a:r>
            <a:r>
              <a:rPr lang="es-CL" sz="1200" i="0" u="none" strike="noStrike" cap="none" dirty="0">
                <a:solidFill>
                  <a:schemeClr val="dk1"/>
                </a:solidFill>
                <a:latin typeface="Calibri"/>
                <a:ea typeface="Calibri"/>
                <a:cs typeface="Calibri"/>
                <a:sym typeface="Calibri"/>
              </a:rPr>
              <a:t>r las experiencias  y  evaluación </a:t>
            </a:r>
          </a:p>
        </p:txBody>
      </p:sp>
      <p:sp>
        <p:nvSpPr>
          <p:cNvPr id="192" name="Shape 192"/>
          <p:cNvSpPr txBox="1"/>
          <p:nvPr/>
        </p:nvSpPr>
        <p:spPr>
          <a:xfrm>
            <a:off x="4755318" y="1350064"/>
            <a:ext cx="2119398" cy="90024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CL" sz="1400" b="1" i="0" u="none" strike="noStrike" cap="none" dirty="0">
                <a:solidFill>
                  <a:schemeClr val="dk1"/>
                </a:solidFill>
                <a:latin typeface="Calibri"/>
                <a:ea typeface="Calibri"/>
                <a:cs typeface="Calibri"/>
                <a:sym typeface="Calibri"/>
              </a:rPr>
              <a:t>¿Qué quiero que los alumnos comprendan y sean capaces de hacer al finalizar la lección?</a:t>
            </a:r>
          </a:p>
        </p:txBody>
      </p:sp>
      <p:sp>
        <p:nvSpPr>
          <p:cNvPr id="193" name="Shape 193"/>
          <p:cNvSpPr txBox="1"/>
          <p:nvPr/>
        </p:nvSpPr>
        <p:spPr>
          <a:xfrm>
            <a:off x="4753329" y="2646663"/>
            <a:ext cx="2121122" cy="484748"/>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CL" sz="1400" b="1" i="0" u="none" strike="noStrike" cap="none" dirty="0">
                <a:solidFill>
                  <a:schemeClr val="dk1"/>
                </a:solidFill>
                <a:latin typeface="Calibri"/>
                <a:ea typeface="Calibri"/>
                <a:cs typeface="Calibri"/>
                <a:sym typeface="Calibri"/>
              </a:rPr>
              <a:t>¿Cómo puedo verificar que aprendieron?</a:t>
            </a:r>
          </a:p>
        </p:txBody>
      </p:sp>
      <p:sp>
        <p:nvSpPr>
          <p:cNvPr id="194" name="Shape 194"/>
          <p:cNvSpPr txBox="1"/>
          <p:nvPr/>
        </p:nvSpPr>
        <p:spPr>
          <a:xfrm>
            <a:off x="4755318" y="3597624"/>
            <a:ext cx="2119398" cy="90024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CL" sz="1400" b="1" i="0" u="none" strike="noStrike" cap="none" dirty="0">
                <a:solidFill>
                  <a:schemeClr val="dk1"/>
                </a:solidFill>
                <a:latin typeface="Calibri"/>
                <a:ea typeface="Calibri"/>
                <a:cs typeface="Calibri"/>
                <a:sym typeface="Calibri"/>
              </a:rPr>
              <a:t>¿Qué experiencias de aprendizaje llevarán a los alumnos a los resultados deseados?</a:t>
            </a:r>
          </a:p>
        </p:txBody>
      </p:sp>
      <p:sp>
        <p:nvSpPr>
          <p:cNvPr id="195" name="Shape 195"/>
          <p:cNvSpPr txBox="1"/>
          <p:nvPr/>
        </p:nvSpPr>
        <p:spPr>
          <a:xfrm>
            <a:off x="398613" y="4678866"/>
            <a:ext cx="5516880"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L" sz="1200" b="0" i="1" u="none" strike="noStrike" cap="none" dirty="0">
                <a:solidFill>
                  <a:schemeClr val="dk1"/>
                </a:solidFill>
                <a:latin typeface="Calibri"/>
                <a:ea typeface="Calibri"/>
                <a:cs typeface="Calibri"/>
                <a:sym typeface="Calibri"/>
              </a:rPr>
              <a:t>© Grant Wiggins, Denise Wilbur &amp; Jay Mc Tighe (2005)</a:t>
            </a:r>
          </a:p>
        </p:txBody>
      </p:sp>
      <p:sp>
        <p:nvSpPr>
          <p:cNvPr id="200" name="Shape 200"/>
          <p:cNvSpPr/>
          <p:nvPr/>
        </p:nvSpPr>
        <p:spPr>
          <a:xfrm>
            <a:off x="6809956" y="1128444"/>
            <a:ext cx="545128" cy="3607004"/>
          </a:xfrm>
          <a:prstGeom prst="rightBrace">
            <a:avLst>
              <a:gd name="adj1" fmla="val 8333"/>
              <a:gd name="adj2" fmla="val 50000"/>
            </a:avLst>
          </a:prstGeom>
          <a:noFill/>
          <a:ln w="31750"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dk1"/>
              </a:solidFill>
              <a:latin typeface="Calibri"/>
              <a:ea typeface="Calibri"/>
              <a:cs typeface="Calibri"/>
              <a:sym typeface="Calibri"/>
            </a:endParaRPr>
          </a:p>
        </p:txBody>
      </p:sp>
      <p:sp>
        <p:nvSpPr>
          <p:cNvPr id="201" name="Shape 201"/>
          <p:cNvSpPr txBox="1"/>
          <p:nvPr/>
        </p:nvSpPr>
        <p:spPr>
          <a:xfrm>
            <a:off x="7493463" y="2403921"/>
            <a:ext cx="1512167" cy="1054836"/>
          </a:xfrm>
          <a:prstGeom prst="rect">
            <a:avLst/>
          </a:prstGeom>
          <a:solidFill>
            <a:srgbClr val="FF0000"/>
          </a:solidFill>
          <a:ln w="38100"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s-CL" sz="1800" b="1" i="0" u="none" strike="noStrike" cap="none" dirty="0">
                <a:solidFill>
                  <a:schemeClr val="lt1"/>
                </a:solidFill>
                <a:latin typeface="Calibri"/>
                <a:ea typeface="Calibri"/>
                <a:cs typeface="Calibri"/>
                <a:sym typeface="Calibri"/>
              </a:rPr>
              <a:t>Establecer la pregunta de evaluación</a:t>
            </a:r>
          </a:p>
        </p:txBody>
      </p:sp>
      <p:sp>
        <p:nvSpPr>
          <p:cNvPr id="15" name="Shape 187">
            <a:extLst>
              <a:ext uri="{FF2B5EF4-FFF2-40B4-BE49-F238E27FC236}">
                <a16:creationId xmlns:a16="http://schemas.microsoft.com/office/drawing/2014/main" id="{2D735A43-8DB7-0941-95D6-F67C2CD5798B}"/>
              </a:ext>
            </a:extLst>
          </p:cNvPr>
          <p:cNvSpPr/>
          <p:nvPr/>
        </p:nvSpPr>
        <p:spPr>
          <a:xfrm rot="20172853" flipH="1" flipV="1">
            <a:off x="1402862" y="2893013"/>
            <a:ext cx="1867036" cy="1776555"/>
          </a:xfrm>
          <a:custGeom>
            <a:avLst/>
            <a:gdLst/>
            <a:ahLst/>
            <a:cxnLst/>
            <a:rect l="0" t="0" r="0" b="0"/>
            <a:pathLst>
              <a:path w="120000" h="120000" extrusionOk="0">
                <a:moveTo>
                  <a:pt x="50790" y="113668"/>
                </a:moveTo>
                <a:lnTo>
                  <a:pt x="50790" y="113668"/>
                </a:lnTo>
                <a:cubicBezTo>
                  <a:pt x="24417" y="109146"/>
                  <a:pt x="5236" y="86146"/>
                  <a:pt x="5530" y="59400"/>
                </a:cubicBezTo>
                <a:cubicBezTo>
                  <a:pt x="5825" y="32654"/>
                  <a:pt x="25508" y="10082"/>
                  <a:pt x="51974" y="6141"/>
                </a:cubicBezTo>
                <a:cubicBezTo>
                  <a:pt x="78440" y="2201"/>
                  <a:pt x="103850" y="18058"/>
                  <a:pt x="111930" y="43557"/>
                </a:cubicBezTo>
                <a:lnTo>
                  <a:pt x="117280" y="42802"/>
                </a:lnTo>
                <a:lnTo>
                  <a:pt x="106537" y="53430"/>
                </a:lnTo>
                <a:lnTo>
                  <a:pt x="91533" y="46437"/>
                </a:lnTo>
                <a:lnTo>
                  <a:pt x="96835" y="45688"/>
                </a:lnTo>
                <a:lnTo>
                  <a:pt x="96835" y="45688"/>
                </a:lnTo>
                <a:cubicBezTo>
                  <a:pt x="89907" y="27926"/>
                  <a:pt x="71248" y="17647"/>
                  <a:pt x="52498" y="21264"/>
                </a:cubicBezTo>
                <a:cubicBezTo>
                  <a:pt x="33749" y="24881"/>
                  <a:pt x="20271" y="41360"/>
                  <a:pt x="20474" y="60420"/>
                </a:cubicBezTo>
                <a:cubicBezTo>
                  <a:pt x="20678" y="79479"/>
                  <a:pt x="34504" y="95668"/>
                  <a:pt x="53327" y="98886"/>
                </a:cubicBezTo>
                <a:close/>
              </a:path>
            </a:pathLst>
          </a:cu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dk1"/>
              </a:solidFill>
              <a:latin typeface="Calibri"/>
              <a:ea typeface="Calibri"/>
              <a:cs typeface="Calibri"/>
              <a:sym typeface="Calibri"/>
            </a:endParaRPr>
          </a:p>
        </p:txBody>
      </p:sp>
      <p:sp>
        <p:nvSpPr>
          <p:cNvPr id="16" name="Rectángulo 15">
            <a:extLst>
              <a:ext uri="{FF2B5EF4-FFF2-40B4-BE49-F238E27FC236}">
                <a16:creationId xmlns:a16="http://schemas.microsoft.com/office/drawing/2014/main" id="{C8A2872C-0170-3E4C-B1A7-24C6A2734C74}"/>
              </a:ext>
            </a:extLst>
          </p:cNvPr>
          <p:cNvSpPr/>
          <p:nvPr/>
        </p:nvSpPr>
        <p:spPr>
          <a:xfrm>
            <a:off x="0" y="-25766"/>
            <a:ext cx="9144000" cy="684281"/>
          </a:xfrm>
          <a:prstGeom prst="rect">
            <a:avLst/>
          </a:prstGeom>
          <a:solidFill>
            <a:schemeClr val="accent4"/>
          </a:solidFill>
          <a:ln>
            <a:solidFill>
              <a:schemeClr val="accent1"/>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t>DISEÑO PARA LA COMPRENSION Y PLANIFICACIÓN EN REVERSA</a:t>
            </a:r>
          </a:p>
        </p:txBody>
      </p:sp>
    </p:spTree>
    <p:extLst>
      <p:ext uri="{BB962C8B-B14F-4D97-AF65-F5344CB8AC3E}">
        <p14:creationId xmlns:p14="http://schemas.microsoft.com/office/powerpoint/2010/main" val="1893667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Captura de pantalla 2015-12-12 a las 14.01.50.png"/>
          <p:cNvPicPr>
            <a:picLocks noChangeAspect="1"/>
          </p:cNvPicPr>
          <p:nvPr/>
        </p:nvPicPr>
        <p:blipFill rotWithShape="1">
          <a:blip r:embed="rId3">
            <a:extLst>
              <a:ext uri="{28A0092B-C50C-407E-A947-70E740481C1C}">
                <a14:useLocalDpi xmlns:a14="http://schemas.microsoft.com/office/drawing/2010/main" val="0"/>
              </a:ext>
            </a:extLst>
          </a:blip>
          <a:srcRect l="10834" r="11429" b="2222"/>
          <a:stretch/>
        </p:blipFill>
        <p:spPr>
          <a:xfrm>
            <a:off x="990600" y="0"/>
            <a:ext cx="7108371" cy="5029200"/>
          </a:xfrm>
          <a:prstGeom prst="rect">
            <a:avLst/>
          </a:prstGeom>
        </p:spPr>
      </p:pic>
      <p:sp>
        <p:nvSpPr>
          <p:cNvPr id="4" name="Rectángulo 3">
            <a:extLst>
              <a:ext uri="{FF2B5EF4-FFF2-40B4-BE49-F238E27FC236}">
                <a16:creationId xmlns:a16="http://schemas.microsoft.com/office/drawing/2014/main" id="{4D47FD0A-62AA-984A-A67A-4480CB898328}"/>
              </a:ext>
            </a:extLst>
          </p:cNvPr>
          <p:cNvSpPr/>
          <p:nvPr/>
        </p:nvSpPr>
        <p:spPr>
          <a:xfrm>
            <a:off x="6683828" y="4637314"/>
            <a:ext cx="1785257" cy="506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1 Rectángulo"/>
          <p:cNvSpPr/>
          <p:nvPr/>
        </p:nvSpPr>
        <p:spPr>
          <a:xfrm>
            <a:off x="3609472" y="2285999"/>
            <a:ext cx="1985211" cy="1443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099" y="2345279"/>
            <a:ext cx="1989372" cy="132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37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07A0DFA-76B9-8948-A4B7-3E4BF4090B5F}"/>
              </a:ext>
            </a:extLst>
          </p:cNvPr>
          <p:cNvGraphicFramePr/>
          <p:nvPr>
            <p:extLst>
              <p:ext uri="{D42A27DB-BD31-4B8C-83A1-F6EECF244321}">
                <p14:modId xmlns:p14="http://schemas.microsoft.com/office/powerpoint/2010/main" val="2405670491"/>
              </p:ext>
            </p:extLst>
          </p:nvPr>
        </p:nvGraphicFramePr>
        <p:xfrm>
          <a:off x="1773514" y="835810"/>
          <a:ext cx="5583287" cy="4069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E0774181-E0EB-BD49-8D6B-9172497BAED2}"/>
              </a:ext>
            </a:extLst>
          </p:cNvPr>
          <p:cNvSpPr/>
          <p:nvPr/>
        </p:nvSpPr>
        <p:spPr>
          <a:xfrm>
            <a:off x="0" y="0"/>
            <a:ext cx="9144000" cy="684281"/>
          </a:xfrm>
          <a:prstGeom prst="rect">
            <a:avLst/>
          </a:prstGeom>
          <a:solidFill>
            <a:schemeClr val="accent4"/>
          </a:solidFill>
          <a:ln>
            <a:solidFill>
              <a:schemeClr val="accent4"/>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a:t>NIVELES DE PROFUNDIDAD DE APRENDIZAJE</a:t>
            </a:r>
          </a:p>
        </p:txBody>
      </p:sp>
      <p:sp>
        <p:nvSpPr>
          <p:cNvPr id="4" name="CuadroTexto 3"/>
          <p:cNvSpPr txBox="1"/>
          <p:nvPr/>
        </p:nvSpPr>
        <p:spPr>
          <a:xfrm>
            <a:off x="6776577" y="4981996"/>
            <a:ext cx="2367423" cy="215444"/>
          </a:xfrm>
          <a:prstGeom prst="rect">
            <a:avLst/>
          </a:prstGeom>
          <a:noFill/>
        </p:spPr>
        <p:txBody>
          <a:bodyPr wrap="square" rtlCol="0">
            <a:spAutoFit/>
          </a:bodyPr>
          <a:lstStyle/>
          <a:p>
            <a:r>
              <a:rPr lang="es-ES" sz="800" dirty="0"/>
              <a:t>Taxonomía de Bloom  revisada por Anderson</a:t>
            </a:r>
          </a:p>
        </p:txBody>
      </p:sp>
    </p:spTree>
    <p:extLst>
      <p:ext uri="{BB962C8B-B14F-4D97-AF65-F5344CB8AC3E}">
        <p14:creationId xmlns:p14="http://schemas.microsoft.com/office/powerpoint/2010/main" val="2128132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txBox="1">
            <a:spLocks/>
          </p:cNvSpPr>
          <p:nvPr/>
        </p:nvSpPr>
        <p:spPr>
          <a:xfrm>
            <a:off x="1626226" y="273150"/>
            <a:ext cx="2927387" cy="230474"/>
          </a:xfrm>
          <a:prstGeom prst="rect">
            <a:avLst/>
          </a:prstGeom>
        </p:spPr>
        <p:txBody>
          <a:bodyPr vert="horz" lIns="68580" tIns="34290" rIns="68580" bIns="3429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s-CL" sz="750" dirty="0">
              <a:solidFill>
                <a:schemeClr val="tx1">
                  <a:lumMod val="50000"/>
                  <a:lumOff val="50000"/>
                </a:schemeClr>
              </a:solidFill>
              <a:latin typeface="Arial"/>
              <a:cs typeface="Arial"/>
            </a:endParaRPr>
          </a:p>
        </p:txBody>
      </p:sp>
      <p:sp>
        <p:nvSpPr>
          <p:cNvPr id="10" name="Content Placeholder 4"/>
          <p:cNvSpPr txBox="1">
            <a:spLocks/>
          </p:cNvSpPr>
          <p:nvPr/>
        </p:nvSpPr>
        <p:spPr>
          <a:xfrm>
            <a:off x="1132964" y="917684"/>
            <a:ext cx="3913910" cy="637359"/>
          </a:xfrm>
          <a:prstGeom prst="rect">
            <a:avLst/>
          </a:prstGeom>
        </p:spPr>
        <p:txBody>
          <a:bodyPr vert="horz" lIns="68580" tIns="34290" rIns="68580" bIns="3429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s-CL" sz="2400" b="1" dirty="0">
                <a:solidFill>
                  <a:srgbClr val="7F7F7F"/>
                </a:solidFill>
                <a:cs typeface="Arial"/>
              </a:rPr>
              <a:t>Niveles de Aprendizaje</a:t>
            </a:r>
            <a:endParaRPr lang="es-CL" sz="2000" baseline="30000" dirty="0">
              <a:solidFill>
                <a:srgbClr val="7F7F7F"/>
              </a:solidFill>
              <a:cs typeface="Arial"/>
            </a:endParaRPr>
          </a:p>
        </p:txBody>
      </p:sp>
      <p:sp>
        <p:nvSpPr>
          <p:cNvPr id="11" name="CuadroTexto 10"/>
          <p:cNvSpPr txBox="1"/>
          <p:nvPr/>
        </p:nvSpPr>
        <p:spPr>
          <a:xfrm>
            <a:off x="4338383" y="2050190"/>
            <a:ext cx="184731" cy="300082"/>
          </a:xfrm>
          <a:prstGeom prst="rect">
            <a:avLst/>
          </a:prstGeom>
          <a:noFill/>
        </p:spPr>
        <p:txBody>
          <a:bodyPr wrap="none" rtlCol="0">
            <a:spAutoFit/>
          </a:bodyPr>
          <a:lstStyle/>
          <a:p>
            <a:endParaRPr lang="es-ES" sz="1350" dirty="0"/>
          </a:p>
        </p:txBody>
      </p:sp>
      <p:grpSp>
        <p:nvGrpSpPr>
          <p:cNvPr id="22" name="Grupo 21"/>
          <p:cNvGrpSpPr/>
          <p:nvPr/>
        </p:nvGrpSpPr>
        <p:grpSpPr>
          <a:xfrm>
            <a:off x="5203377" y="2352775"/>
            <a:ext cx="799368" cy="1722745"/>
            <a:chOff x="4160241" y="2952870"/>
            <a:chExt cx="1272844" cy="2296993"/>
          </a:xfrm>
        </p:grpSpPr>
        <p:sp>
          <p:nvSpPr>
            <p:cNvPr id="32" name="Rectángulo 31"/>
            <p:cNvSpPr/>
            <p:nvPr/>
          </p:nvSpPr>
          <p:spPr>
            <a:xfrm>
              <a:off x="4160241" y="3440832"/>
              <a:ext cx="1200184" cy="1809031"/>
            </a:xfrm>
            <a:prstGeom prst="rect">
              <a:avLst/>
            </a:prstGeom>
            <a:solidFill>
              <a:srgbClr val="F172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050">
                <a:solidFill>
                  <a:schemeClr val="tx2">
                    <a:lumMod val="60000"/>
                    <a:lumOff val="40000"/>
                  </a:schemeClr>
                </a:solidFill>
              </a:endParaRPr>
            </a:p>
          </p:txBody>
        </p:sp>
        <p:sp>
          <p:nvSpPr>
            <p:cNvPr id="37" name="Content Placeholder 4"/>
            <p:cNvSpPr txBox="1">
              <a:spLocks/>
            </p:cNvSpPr>
            <p:nvPr/>
          </p:nvSpPr>
          <p:spPr>
            <a:xfrm>
              <a:off x="4213388" y="2952870"/>
              <a:ext cx="1219697" cy="354060"/>
            </a:xfrm>
            <a:prstGeom prst="rect">
              <a:avLst/>
            </a:prstGeom>
            <a:solidFill>
              <a:schemeClr val="bg1"/>
            </a:solidFill>
          </p:spPr>
          <p:txBody>
            <a:bodyPr vert="horz" lIns="68580" tIns="34290" rIns="68580" bIns="3429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lnSpc>
                  <a:spcPct val="120000"/>
                </a:lnSpc>
                <a:spcBef>
                  <a:spcPts val="900"/>
                </a:spcBef>
              </a:pPr>
              <a:r>
                <a:rPr lang="es-ES" sz="1050" dirty="0">
                  <a:solidFill>
                    <a:schemeClr val="tx1"/>
                  </a:solidFill>
                  <a:cs typeface="Arial"/>
                </a:rPr>
                <a:t>Nivel Adecuado</a:t>
              </a:r>
            </a:p>
          </p:txBody>
        </p:sp>
      </p:grpSp>
      <p:grpSp>
        <p:nvGrpSpPr>
          <p:cNvPr id="40" name="Grupo 39"/>
          <p:cNvGrpSpPr/>
          <p:nvPr/>
        </p:nvGrpSpPr>
        <p:grpSpPr>
          <a:xfrm>
            <a:off x="4448160" y="3037144"/>
            <a:ext cx="751704" cy="1039685"/>
            <a:chOff x="2875905" y="3865364"/>
            <a:chExt cx="1238481" cy="1386246"/>
          </a:xfrm>
        </p:grpSpPr>
        <p:sp>
          <p:nvSpPr>
            <p:cNvPr id="33" name="Rectángulo 32"/>
            <p:cNvSpPr/>
            <p:nvPr/>
          </p:nvSpPr>
          <p:spPr>
            <a:xfrm>
              <a:off x="2875905" y="4388581"/>
              <a:ext cx="1238481" cy="863029"/>
            </a:xfrm>
            <a:prstGeom prst="rect">
              <a:avLst/>
            </a:prstGeom>
            <a:solidFill>
              <a:srgbClr val="F4A3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050">
                <a:solidFill>
                  <a:schemeClr val="tx2">
                    <a:lumMod val="60000"/>
                    <a:lumOff val="40000"/>
                  </a:schemeClr>
                </a:solidFill>
              </a:endParaRPr>
            </a:p>
          </p:txBody>
        </p:sp>
        <p:sp>
          <p:nvSpPr>
            <p:cNvPr id="38" name="Content Placeholder 4"/>
            <p:cNvSpPr txBox="1">
              <a:spLocks/>
            </p:cNvSpPr>
            <p:nvPr/>
          </p:nvSpPr>
          <p:spPr>
            <a:xfrm>
              <a:off x="2875905" y="3865364"/>
              <a:ext cx="1219697" cy="354060"/>
            </a:xfrm>
            <a:prstGeom prst="rect">
              <a:avLst/>
            </a:prstGeom>
          </p:spPr>
          <p:txBody>
            <a:bodyPr vert="horz" lIns="68580" tIns="34290" rIns="68580" bIns="3429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lnSpc>
                  <a:spcPct val="120000"/>
                </a:lnSpc>
                <a:spcBef>
                  <a:spcPts val="900"/>
                </a:spcBef>
              </a:pPr>
              <a:r>
                <a:rPr lang="es-ES" sz="1050" dirty="0">
                  <a:solidFill>
                    <a:schemeClr val="tx1"/>
                  </a:solidFill>
                  <a:cs typeface="Arial"/>
                </a:rPr>
                <a:t>Nivel Elemental</a:t>
              </a:r>
            </a:p>
          </p:txBody>
        </p:sp>
      </p:grpSp>
      <p:grpSp>
        <p:nvGrpSpPr>
          <p:cNvPr id="21" name="Grupo 20"/>
          <p:cNvGrpSpPr/>
          <p:nvPr/>
        </p:nvGrpSpPr>
        <p:grpSpPr>
          <a:xfrm>
            <a:off x="4338383" y="1785582"/>
            <a:ext cx="2420334" cy="2356134"/>
            <a:chOff x="2853600" y="2196614"/>
            <a:chExt cx="3772456" cy="3141512"/>
          </a:xfrm>
        </p:grpSpPr>
        <p:sp>
          <p:nvSpPr>
            <p:cNvPr id="28" name="Content Placeholder 4"/>
            <p:cNvSpPr txBox="1">
              <a:spLocks/>
            </p:cNvSpPr>
            <p:nvPr/>
          </p:nvSpPr>
          <p:spPr>
            <a:xfrm>
              <a:off x="5382112" y="2196614"/>
              <a:ext cx="1219697" cy="354060"/>
            </a:xfrm>
            <a:prstGeom prst="rect">
              <a:avLst/>
            </a:prstGeom>
          </p:spPr>
          <p:txBody>
            <a:bodyPr vert="horz" lIns="68580" tIns="34290" rIns="68580" bIns="3429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lnSpc>
                  <a:spcPct val="120000"/>
                </a:lnSpc>
                <a:spcBef>
                  <a:spcPts val="900"/>
                </a:spcBef>
              </a:pPr>
              <a:r>
                <a:rPr lang="es-ES" sz="1050" dirty="0">
                  <a:solidFill>
                    <a:schemeClr val="tx1"/>
                  </a:solidFill>
                  <a:cs typeface="Arial"/>
                </a:rPr>
                <a:t>Meta a alcanzar (OA)</a:t>
              </a:r>
            </a:p>
          </p:txBody>
        </p:sp>
        <p:sp>
          <p:nvSpPr>
            <p:cNvPr id="14" name="Rectángulo 13"/>
            <p:cNvSpPr/>
            <p:nvPr/>
          </p:nvSpPr>
          <p:spPr>
            <a:xfrm>
              <a:off x="5382113" y="2588940"/>
              <a:ext cx="1219697" cy="2662670"/>
            </a:xfrm>
            <a:prstGeom prst="rect">
              <a:avLst/>
            </a:prstGeom>
            <a:solidFill>
              <a:srgbClr val="EC00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050">
                <a:solidFill>
                  <a:srgbClr val="1153A5"/>
                </a:solidFill>
              </a:endParaRPr>
            </a:p>
          </p:txBody>
        </p:sp>
        <p:cxnSp>
          <p:nvCxnSpPr>
            <p:cNvPr id="19" name="Conector recto 18"/>
            <p:cNvCxnSpPr/>
            <p:nvPr/>
          </p:nvCxnSpPr>
          <p:spPr>
            <a:xfrm>
              <a:off x="2853600" y="5338126"/>
              <a:ext cx="3772456"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42" name="Imagen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917" y="3248104"/>
            <a:ext cx="846353" cy="893612"/>
          </a:xfrm>
          <a:prstGeom prst="rect">
            <a:avLst/>
          </a:prstGeom>
        </p:spPr>
      </p:pic>
      <p:sp>
        <p:nvSpPr>
          <p:cNvPr id="43" name="CuadroTexto 42"/>
          <p:cNvSpPr txBox="1"/>
          <p:nvPr/>
        </p:nvSpPr>
        <p:spPr>
          <a:xfrm>
            <a:off x="5852493" y="4285568"/>
            <a:ext cx="998802" cy="415498"/>
          </a:xfrm>
          <a:prstGeom prst="rect">
            <a:avLst/>
          </a:prstGeom>
          <a:noFill/>
        </p:spPr>
        <p:txBody>
          <a:bodyPr wrap="square" rtlCol="0">
            <a:spAutoFit/>
          </a:bodyPr>
          <a:lstStyle/>
          <a:p>
            <a:pPr algn="ctr"/>
            <a:r>
              <a:rPr lang="es-CL" sz="1050" b="1" dirty="0">
                <a:solidFill>
                  <a:schemeClr val="tx2">
                    <a:lumMod val="75000"/>
                  </a:schemeClr>
                </a:solidFill>
              </a:rPr>
              <a:t>Bases Curriculares</a:t>
            </a:r>
          </a:p>
        </p:txBody>
      </p:sp>
      <p:sp>
        <p:nvSpPr>
          <p:cNvPr id="44" name="CuadroTexto 43"/>
          <p:cNvSpPr txBox="1"/>
          <p:nvPr/>
        </p:nvSpPr>
        <p:spPr>
          <a:xfrm>
            <a:off x="4673884" y="4293411"/>
            <a:ext cx="1125740" cy="415498"/>
          </a:xfrm>
          <a:prstGeom prst="rect">
            <a:avLst/>
          </a:prstGeom>
          <a:noFill/>
        </p:spPr>
        <p:txBody>
          <a:bodyPr wrap="square" rtlCol="0">
            <a:spAutoFit/>
          </a:bodyPr>
          <a:lstStyle/>
          <a:p>
            <a:pPr algn="ctr"/>
            <a:r>
              <a:rPr lang="es-CL" sz="1050" b="1" dirty="0">
                <a:solidFill>
                  <a:schemeClr val="accent1">
                    <a:lumMod val="50000"/>
                  </a:schemeClr>
                </a:solidFill>
              </a:rPr>
              <a:t>Estándares </a:t>
            </a:r>
          </a:p>
          <a:p>
            <a:pPr algn="ctr"/>
            <a:r>
              <a:rPr lang="es-CL" sz="1050" b="1" dirty="0">
                <a:solidFill>
                  <a:schemeClr val="accent1">
                    <a:lumMod val="50000"/>
                  </a:schemeClr>
                </a:solidFill>
              </a:rPr>
              <a:t>de Aprendizaje</a:t>
            </a:r>
          </a:p>
        </p:txBody>
      </p:sp>
      <p:sp>
        <p:nvSpPr>
          <p:cNvPr id="26" name="Content Placeholder 4"/>
          <p:cNvSpPr txBox="1">
            <a:spLocks/>
          </p:cNvSpPr>
          <p:nvPr/>
        </p:nvSpPr>
        <p:spPr>
          <a:xfrm>
            <a:off x="1140234" y="2069317"/>
            <a:ext cx="2729842" cy="1952844"/>
          </a:xfrm>
          <a:prstGeom prst="rect">
            <a:avLst/>
          </a:prstGeom>
        </p:spPr>
        <p:txBody>
          <a:bodyPr vert="horz" lIns="68580" tIns="34290" rIns="68580" bIns="3429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algn="just" fontAlgn="base">
              <a:lnSpc>
                <a:spcPct val="120000"/>
              </a:lnSpc>
              <a:spcBef>
                <a:spcPts val="900"/>
              </a:spcBef>
              <a:buFont typeface="Arial" panose="020B0604020202020204" pitchFamily="34" charset="0"/>
              <a:buChar char="•"/>
            </a:pPr>
            <a:r>
              <a:rPr lang="es-CL" sz="1600" dirty="0">
                <a:solidFill>
                  <a:schemeClr val="tx1">
                    <a:lumMod val="65000"/>
                    <a:lumOff val="35000"/>
                  </a:schemeClr>
                </a:solidFill>
                <a:cs typeface="Arial"/>
              </a:rPr>
              <a:t>Los Niveles de Aprendizaje pueden ser entendidos como: “Escalones o pasos intermedios por los que transitan los y las estudiantes hacia el logro de los Objetivos de Aprendizaje del Currículum”.</a:t>
            </a:r>
          </a:p>
        </p:txBody>
      </p:sp>
      <p:sp>
        <p:nvSpPr>
          <p:cNvPr id="8" name="Marcador de número de diapositiva 7"/>
          <p:cNvSpPr>
            <a:spLocks noGrp="1"/>
          </p:cNvSpPr>
          <p:nvPr>
            <p:ph type="sldNum" sz="quarter" idx="12"/>
          </p:nvPr>
        </p:nvSpPr>
        <p:spPr/>
        <p:txBody>
          <a:bodyPr/>
          <a:lstStyle/>
          <a:p>
            <a:fld id="{575F1CA4-AFF0-6B4B-8370-19BE03A1A81D}" type="slidenum">
              <a:rPr lang="es-ES" smtClean="0"/>
              <a:t>26</a:t>
            </a:fld>
            <a:endParaRPr lang="es-ES" dirty="0"/>
          </a:p>
        </p:txBody>
      </p:sp>
      <p:sp>
        <p:nvSpPr>
          <p:cNvPr id="20" name="Rectángulo 19">
            <a:extLst>
              <a:ext uri="{FF2B5EF4-FFF2-40B4-BE49-F238E27FC236}">
                <a16:creationId xmlns:a16="http://schemas.microsoft.com/office/drawing/2014/main" id="{7998C364-6265-4B5F-882F-0C43B6CDC6DE}"/>
              </a:ext>
            </a:extLst>
          </p:cNvPr>
          <p:cNvSpPr/>
          <p:nvPr/>
        </p:nvSpPr>
        <p:spPr>
          <a:xfrm>
            <a:off x="0" y="0"/>
            <a:ext cx="9144000" cy="684281"/>
          </a:xfrm>
          <a:prstGeom prst="rect">
            <a:avLst/>
          </a:prstGeom>
          <a:solidFill>
            <a:srgbClr val="F64D80"/>
          </a:solidFill>
          <a:ln>
            <a:solidFill>
              <a:srgbClr val="F64D8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a:t>EVALUACIÓN ESTANDARIZADA</a:t>
            </a:r>
          </a:p>
        </p:txBody>
      </p:sp>
    </p:spTree>
    <p:extLst>
      <p:ext uri="{BB962C8B-B14F-4D97-AF65-F5344CB8AC3E}">
        <p14:creationId xmlns:p14="http://schemas.microsoft.com/office/powerpoint/2010/main" val="171393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27451" y="858466"/>
            <a:ext cx="8362123" cy="4272610"/>
          </a:xfrm>
          <a:prstGeom prst="rect">
            <a:avLst/>
          </a:prstGeom>
        </p:spPr>
      </p:pic>
      <p:sp>
        <p:nvSpPr>
          <p:cNvPr id="3" name="Rectángulo 2">
            <a:extLst>
              <a:ext uri="{FF2B5EF4-FFF2-40B4-BE49-F238E27FC236}">
                <a16:creationId xmlns:a16="http://schemas.microsoft.com/office/drawing/2014/main" id="{12472390-4590-9347-95CC-F4CD87C3D106}"/>
              </a:ext>
            </a:extLst>
          </p:cNvPr>
          <p:cNvSpPr/>
          <p:nvPr/>
        </p:nvSpPr>
        <p:spPr>
          <a:xfrm>
            <a:off x="0" y="0"/>
            <a:ext cx="9144000" cy="684281"/>
          </a:xfrm>
          <a:prstGeom prst="rect">
            <a:avLst/>
          </a:prstGeom>
          <a:solidFill>
            <a:srgbClr val="F64D80"/>
          </a:solidFill>
          <a:ln>
            <a:solidFill>
              <a:srgbClr val="F64D8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a:t>NIVEL DE APRENDIZAJE INSUFICIENTE</a:t>
            </a:r>
          </a:p>
        </p:txBody>
      </p:sp>
    </p:spTree>
    <p:extLst>
      <p:ext uri="{BB962C8B-B14F-4D97-AF65-F5344CB8AC3E}">
        <p14:creationId xmlns:p14="http://schemas.microsoft.com/office/powerpoint/2010/main" val="216647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357809" y="740773"/>
            <a:ext cx="8113712" cy="4323424"/>
          </a:xfrm>
          <a:prstGeom prst="rect">
            <a:avLst/>
          </a:prstGeom>
        </p:spPr>
      </p:pic>
      <p:pic>
        <p:nvPicPr>
          <p:cNvPr id="3" name="Imagen 2">
            <a:extLst>
              <a:ext uri="{FF2B5EF4-FFF2-40B4-BE49-F238E27FC236}">
                <a16:creationId xmlns:a16="http://schemas.microsoft.com/office/drawing/2014/main" id="{F84099F1-2B8F-3447-BE48-E28798ECA251}"/>
              </a:ext>
            </a:extLst>
          </p:cNvPr>
          <p:cNvPicPr>
            <a:picLocks noChangeAspect="1"/>
          </p:cNvPicPr>
          <p:nvPr/>
        </p:nvPicPr>
        <p:blipFill rotWithShape="1">
          <a:blip r:embed="rId4"/>
          <a:srcRect l="2763"/>
          <a:stretch/>
        </p:blipFill>
        <p:spPr>
          <a:xfrm>
            <a:off x="5247860" y="2516123"/>
            <a:ext cx="3896139" cy="1048813"/>
          </a:xfrm>
          <a:prstGeom prst="rect">
            <a:avLst/>
          </a:prstGeom>
        </p:spPr>
      </p:pic>
      <p:sp>
        <p:nvSpPr>
          <p:cNvPr id="4" name="Rectángulo 3">
            <a:extLst>
              <a:ext uri="{FF2B5EF4-FFF2-40B4-BE49-F238E27FC236}">
                <a16:creationId xmlns:a16="http://schemas.microsoft.com/office/drawing/2014/main" id="{CBD9283C-9D45-D04F-B319-8753593F41B4}"/>
              </a:ext>
            </a:extLst>
          </p:cNvPr>
          <p:cNvSpPr/>
          <p:nvPr/>
        </p:nvSpPr>
        <p:spPr>
          <a:xfrm>
            <a:off x="0" y="0"/>
            <a:ext cx="9144000" cy="684281"/>
          </a:xfrm>
          <a:prstGeom prst="rect">
            <a:avLst/>
          </a:prstGeom>
          <a:solidFill>
            <a:srgbClr val="F64D80"/>
          </a:solidFill>
          <a:ln>
            <a:solidFill>
              <a:srgbClr val="F64D8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a:t>NIVEL DE APRENDIZAJE ELEMENTAL</a:t>
            </a:r>
          </a:p>
        </p:txBody>
      </p:sp>
    </p:spTree>
    <p:extLst>
      <p:ext uri="{BB962C8B-B14F-4D97-AF65-F5344CB8AC3E}">
        <p14:creationId xmlns:p14="http://schemas.microsoft.com/office/powerpoint/2010/main" val="1376533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97507" y="588025"/>
            <a:ext cx="7548983" cy="4424312"/>
          </a:xfrm>
          <a:prstGeom prst="rect">
            <a:avLst/>
          </a:prstGeom>
        </p:spPr>
      </p:pic>
      <p:pic>
        <p:nvPicPr>
          <p:cNvPr id="3" name="Imagen 2"/>
          <p:cNvPicPr>
            <a:picLocks noChangeAspect="1"/>
          </p:cNvPicPr>
          <p:nvPr/>
        </p:nvPicPr>
        <p:blipFill>
          <a:blip r:embed="rId4"/>
          <a:stretch>
            <a:fillRect/>
          </a:stretch>
        </p:blipFill>
        <p:spPr>
          <a:xfrm>
            <a:off x="5963638" y="2448285"/>
            <a:ext cx="2209800" cy="1504950"/>
          </a:xfrm>
          <a:prstGeom prst="rect">
            <a:avLst/>
          </a:prstGeom>
        </p:spPr>
      </p:pic>
      <p:sp>
        <p:nvSpPr>
          <p:cNvPr id="4" name="Rectángulo 3">
            <a:extLst>
              <a:ext uri="{FF2B5EF4-FFF2-40B4-BE49-F238E27FC236}">
                <a16:creationId xmlns:a16="http://schemas.microsoft.com/office/drawing/2014/main" id="{C694BD2D-2703-FF47-8123-32E26E20B760}"/>
              </a:ext>
            </a:extLst>
          </p:cNvPr>
          <p:cNvSpPr/>
          <p:nvPr/>
        </p:nvSpPr>
        <p:spPr>
          <a:xfrm>
            <a:off x="0" y="0"/>
            <a:ext cx="9144000" cy="684281"/>
          </a:xfrm>
          <a:prstGeom prst="rect">
            <a:avLst/>
          </a:prstGeom>
          <a:solidFill>
            <a:srgbClr val="F64D80"/>
          </a:solidFill>
          <a:ln>
            <a:solidFill>
              <a:srgbClr val="F64D8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a:t>NIVEL DE APRENDIZAJE ADECUADO</a:t>
            </a:r>
          </a:p>
        </p:txBody>
      </p:sp>
    </p:spTree>
    <p:extLst>
      <p:ext uri="{BB962C8B-B14F-4D97-AF65-F5344CB8AC3E}">
        <p14:creationId xmlns:p14="http://schemas.microsoft.com/office/powerpoint/2010/main" val="288034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89F3F25-B997-AC4E-8482-07515C860E71}"/>
              </a:ext>
            </a:extLst>
          </p:cNvPr>
          <p:cNvSpPr/>
          <p:nvPr/>
        </p:nvSpPr>
        <p:spPr>
          <a:xfrm>
            <a:off x="228599" y="722913"/>
            <a:ext cx="8783054" cy="994172"/>
          </a:xfrm>
          <a:prstGeom prst="rect">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CL" sz="2400" dirty="0">
                <a:solidFill>
                  <a:schemeClr val="bg1"/>
                </a:solidFill>
                <a:latin typeface="Candara" panose="020E0502030303020204" pitchFamily="34" charset="0"/>
                <a:cs typeface="gobCL"/>
              </a:rPr>
              <a:t>La evaluación nos puede ayudar a generar</a:t>
            </a:r>
            <a:r>
              <a:rPr lang="es-CL" sz="2400" b="1" dirty="0">
                <a:solidFill>
                  <a:schemeClr val="tx1"/>
                </a:solidFill>
                <a:latin typeface="Candara" panose="020E0502030303020204" pitchFamily="34" charset="0"/>
                <a:cs typeface="gobCL"/>
              </a:rPr>
              <a:t> aprendizajes</a:t>
            </a:r>
            <a:r>
              <a:rPr lang="es-CL" sz="2400" dirty="0">
                <a:solidFill>
                  <a:schemeClr val="bg1"/>
                </a:solidFill>
                <a:latin typeface="Candara" panose="020E0502030303020204" pitchFamily="34" charset="0"/>
                <a:cs typeface="gobCL"/>
              </a:rPr>
              <a:t>.</a:t>
            </a:r>
            <a:r>
              <a:rPr lang="es-CL" sz="2400" dirty="0">
                <a:solidFill>
                  <a:srgbClr val="FF0000"/>
                </a:solidFill>
                <a:latin typeface="Candara" panose="020E0502030303020204" pitchFamily="34" charset="0"/>
                <a:cs typeface="gobCL"/>
              </a:rPr>
              <a:t> </a:t>
            </a:r>
          </a:p>
        </p:txBody>
      </p:sp>
      <p:sp>
        <p:nvSpPr>
          <p:cNvPr id="6" name="Rectángulo 5">
            <a:extLst>
              <a:ext uri="{FF2B5EF4-FFF2-40B4-BE49-F238E27FC236}">
                <a16:creationId xmlns:a16="http://schemas.microsoft.com/office/drawing/2014/main" id="{D76AEE2A-2879-0E42-885C-3EAFCC663AD9}"/>
              </a:ext>
            </a:extLst>
          </p:cNvPr>
          <p:cNvSpPr/>
          <p:nvPr/>
        </p:nvSpPr>
        <p:spPr>
          <a:xfrm>
            <a:off x="228599" y="2084542"/>
            <a:ext cx="8783054" cy="994172"/>
          </a:xfrm>
          <a:prstGeom prst="rect">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solidFill>
                  <a:schemeClr val="bg1"/>
                </a:solidFill>
                <a:latin typeface="Candara" panose="020E0502030303020204" pitchFamily="34" charset="0"/>
                <a:cs typeface="gobCL"/>
              </a:rPr>
              <a:t>La</a:t>
            </a:r>
            <a:r>
              <a:rPr lang="es-CL" sz="2400" b="1" dirty="0">
                <a:solidFill>
                  <a:schemeClr val="bg1"/>
                </a:solidFill>
                <a:latin typeface="Candara" panose="020E0502030303020204" pitchFamily="34" charset="0"/>
                <a:cs typeface="gobCL"/>
              </a:rPr>
              <a:t> </a:t>
            </a:r>
            <a:r>
              <a:rPr lang="es-CL" sz="2400" b="1" dirty="0">
                <a:solidFill>
                  <a:schemeClr val="tx1"/>
                </a:solidFill>
                <a:latin typeface="Candara" panose="020E0502030303020204" pitchFamily="34" charset="0"/>
                <a:cs typeface="gobCL"/>
              </a:rPr>
              <a:t>retroalimentación</a:t>
            </a:r>
            <a:r>
              <a:rPr lang="es-CL" sz="2400" b="1" dirty="0">
                <a:solidFill>
                  <a:schemeClr val="bg1"/>
                </a:solidFill>
                <a:latin typeface="Candara" panose="020E0502030303020204" pitchFamily="34" charset="0"/>
                <a:cs typeface="gobCL"/>
              </a:rPr>
              <a:t> </a:t>
            </a:r>
            <a:r>
              <a:rPr lang="es-CL" sz="2400" dirty="0">
                <a:solidFill>
                  <a:schemeClr val="bg1"/>
                </a:solidFill>
                <a:latin typeface="Candara" panose="020E0502030303020204" pitchFamily="34" charset="0"/>
                <a:cs typeface="gobCL"/>
              </a:rPr>
              <a:t>es una de las prácticas que mayor </a:t>
            </a:r>
          </a:p>
          <a:p>
            <a:pPr algn="ctr"/>
            <a:r>
              <a:rPr lang="es-CL" sz="2400" dirty="0">
                <a:solidFill>
                  <a:schemeClr val="bg1"/>
                </a:solidFill>
                <a:latin typeface="Candara" panose="020E0502030303020204" pitchFamily="34" charset="0"/>
                <a:cs typeface="gobCL"/>
              </a:rPr>
              <a:t>impacto tiene en los aprendizajes de los estudiantes.</a:t>
            </a:r>
            <a:endParaRPr lang="es-CL" sz="2400" dirty="0">
              <a:solidFill>
                <a:schemeClr val="bg1"/>
              </a:solidFill>
            </a:endParaRPr>
          </a:p>
        </p:txBody>
      </p:sp>
      <p:sp>
        <p:nvSpPr>
          <p:cNvPr id="7" name="Rectángulo 6">
            <a:extLst>
              <a:ext uri="{FF2B5EF4-FFF2-40B4-BE49-F238E27FC236}">
                <a16:creationId xmlns:a16="http://schemas.microsoft.com/office/drawing/2014/main" id="{679945EF-A38E-B74E-B683-1C90479D852D}"/>
              </a:ext>
            </a:extLst>
          </p:cNvPr>
          <p:cNvSpPr/>
          <p:nvPr/>
        </p:nvSpPr>
        <p:spPr>
          <a:xfrm>
            <a:off x="228599" y="3446171"/>
            <a:ext cx="8783054" cy="994172"/>
          </a:xfrm>
          <a:prstGeom prst="rect">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s-CL" sz="2400" dirty="0">
                <a:solidFill>
                  <a:schemeClr val="bg1"/>
                </a:solidFill>
                <a:latin typeface="Candara" panose="020E0502030303020204" pitchFamily="34" charset="0"/>
                <a:cs typeface="gobCL"/>
              </a:rPr>
              <a:t>La</a:t>
            </a:r>
            <a:r>
              <a:rPr lang="es-CL" sz="2400" b="1" dirty="0">
                <a:solidFill>
                  <a:schemeClr val="tx1"/>
                </a:solidFill>
                <a:latin typeface="Candara" panose="020E0502030303020204" pitchFamily="34" charset="0"/>
                <a:cs typeface="gobCL"/>
              </a:rPr>
              <a:t> evaluación </a:t>
            </a:r>
            <a:r>
              <a:rPr lang="es-CL" sz="2400" dirty="0">
                <a:solidFill>
                  <a:schemeClr val="bg1"/>
                </a:solidFill>
                <a:latin typeface="Candara" panose="020E0502030303020204" pitchFamily="34" charset="0"/>
                <a:cs typeface="gobCL"/>
              </a:rPr>
              <a:t>es un proceso que permite levantar </a:t>
            </a:r>
          </a:p>
          <a:p>
            <a:pPr marL="0" lvl="1" algn="ctr">
              <a:spcAft>
                <a:spcPts val="600"/>
              </a:spcAft>
            </a:pPr>
            <a:r>
              <a:rPr lang="es-CL" sz="2400" dirty="0">
                <a:solidFill>
                  <a:schemeClr val="bg1"/>
                </a:solidFill>
                <a:latin typeface="Candara" panose="020E0502030303020204" pitchFamily="34" charset="0"/>
                <a:cs typeface="gobCL"/>
              </a:rPr>
              <a:t>evidencias de los aprendizajes de los estudiantes.</a:t>
            </a:r>
            <a:endParaRPr lang="es-CL" sz="2800" dirty="0">
              <a:solidFill>
                <a:schemeClr val="bg1"/>
              </a:solidFill>
              <a:latin typeface="Candara" panose="020E0502030303020204" pitchFamily="34" charset="0"/>
              <a:cs typeface="gobCL"/>
            </a:endParaRPr>
          </a:p>
        </p:txBody>
      </p:sp>
      <p:sp>
        <p:nvSpPr>
          <p:cNvPr id="11" name="Rectángulo 10">
            <a:extLst>
              <a:ext uri="{FF2B5EF4-FFF2-40B4-BE49-F238E27FC236}">
                <a16:creationId xmlns:a16="http://schemas.microsoft.com/office/drawing/2014/main" id="{6D18A655-3DC6-A64C-8C89-01CFBD8D3D48}"/>
              </a:ext>
            </a:extLst>
          </p:cNvPr>
          <p:cNvSpPr/>
          <p:nvPr/>
        </p:nvSpPr>
        <p:spPr>
          <a:xfrm>
            <a:off x="4355430" y="1706077"/>
            <a:ext cx="4764506" cy="230832"/>
          </a:xfrm>
          <a:prstGeom prst="rect">
            <a:avLst/>
          </a:prstGeom>
        </p:spPr>
        <p:txBody>
          <a:bodyPr wrap="square">
            <a:spAutoFit/>
          </a:bodyPr>
          <a:lstStyle/>
          <a:p>
            <a:pPr>
              <a:spcAft>
                <a:spcPts val="600"/>
              </a:spcAft>
            </a:pPr>
            <a:r>
              <a:rPr lang="es-CL" sz="900" b="1" i="1" dirty="0">
                <a:solidFill>
                  <a:srgbClr val="285796"/>
                </a:solidFill>
                <a:latin typeface="Candara" panose="020E0502030303020204" pitchFamily="34" charset="0"/>
                <a:cs typeface="gobCL"/>
              </a:rPr>
              <a:t>*(Jensen, McDaniel, Woodard &amp; Kummer, 2014;  </a:t>
            </a:r>
            <a:r>
              <a:rPr lang="en-US" sz="900" b="1" i="1" dirty="0">
                <a:solidFill>
                  <a:srgbClr val="285796"/>
                </a:solidFill>
                <a:latin typeface="Candara" panose="020E0502030303020204" pitchFamily="34" charset="0"/>
                <a:cs typeface="gobCL"/>
              </a:rPr>
              <a:t>Black &amp; </a:t>
            </a:r>
            <a:r>
              <a:rPr lang="en-US" sz="900" b="1" i="1" dirty="0" err="1">
                <a:solidFill>
                  <a:srgbClr val="285796"/>
                </a:solidFill>
                <a:latin typeface="Candara" panose="020E0502030303020204" pitchFamily="34" charset="0"/>
                <a:cs typeface="gobCL"/>
              </a:rPr>
              <a:t>Wiliam</a:t>
            </a:r>
            <a:r>
              <a:rPr lang="en-US" sz="900" b="1" i="1" dirty="0">
                <a:solidFill>
                  <a:srgbClr val="285796"/>
                </a:solidFill>
                <a:latin typeface="Candara" panose="020E0502030303020204" pitchFamily="34" charset="0"/>
                <a:cs typeface="gobCL"/>
              </a:rPr>
              <a:t>, 1998; Hattie, 2003; entre </a:t>
            </a:r>
            <a:r>
              <a:rPr lang="en-US" sz="900" b="1" i="1" dirty="0" err="1">
                <a:solidFill>
                  <a:srgbClr val="285796"/>
                </a:solidFill>
                <a:latin typeface="Candara" panose="020E0502030303020204" pitchFamily="34" charset="0"/>
                <a:cs typeface="gobCL"/>
              </a:rPr>
              <a:t>otros</a:t>
            </a:r>
            <a:r>
              <a:rPr lang="es-CL" sz="900" b="1" i="1" dirty="0">
                <a:solidFill>
                  <a:srgbClr val="285796"/>
                </a:solidFill>
                <a:latin typeface="Candara" panose="020E0502030303020204" pitchFamily="34" charset="0"/>
                <a:cs typeface="gobCL"/>
              </a:rPr>
              <a:t>)</a:t>
            </a:r>
          </a:p>
        </p:txBody>
      </p:sp>
      <p:pic>
        <p:nvPicPr>
          <p:cNvPr id="3" name="Gráfico 2" descr="Enviar">
            <a:extLst>
              <a:ext uri="{FF2B5EF4-FFF2-40B4-BE49-F238E27FC236}">
                <a16:creationId xmlns:a16="http://schemas.microsoft.com/office/drawing/2014/main" id="{DE86A3A2-FD7E-AF45-8B9E-6A9F63DAF0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3028" y="3495000"/>
            <a:ext cx="914400" cy="914400"/>
          </a:xfrm>
          <a:prstGeom prst="rect">
            <a:avLst/>
          </a:prstGeom>
        </p:spPr>
      </p:pic>
      <p:pic>
        <p:nvPicPr>
          <p:cNvPr id="8" name="Gráfico 7" descr="Cabeza con engranajes">
            <a:extLst>
              <a:ext uri="{FF2B5EF4-FFF2-40B4-BE49-F238E27FC236}">
                <a16:creationId xmlns:a16="http://schemas.microsoft.com/office/drawing/2014/main" id="{455B7DE3-D56F-2F48-BB8A-0B96041541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3506" y="810925"/>
            <a:ext cx="818147" cy="818147"/>
          </a:xfrm>
          <a:prstGeom prst="rect">
            <a:avLst/>
          </a:prstGeom>
        </p:spPr>
      </p:pic>
      <p:pic>
        <p:nvPicPr>
          <p:cNvPr id="10" name="Gráfico 9" descr="Repetir">
            <a:extLst>
              <a:ext uri="{FF2B5EF4-FFF2-40B4-BE49-F238E27FC236}">
                <a16:creationId xmlns:a16="http://schemas.microsoft.com/office/drawing/2014/main" id="{29436634-7ECC-1F4A-A464-9DEC40E678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6569" y="2307396"/>
            <a:ext cx="709290" cy="709290"/>
          </a:xfrm>
          <a:prstGeom prst="rect">
            <a:avLst/>
          </a:prstGeom>
        </p:spPr>
      </p:pic>
      <p:sp>
        <p:nvSpPr>
          <p:cNvPr id="9" name="Rectángulo 8">
            <a:extLst>
              <a:ext uri="{FF2B5EF4-FFF2-40B4-BE49-F238E27FC236}">
                <a16:creationId xmlns:a16="http://schemas.microsoft.com/office/drawing/2014/main" id="{998AA9AD-875D-499D-9953-54AA348835A9}"/>
              </a:ext>
            </a:extLst>
          </p:cNvPr>
          <p:cNvSpPr/>
          <p:nvPr/>
        </p:nvSpPr>
        <p:spPr>
          <a:xfrm>
            <a:off x="3692769" y="3110931"/>
            <a:ext cx="5427167" cy="230832"/>
          </a:xfrm>
          <a:prstGeom prst="rect">
            <a:avLst/>
          </a:prstGeom>
        </p:spPr>
        <p:txBody>
          <a:bodyPr wrap="square">
            <a:spAutoFit/>
          </a:bodyPr>
          <a:lstStyle/>
          <a:p>
            <a:pPr>
              <a:spcAft>
                <a:spcPts val="600"/>
              </a:spcAft>
            </a:pPr>
            <a:r>
              <a:rPr lang="es-CL" sz="900" b="1" i="1" dirty="0">
                <a:solidFill>
                  <a:srgbClr val="285796"/>
                </a:solidFill>
                <a:latin typeface="Candara" panose="020E0502030303020204" pitchFamily="34" charset="0"/>
                <a:cs typeface="gobCL"/>
              </a:rPr>
              <a:t>10 PRINCIPALES ACCIONES QUE INFLUYEN EN EL LOGRO DE LOS APRENDIZAJE (Goldstein 2006; </a:t>
            </a:r>
            <a:r>
              <a:rPr lang="es-CL" sz="900" b="1" i="1" dirty="0" err="1">
                <a:solidFill>
                  <a:srgbClr val="285796"/>
                </a:solidFill>
                <a:latin typeface="Candara" panose="020E0502030303020204" pitchFamily="34" charset="0"/>
                <a:cs typeface="gobCL"/>
              </a:rPr>
              <a:t>Nuthall</a:t>
            </a:r>
            <a:r>
              <a:rPr lang="es-CL" sz="900" b="1" i="1" dirty="0">
                <a:solidFill>
                  <a:srgbClr val="285796"/>
                </a:solidFill>
                <a:latin typeface="Candara" panose="020E0502030303020204" pitchFamily="34" charset="0"/>
                <a:cs typeface="gobCL"/>
              </a:rPr>
              <a:t> 2007).</a:t>
            </a:r>
          </a:p>
        </p:txBody>
      </p:sp>
    </p:spTree>
    <p:extLst>
      <p:ext uri="{BB962C8B-B14F-4D97-AF65-F5344CB8AC3E}">
        <p14:creationId xmlns:p14="http://schemas.microsoft.com/office/powerpoint/2010/main" val="2199409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972467" y="2271117"/>
            <a:ext cx="1479666" cy="1076746"/>
          </a:xfrm>
          <a:prstGeom prst="rect">
            <a:avLst/>
          </a:prstGeom>
        </p:spPr>
      </p:pic>
      <p:pic>
        <p:nvPicPr>
          <p:cNvPr id="4" name="Imagen 3"/>
          <p:cNvPicPr>
            <a:picLocks noChangeAspect="1"/>
          </p:cNvPicPr>
          <p:nvPr/>
        </p:nvPicPr>
        <p:blipFill>
          <a:blip r:embed="rId4"/>
          <a:stretch>
            <a:fillRect/>
          </a:stretch>
        </p:blipFill>
        <p:spPr>
          <a:xfrm>
            <a:off x="5947373" y="4497234"/>
            <a:ext cx="2626184" cy="370704"/>
          </a:xfrm>
          <a:prstGeom prst="rect">
            <a:avLst/>
          </a:prstGeom>
        </p:spPr>
      </p:pic>
      <p:sp>
        <p:nvSpPr>
          <p:cNvPr id="5" name="CuadroTexto 4"/>
          <p:cNvSpPr txBox="1"/>
          <p:nvPr/>
        </p:nvSpPr>
        <p:spPr>
          <a:xfrm>
            <a:off x="5552192" y="3605368"/>
            <a:ext cx="3339145" cy="1077218"/>
          </a:xfrm>
          <a:prstGeom prst="rect">
            <a:avLst/>
          </a:prstGeom>
          <a:noFill/>
        </p:spPr>
        <p:txBody>
          <a:bodyPr wrap="square" rtlCol="0">
            <a:spAutoFit/>
          </a:bodyPr>
          <a:lstStyle/>
          <a:p>
            <a:pPr algn="just"/>
            <a:r>
              <a:rPr lang="es-ES" sz="1100" dirty="0"/>
              <a:t>4. Observan, interpretan y comunican en forma escrita el siguiente pictograma que representa la cantidad de lluvia caída en regiones del norte al sur. Averiguan las precipitaciones por región y las registran. </a:t>
            </a:r>
          </a:p>
          <a:p>
            <a:pPr algn="just"/>
            <a:endParaRPr lang="es-ES" sz="1100" dirty="0"/>
          </a:p>
          <a:p>
            <a:pPr algn="just"/>
            <a:endParaRPr lang="es-ES" sz="900" dirty="0"/>
          </a:p>
        </p:txBody>
      </p:sp>
      <p:sp>
        <p:nvSpPr>
          <p:cNvPr id="6" name="5 Rectángulo"/>
          <p:cNvSpPr/>
          <p:nvPr/>
        </p:nvSpPr>
        <p:spPr>
          <a:xfrm>
            <a:off x="355135" y="615285"/>
            <a:ext cx="2551083" cy="600164"/>
          </a:xfrm>
          <a:prstGeom prst="rect">
            <a:avLst/>
          </a:prstGeom>
        </p:spPr>
        <p:txBody>
          <a:bodyPr wrap="square">
            <a:spAutoFit/>
          </a:bodyPr>
          <a:lstStyle/>
          <a:p>
            <a:pPr algn="just"/>
            <a:r>
              <a:rPr lang="es-ES" sz="1100" dirty="0"/>
              <a:t>Leer e interpretar pictogramas y gráficos de barra simple con escala y comunicar sus conclusiones.</a:t>
            </a:r>
          </a:p>
        </p:txBody>
      </p:sp>
      <p:sp>
        <p:nvSpPr>
          <p:cNvPr id="7" name="6 Rectángulo"/>
          <p:cNvSpPr/>
          <p:nvPr/>
        </p:nvSpPr>
        <p:spPr>
          <a:xfrm>
            <a:off x="355136" y="189402"/>
            <a:ext cx="2551083" cy="369332"/>
          </a:xfrm>
          <a:prstGeom prst="rect">
            <a:avLst/>
          </a:prstGeom>
          <a:solidFill>
            <a:srgbClr val="0098D0"/>
          </a:solidFill>
        </p:spPr>
        <p:txBody>
          <a:bodyPr wrap="none">
            <a:spAutoFit/>
          </a:bodyPr>
          <a:lstStyle/>
          <a:p>
            <a:r>
              <a:rPr lang="es-ES" b="1" dirty="0">
                <a:solidFill>
                  <a:schemeClr val="bg1"/>
                </a:solidFill>
              </a:rPr>
              <a:t>Objetivos de aprendizaje</a:t>
            </a:r>
          </a:p>
        </p:txBody>
      </p:sp>
      <p:sp>
        <p:nvSpPr>
          <p:cNvPr id="8" name="7 Rectángulo"/>
          <p:cNvSpPr/>
          <p:nvPr/>
        </p:nvSpPr>
        <p:spPr>
          <a:xfrm>
            <a:off x="3166515" y="189402"/>
            <a:ext cx="2185150" cy="369332"/>
          </a:xfrm>
          <a:prstGeom prst="rect">
            <a:avLst/>
          </a:prstGeom>
          <a:solidFill>
            <a:srgbClr val="0098D0"/>
          </a:solidFill>
        </p:spPr>
        <p:txBody>
          <a:bodyPr wrap="none">
            <a:spAutoFit/>
          </a:bodyPr>
          <a:lstStyle/>
          <a:p>
            <a:r>
              <a:rPr lang="es-ES" b="1" dirty="0">
                <a:solidFill>
                  <a:schemeClr val="bg1"/>
                </a:solidFill>
              </a:rPr>
              <a:t>Objetivos específicos</a:t>
            </a:r>
          </a:p>
        </p:txBody>
      </p:sp>
      <p:sp>
        <p:nvSpPr>
          <p:cNvPr id="9" name="8 Rectángulo"/>
          <p:cNvSpPr/>
          <p:nvPr/>
        </p:nvSpPr>
        <p:spPr>
          <a:xfrm>
            <a:off x="3166515" y="650880"/>
            <a:ext cx="2185150" cy="430887"/>
          </a:xfrm>
          <a:prstGeom prst="rect">
            <a:avLst/>
          </a:prstGeom>
        </p:spPr>
        <p:txBody>
          <a:bodyPr wrap="square">
            <a:spAutoFit/>
          </a:bodyPr>
          <a:lstStyle/>
          <a:p>
            <a:r>
              <a:rPr lang="es-ES" sz="1100" dirty="0"/>
              <a:t>Leer formas de representación como esquemas, tablas, gráficos.</a:t>
            </a:r>
          </a:p>
        </p:txBody>
      </p:sp>
      <p:sp>
        <p:nvSpPr>
          <p:cNvPr id="10" name="9 Rectángulo"/>
          <p:cNvSpPr/>
          <p:nvPr/>
        </p:nvSpPr>
        <p:spPr>
          <a:xfrm>
            <a:off x="5552192" y="201433"/>
            <a:ext cx="2712859" cy="369332"/>
          </a:xfrm>
          <a:prstGeom prst="rect">
            <a:avLst/>
          </a:prstGeom>
          <a:solidFill>
            <a:srgbClr val="0098D0"/>
          </a:solidFill>
        </p:spPr>
        <p:txBody>
          <a:bodyPr wrap="none">
            <a:spAutoFit/>
          </a:bodyPr>
          <a:lstStyle/>
          <a:p>
            <a:r>
              <a:rPr lang="es-ES" b="1" dirty="0">
                <a:solidFill>
                  <a:schemeClr val="bg1"/>
                </a:solidFill>
              </a:rPr>
              <a:t>Actividades  de evaluación</a:t>
            </a:r>
          </a:p>
        </p:txBody>
      </p:sp>
      <p:sp>
        <p:nvSpPr>
          <p:cNvPr id="11" name="10 Rectángulo"/>
          <p:cNvSpPr/>
          <p:nvPr/>
        </p:nvSpPr>
        <p:spPr>
          <a:xfrm>
            <a:off x="5552192" y="667957"/>
            <a:ext cx="3113621" cy="769441"/>
          </a:xfrm>
          <a:prstGeom prst="rect">
            <a:avLst/>
          </a:prstGeom>
        </p:spPr>
        <p:txBody>
          <a:bodyPr wrap="square">
            <a:spAutoFit/>
          </a:bodyPr>
          <a:lstStyle/>
          <a:p>
            <a:pPr algn="just" defTabSz="685800">
              <a:defRPr/>
            </a:pPr>
            <a:r>
              <a:rPr lang="es-ES" sz="1100" dirty="0"/>
              <a:t>1. Revisan diarios o revistas registrando la cantidad de gráficos presentes en ellos.</a:t>
            </a:r>
          </a:p>
          <a:p>
            <a:pPr algn="just" defTabSz="685800">
              <a:defRPr/>
            </a:pPr>
            <a:r>
              <a:rPr lang="es-ES" sz="1100" dirty="0"/>
              <a:t>2. Ordenan según el tipo conocido como Gráficos de barra simple o pictograma.</a:t>
            </a:r>
          </a:p>
        </p:txBody>
      </p:sp>
      <p:sp>
        <p:nvSpPr>
          <p:cNvPr id="12" name="11 Rectángulo"/>
          <p:cNvSpPr/>
          <p:nvPr/>
        </p:nvSpPr>
        <p:spPr>
          <a:xfrm>
            <a:off x="3233032" y="1706851"/>
            <a:ext cx="2185150" cy="938719"/>
          </a:xfrm>
          <a:prstGeom prst="rect">
            <a:avLst/>
          </a:prstGeom>
        </p:spPr>
        <p:txBody>
          <a:bodyPr wrap="square">
            <a:spAutoFit/>
          </a:bodyPr>
          <a:lstStyle/>
          <a:p>
            <a:pPr defTabSz="685800">
              <a:defRPr/>
            </a:pPr>
            <a:r>
              <a:rPr lang="es-ES" sz="1100" dirty="0"/>
              <a:t>Utilizar formas de representación adecuadas, como esquemas y tablas, con un lenguaje técnico específico y con símbolos matemáticos correctos.</a:t>
            </a:r>
          </a:p>
        </p:txBody>
      </p:sp>
      <p:sp>
        <p:nvSpPr>
          <p:cNvPr id="13" name="12 Rectángulo"/>
          <p:cNvSpPr/>
          <p:nvPr/>
        </p:nvSpPr>
        <p:spPr>
          <a:xfrm>
            <a:off x="3178548" y="3625362"/>
            <a:ext cx="2394284" cy="600164"/>
          </a:xfrm>
          <a:prstGeom prst="rect">
            <a:avLst/>
          </a:prstGeom>
        </p:spPr>
        <p:txBody>
          <a:bodyPr wrap="square">
            <a:spAutoFit/>
          </a:bodyPr>
          <a:lstStyle/>
          <a:p>
            <a:pPr defTabSz="685800">
              <a:defRPr/>
            </a:pPr>
            <a:r>
              <a:rPr lang="es-ES" sz="1100" dirty="0"/>
              <a:t>Interpretar y comunicar información en  pictogramas con escalas simples para comunicar conclusiones.</a:t>
            </a:r>
          </a:p>
        </p:txBody>
      </p:sp>
      <p:sp>
        <p:nvSpPr>
          <p:cNvPr id="14" name="13 Rectángulo"/>
          <p:cNvSpPr/>
          <p:nvPr/>
        </p:nvSpPr>
        <p:spPr>
          <a:xfrm>
            <a:off x="5552192" y="1679343"/>
            <a:ext cx="3230861" cy="769441"/>
          </a:xfrm>
          <a:prstGeom prst="rect">
            <a:avLst/>
          </a:prstGeom>
        </p:spPr>
        <p:txBody>
          <a:bodyPr wrap="square">
            <a:spAutoFit/>
          </a:bodyPr>
          <a:lstStyle/>
          <a:p>
            <a:pPr algn="just"/>
            <a:r>
              <a:rPr lang="es-ES" sz="1100" dirty="0"/>
              <a:t>3. Los dibujos representan el número de personas que practican equitación en diferentes ciudades.</a:t>
            </a:r>
          </a:p>
          <a:p>
            <a:pPr algn="just"/>
            <a:r>
              <a:rPr lang="es-ES" sz="1100" dirty="0"/>
              <a:t>Une con una línea cada dibujo con la ciudad correspondiente:</a:t>
            </a:r>
          </a:p>
        </p:txBody>
      </p:sp>
      <p:cxnSp>
        <p:nvCxnSpPr>
          <p:cNvPr id="15" name="Conector recto 5">
            <a:extLst>
              <a:ext uri="{FF2B5EF4-FFF2-40B4-BE49-F238E27FC236}">
                <a16:creationId xmlns:a16="http://schemas.microsoft.com/office/drawing/2014/main" id="{93F40945-051F-D749-B309-56D9B1B2DAFB}"/>
              </a:ext>
            </a:extLst>
          </p:cNvPr>
          <p:cNvCxnSpPr>
            <a:cxnSpLocks/>
          </p:cNvCxnSpPr>
          <p:nvPr/>
        </p:nvCxnSpPr>
        <p:spPr>
          <a:xfrm>
            <a:off x="3040531" y="189402"/>
            <a:ext cx="0" cy="481157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Conector recto 5">
            <a:extLst>
              <a:ext uri="{FF2B5EF4-FFF2-40B4-BE49-F238E27FC236}">
                <a16:creationId xmlns:a16="http://schemas.microsoft.com/office/drawing/2014/main" id="{93F40945-051F-D749-B309-56D9B1B2DAFB}"/>
              </a:ext>
            </a:extLst>
          </p:cNvPr>
          <p:cNvCxnSpPr>
            <a:cxnSpLocks/>
          </p:cNvCxnSpPr>
          <p:nvPr/>
        </p:nvCxnSpPr>
        <p:spPr>
          <a:xfrm>
            <a:off x="5472666" y="201433"/>
            <a:ext cx="0" cy="4799545"/>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Conector recto 5">
            <a:extLst>
              <a:ext uri="{FF2B5EF4-FFF2-40B4-BE49-F238E27FC236}">
                <a16:creationId xmlns:a16="http://schemas.microsoft.com/office/drawing/2014/main" id="{93F40945-051F-D749-B309-56D9B1B2DAFB}"/>
              </a:ext>
            </a:extLst>
          </p:cNvPr>
          <p:cNvCxnSpPr>
            <a:cxnSpLocks/>
          </p:cNvCxnSpPr>
          <p:nvPr/>
        </p:nvCxnSpPr>
        <p:spPr>
          <a:xfrm flipH="1">
            <a:off x="3040531" y="3533215"/>
            <a:ext cx="5958448"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Conector recto 5">
            <a:extLst>
              <a:ext uri="{FF2B5EF4-FFF2-40B4-BE49-F238E27FC236}">
                <a16:creationId xmlns:a16="http://schemas.microsoft.com/office/drawing/2014/main" id="{93F40945-051F-D749-B309-56D9B1B2DAFB}"/>
              </a:ext>
            </a:extLst>
          </p:cNvPr>
          <p:cNvCxnSpPr>
            <a:cxnSpLocks/>
          </p:cNvCxnSpPr>
          <p:nvPr/>
        </p:nvCxnSpPr>
        <p:spPr>
          <a:xfrm flipH="1">
            <a:off x="3040531" y="1561103"/>
            <a:ext cx="5958448"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287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461443" y="2955554"/>
            <a:ext cx="3591808" cy="1415772"/>
          </a:xfrm>
          <a:prstGeom prst="rect">
            <a:avLst/>
          </a:prstGeom>
          <a:noFill/>
        </p:spPr>
        <p:txBody>
          <a:bodyPr wrap="square" rtlCol="0">
            <a:spAutoFit/>
          </a:bodyPr>
          <a:lstStyle/>
          <a:p>
            <a:r>
              <a:rPr lang="es-ES" sz="1100" dirty="0"/>
              <a:t>6. Completa el gráfico con las siguientes informaciones . Las barras corresponden a una encuesta entre los alumnos de un colegio sobre las frutas favoritas.  Registran  el tipo de fruta, explican la escala aplicada, indican la cantidad que</a:t>
            </a:r>
          </a:p>
          <a:p>
            <a:r>
              <a:rPr lang="es-ES" sz="1100" dirty="0"/>
              <a:t>hay de cada fruta, comparan las barras entre sí, y comunican sus observaciones.</a:t>
            </a:r>
          </a:p>
          <a:p>
            <a:pPr algn="just"/>
            <a:endParaRPr lang="es-ES" sz="1100" dirty="0"/>
          </a:p>
          <a:p>
            <a:pPr algn="just"/>
            <a:endParaRPr lang="es-ES" sz="900" dirty="0"/>
          </a:p>
        </p:txBody>
      </p:sp>
      <p:sp>
        <p:nvSpPr>
          <p:cNvPr id="6" name="5 Rectángulo"/>
          <p:cNvSpPr/>
          <p:nvPr/>
        </p:nvSpPr>
        <p:spPr>
          <a:xfrm>
            <a:off x="355135" y="615285"/>
            <a:ext cx="2551083" cy="600164"/>
          </a:xfrm>
          <a:prstGeom prst="rect">
            <a:avLst/>
          </a:prstGeom>
        </p:spPr>
        <p:txBody>
          <a:bodyPr wrap="square">
            <a:spAutoFit/>
          </a:bodyPr>
          <a:lstStyle/>
          <a:p>
            <a:pPr defTabSz="685800">
              <a:defRPr/>
            </a:pPr>
            <a:r>
              <a:rPr lang="es-ES" sz="1100" dirty="0"/>
              <a:t>Leer e interpretar pictogramas y gráficos de barra simple con escala y comunicar sus conclusiones.</a:t>
            </a:r>
          </a:p>
        </p:txBody>
      </p:sp>
      <p:sp>
        <p:nvSpPr>
          <p:cNvPr id="7" name="6 Rectángulo"/>
          <p:cNvSpPr/>
          <p:nvPr/>
        </p:nvSpPr>
        <p:spPr>
          <a:xfrm>
            <a:off x="355136" y="189402"/>
            <a:ext cx="2551083" cy="369332"/>
          </a:xfrm>
          <a:prstGeom prst="rect">
            <a:avLst/>
          </a:prstGeom>
          <a:solidFill>
            <a:srgbClr val="0098D0"/>
          </a:solidFill>
        </p:spPr>
        <p:txBody>
          <a:bodyPr wrap="none">
            <a:spAutoFit/>
          </a:bodyPr>
          <a:lstStyle/>
          <a:p>
            <a:r>
              <a:rPr lang="es-ES" b="1" dirty="0">
                <a:solidFill>
                  <a:schemeClr val="bg1"/>
                </a:solidFill>
              </a:rPr>
              <a:t>Objetivos de aprendizaje</a:t>
            </a:r>
          </a:p>
        </p:txBody>
      </p:sp>
      <p:sp>
        <p:nvSpPr>
          <p:cNvPr id="8" name="7 Rectángulo"/>
          <p:cNvSpPr/>
          <p:nvPr/>
        </p:nvSpPr>
        <p:spPr>
          <a:xfrm>
            <a:off x="3166515" y="189402"/>
            <a:ext cx="2185150" cy="369332"/>
          </a:xfrm>
          <a:prstGeom prst="rect">
            <a:avLst/>
          </a:prstGeom>
          <a:solidFill>
            <a:srgbClr val="0098D0"/>
          </a:solidFill>
        </p:spPr>
        <p:txBody>
          <a:bodyPr wrap="none">
            <a:spAutoFit/>
          </a:bodyPr>
          <a:lstStyle/>
          <a:p>
            <a:r>
              <a:rPr lang="es-ES" b="1" dirty="0">
                <a:solidFill>
                  <a:schemeClr val="bg1"/>
                </a:solidFill>
              </a:rPr>
              <a:t>Objetivos específicos</a:t>
            </a:r>
          </a:p>
        </p:txBody>
      </p:sp>
      <p:sp>
        <p:nvSpPr>
          <p:cNvPr id="9" name="8 Rectángulo"/>
          <p:cNvSpPr/>
          <p:nvPr/>
        </p:nvSpPr>
        <p:spPr>
          <a:xfrm>
            <a:off x="3166515" y="610135"/>
            <a:ext cx="2185150" cy="430887"/>
          </a:xfrm>
          <a:prstGeom prst="rect">
            <a:avLst/>
          </a:prstGeom>
        </p:spPr>
        <p:txBody>
          <a:bodyPr wrap="square">
            <a:spAutoFit/>
          </a:bodyPr>
          <a:lstStyle/>
          <a:p>
            <a:r>
              <a:rPr lang="es-ES" sz="1100" dirty="0"/>
              <a:t>Interpretar información en gráficos de barra simple.</a:t>
            </a:r>
          </a:p>
        </p:txBody>
      </p:sp>
      <p:sp>
        <p:nvSpPr>
          <p:cNvPr id="10" name="9 Rectángulo"/>
          <p:cNvSpPr/>
          <p:nvPr/>
        </p:nvSpPr>
        <p:spPr>
          <a:xfrm>
            <a:off x="5552192" y="201433"/>
            <a:ext cx="2712859" cy="369332"/>
          </a:xfrm>
          <a:prstGeom prst="rect">
            <a:avLst/>
          </a:prstGeom>
          <a:solidFill>
            <a:srgbClr val="0098D0"/>
          </a:solidFill>
        </p:spPr>
        <p:txBody>
          <a:bodyPr wrap="none">
            <a:spAutoFit/>
          </a:bodyPr>
          <a:lstStyle/>
          <a:p>
            <a:r>
              <a:rPr lang="es-ES" b="1" dirty="0">
                <a:solidFill>
                  <a:schemeClr val="bg1"/>
                </a:solidFill>
              </a:rPr>
              <a:t>Actividades  de evaluación</a:t>
            </a:r>
          </a:p>
        </p:txBody>
      </p:sp>
      <p:sp>
        <p:nvSpPr>
          <p:cNvPr id="11" name="10 Rectángulo"/>
          <p:cNvSpPr/>
          <p:nvPr/>
        </p:nvSpPr>
        <p:spPr>
          <a:xfrm>
            <a:off x="5552192" y="566356"/>
            <a:ext cx="3113621" cy="938719"/>
          </a:xfrm>
          <a:prstGeom prst="rect">
            <a:avLst/>
          </a:prstGeom>
        </p:spPr>
        <p:txBody>
          <a:bodyPr wrap="square">
            <a:spAutoFit/>
          </a:bodyPr>
          <a:lstStyle/>
          <a:p>
            <a:r>
              <a:rPr lang="es-ES" sz="1100" dirty="0"/>
              <a:t>5. Interpretan el siguiente gráfico: Calificaciones de salto largo de un alumno obtenidas en 6 controles:</a:t>
            </a:r>
          </a:p>
          <a:p>
            <a:pPr marL="685800" lvl="1" indent="-228600">
              <a:buAutoNum type="alphaLcParenR"/>
            </a:pPr>
            <a:r>
              <a:rPr lang="es-ES" sz="1100" dirty="0"/>
              <a:t>¿Cuál fue el mejor salto?</a:t>
            </a:r>
          </a:p>
          <a:p>
            <a:pPr marL="685800" lvl="1" indent="-228600">
              <a:buAutoNum type="alphaLcParenR"/>
            </a:pPr>
            <a:r>
              <a:rPr lang="es-ES" sz="1100" dirty="0"/>
              <a:t>¿En qué salto obtuvo la nota 4?</a:t>
            </a:r>
          </a:p>
          <a:p>
            <a:pPr marL="685800" lvl="1" indent="-228600">
              <a:buAutoNum type="alphaLcParenR"/>
            </a:pPr>
            <a:r>
              <a:rPr lang="es-ES" sz="1100" dirty="0"/>
              <a:t>¿Qué más observan?</a:t>
            </a:r>
          </a:p>
        </p:txBody>
      </p:sp>
      <p:sp>
        <p:nvSpPr>
          <p:cNvPr id="12" name="11 Rectángulo"/>
          <p:cNvSpPr/>
          <p:nvPr/>
        </p:nvSpPr>
        <p:spPr>
          <a:xfrm>
            <a:off x="3203292" y="3040698"/>
            <a:ext cx="2185150" cy="600164"/>
          </a:xfrm>
          <a:prstGeom prst="rect">
            <a:avLst/>
          </a:prstGeom>
        </p:spPr>
        <p:txBody>
          <a:bodyPr wrap="square">
            <a:spAutoFit/>
          </a:bodyPr>
          <a:lstStyle/>
          <a:p>
            <a:r>
              <a:rPr lang="es-ES" sz="1100" dirty="0"/>
              <a:t>Completar y comparar la información presentada en un  gráfico de barra simple.</a:t>
            </a:r>
          </a:p>
        </p:txBody>
      </p:sp>
      <p:cxnSp>
        <p:nvCxnSpPr>
          <p:cNvPr id="15" name="Conector recto 5">
            <a:extLst>
              <a:ext uri="{FF2B5EF4-FFF2-40B4-BE49-F238E27FC236}">
                <a16:creationId xmlns:a16="http://schemas.microsoft.com/office/drawing/2014/main" id="{93F40945-051F-D749-B309-56D9B1B2DAFB}"/>
              </a:ext>
            </a:extLst>
          </p:cNvPr>
          <p:cNvCxnSpPr>
            <a:cxnSpLocks/>
          </p:cNvCxnSpPr>
          <p:nvPr/>
        </p:nvCxnSpPr>
        <p:spPr>
          <a:xfrm>
            <a:off x="3040531" y="189402"/>
            <a:ext cx="0" cy="486752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Conector recto 5">
            <a:extLst>
              <a:ext uri="{FF2B5EF4-FFF2-40B4-BE49-F238E27FC236}">
                <a16:creationId xmlns:a16="http://schemas.microsoft.com/office/drawing/2014/main" id="{93F40945-051F-D749-B309-56D9B1B2DAFB}"/>
              </a:ext>
            </a:extLst>
          </p:cNvPr>
          <p:cNvCxnSpPr>
            <a:cxnSpLocks/>
          </p:cNvCxnSpPr>
          <p:nvPr/>
        </p:nvCxnSpPr>
        <p:spPr>
          <a:xfrm flipH="1">
            <a:off x="5461443" y="201433"/>
            <a:ext cx="11223" cy="485549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Imagen 3"/>
          <p:cNvPicPr>
            <a:picLocks noChangeAspect="1"/>
          </p:cNvPicPr>
          <p:nvPr/>
        </p:nvPicPr>
        <p:blipFill>
          <a:blip r:embed="rId3"/>
          <a:stretch>
            <a:fillRect/>
          </a:stretch>
        </p:blipFill>
        <p:spPr>
          <a:xfrm>
            <a:off x="5732416" y="1493785"/>
            <a:ext cx="2938009" cy="1437313"/>
          </a:xfrm>
          <a:prstGeom prst="rect">
            <a:avLst/>
          </a:prstGeom>
        </p:spPr>
      </p:pic>
      <p:pic>
        <p:nvPicPr>
          <p:cNvPr id="18" name="Imagen 8"/>
          <p:cNvPicPr>
            <a:picLocks noChangeAspect="1"/>
          </p:cNvPicPr>
          <p:nvPr/>
        </p:nvPicPr>
        <p:blipFill>
          <a:blip r:embed="rId4"/>
          <a:stretch>
            <a:fillRect/>
          </a:stretch>
        </p:blipFill>
        <p:spPr>
          <a:xfrm>
            <a:off x="7313792" y="3922382"/>
            <a:ext cx="2015407" cy="1144426"/>
          </a:xfrm>
          <a:prstGeom prst="rect">
            <a:avLst/>
          </a:prstGeom>
        </p:spPr>
      </p:pic>
      <p:cxnSp>
        <p:nvCxnSpPr>
          <p:cNvPr id="19" name="Conector recto 5">
            <a:extLst>
              <a:ext uri="{FF2B5EF4-FFF2-40B4-BE49-F238E27FC236}">
                <a16:creationId xmlns:a16="http://schemas.microsoft.com/office/drawing/2014/main" id="{93F40945-051F-D749-B309-56D9B1B2DAFB}"/>
              </a:ext>
            </a:extLst>
          </p:cNvPr>
          <p:cNvCxnSpPr>
            <a:cxnSpLocks/>
          </p:cNvCxnSpPr>
          <p:nvPr/>
        </p:nvCxnSpPr>
        <p:spPr>
          <a:xfrm flipH="1">
            <a:off x="3040531" y="2946494"/>
            <a:ext cx="5958448"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64D94461-E524-4C87-8808-4DD198287B70}"/>
              </a:ext>
            </a:extLst>
          </p:cNvPr>
          <p:cNvSpPr/>
          <p:nvPr/>
        </p:nvSpPr>
        <p:spPr>
          <a:xfrm>
            <a:off x="6161549" y="4349045"/>
            <a:ext cx="1157109" cy="707886"/>
          </a:xfrm>
          <a:prstGeom prst="rect">
            <a:avLst/>
          </a:prstGeom>
        </p:spPr>
        <p:txBody>
          <a:bodyPr wrap="square">
            <a:spAutoFit/>
          </a:bodyPr>
          <a:lstStyle/>
          <a:p>
            <a:r>
              <a:rPr lang="es-ES" sz="800" dirty="0"/>
              <a:t>Manzanas: fucsia.</a:t>
            </a:r>
          </a:p>
          <a:p>
            <a:r>
              <a:rPr lang="es-ES" sz="800" dirty="0"/>
              <a:t>Plátanos: rosado. </a:t>
            </a:r>
          </a:p>
          <a:p>
            <a:r>
              <a:rPr lang="es-ES" sz="800" dirty="0"/>
              <a:t>Uvas: blanco. </a:t>
            </a:r>
          </a:p>
          <a:p>
            <a:r>
              <a:rPr lang="es-ES" sz="800" dirty="0"/>
              <a:t>Ciruelas: gris. </a:t>
            </a:r>
          </a:p>
          <a:p>
            <a:r>
              <a:rPr lang="es-ES" sz="800" dirty="0"/>
              <a:t>Naranjas: negro.</a:t>
            </a:r>
          </a:p>
        </p:txBody>
      </p:sp>
    </p:spTree>
    <p:extLst>
      <p:ext uri="{BB962C8B-B14F-4D97-AF65-F5344CB8AC3E}">
        <p14:creationId xmlns:p14="http://schemas.microsoft.com/office/powerpoint/2010/main" val="925620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55135" y="615285"/>
            <a:ext cx="2551083" cy="1277273"/>
          </a:xfrm>
          <a:prstGeom prst="rect">
            <a:avLst/>
          </a:prstGeom>
        </p:spPr>
        <p:txBody>
          <a:bodyPr wrap="square">
            <a:spAutoFit/>
          </a:bodyPr>
          <a:lstStyle/>
          <a:p>
            <a:pPr defTabSz="685800">
              <a:defRPr/>
            </a:pPr>
            <a:r>
              <a:rPr lang="es-ES" sz="1100" dirty="0"/>
              <a:t>Leer e interpretar pictogramas y gráficos de barra simple con escala y comunicar sus conclusiones.</a:t>
            </a:r>
          </a:p>
          <a:p>
            <a:pPr defTabSz="685800">
              <a:defRPr/>
            </a:pPr>
            <a:endParaRPr lang="es-ES" sz="1100" dirty="0"/>
          </a:p>
          <a:p>
            <a:pPr defTabSz="685800">
              <a:defRPr/>
            </a:pPr>
            <a:endParaRPr lang="es-ES" sz="1100" dirty="0"/>
          </a:p>
          <a:p>
            <a:pPr defTabSz="685800">
              <a:defRPr/>
            </a:pPr>
            <a:r>
              <a:rPr lang="es-ES" sz="1100" dirty="0"/>
              <a:t>Escuchar el razonamiento de otros para enriquecerse y para corregir errores.</a:t>
            </a:r>
          </a:p>
        </p:txBody>
      </p:sp>
      <p:sp>
        <p:nvSpPr>
          <p:cNvPr id="7" name="6 Rectángulo"/>
          <p:cNvSpPr/>
          <p:nvPr/>
        </p:nvSpPr>
        <p:spPr>
          <a:xfrm>
            <a:off x="355136" y="189402"/>
            <a:ext cx="2551083" cy="369332"/>
          </a:xfrm>
          <a:prstGeom prst="rect">
            <a:avLst/>
          </a:prstGeom>
          <a:solidFill>
            <a:srgbClr val="0098D0"/>
          </a:solidFill>
        </p:spPr>
        <p:txBody>
          <a:bodyPr wrap="none">
            <a:spAutoFit/>
          </a:bodyPr>
          <a:lstStyle/>
          <a:p>
            <a:r>
              <a:rPr lang="es-ES" b="1" dirty="0">
                <a:solidFill>
                  <a:schemeClr val="bg1"/>
                </a:solidFill>
              </a:rPr>
              <a:t>Objetivos de aprendizaje</a:t>
            </a:r>
          </a:p>
        </p:txBody>
      </p:sp>
      <p:sp>
        <p:nvSpPr>
          <p:cNvPr id="8" name="7 Rectángulo"/>
          <p:cNvSpPr/>
          <p:nvPr/>
        </p:nvSpPr>
        <p:spPr>
          <a:xfrm>
            <a:off x="3166515" y="189402"/>
            <a:ext cx="2185150" cy="369332"/>
          </a:xfrm>
          <a:prstGeom prst="rect">
            <a:avLst/>
          </a:prstGeom>
          <a:solidFill>
            <a:srgbClr val="0098D0"/>
          </a:solidFill>
        </p:spPr>
        <p:txBody>
          <a:bodyPr wrap="none">
            <a:spAutoFit/>
          </a:bodyPr>
          <a:lstStyle/>
          <a:p>
            <a:r>
              <a:rPr lang="es-ES" b="1" dirty="0">
                <a:solidFill>
                  <a:schemeClr val="bg1"/>
                </a:solidFill>
              </a:rPr>
              <a:t>Objetivos específicos</a:t>
            </a:r>
          </a:p>
        </p:txBody>
      </p:sp>
      <p:sp>
        <p:nvSpPr>
          <p:cNvPr id="9" name="8 Rectángulo"/>
          <p:cNvSpPr/>
          <p:nvPr/>
        </p:nvSpPr>
        <p:spPr>
          <a:xfrm>
            <a:off x="3166515" y="621424"/>
            <a:ext cx="2185150" cy="1954381"/>
          </a:xfrm>
          <a:prstGeom prst="rect">
            <a:avLst/>
          </a:prstGeom>
        </p:spPr>
        <p:txBody>
          <a:bodyPr wrap="square">
            <a:spAutoFit/>
          </a:bodyPr>
          <a:lstStyle/>
          <a:p>
            <a:r>
              <a:rPr lang="es-ES" sz="1100" dirty="0"/>
              <a:t>Comunicar datos extraídos de un gráfico.</a:t>
            </a:r>
          </a:p>
          <a:p>
            <a:endParaRPr lang="es-ES" sz="1100" dirty="0"/>
          </a:p>
          <a:p>
            <a:pPr defTabSz="685800">
              <a:defRPr/>
            </a:pPr>
            <a:r>
              <a:rPr lang="es-ES" sz="1100" dirty="0"/>
              <a:t>Argumentar y comunicar.</a:t>
            </a:r>
          </a:p>
          <a:p>
            <a:pPr defTabSz="685800">
              <a:defRPr/>
            </a:pPr>
            <a:endParaRPr lang="es-ES" sz="1100" dirty="0"/>
          </a:p>
          <a:p>
            <a:r>
              <a:rPr lang="es-ES" sz="1100" dirty="0"/>
              <a:t>Comprobar una solución y fundamentar su razonamiento.</a:t>
            </a:r>
          </a:p>
          <a:p>
            <a:endParaRPr lang="es-ES" sz="1100" dirty="0"/>
          </a:p>
          <a:p>
            <a:r>
              <a:rPr lang="es-ES" sz="1100" dirty="0"/>
              <a:t>Escuchar el razonamiento de otros para enriquecerse y para corregir errores.</a:t>
            </a:r>
          </a:p>
        </p:txBody>
      </p:sp>
      <p:sp>
        <p:nvSpPr>
          <p:cNvPr id="10" name="9 Rectángulo"/>
          <p:cNvSpPr/>
          <p:nvPr/>
        </p:nvSpPr>
        <p:spPr>
          <a:xfrm>
            <a:off x="5552192" y="201433"/>
            <a:ext cx="2712859" cy="369332"/>
          </a:xfrm>
          <a:prstGeom prst="rect">
            <a:avLst/>
          </a:prstGeom>
          <a:solidFill>
            <a:srgbClr val="0098D0"/>
          </a:solidFill>
        </p:spPr>
        <p:txBody>
          <a:bodyPr wrap="none">
            <a:spAutoFit/>
          </a:bodyPr>
          <a:lstStyle/>
          <a:p>
            <a:r>
              <a:rPr lang="es-ES" b="1" dirty="0">
                <a:solidFill>
                  <a:schemeClr val="bg1"/>
                </a:solidFill>
              </a:rPr>
              <a:t>Actividades  de evaluación</a:t>
            </a:r>
          </a:p>
        </p:txBody>
      </p:sp>
      <p:sp>
        <p:nvSpPr>
          <p:cNvPr id="11" name="10 Rectángulo"/>
          <p:cNvSpPr/>
          <p:nvPr/>
        </p:nvSpPr>
        <p:spPr>
          <a:xfrm>
            <a:off x="5552192" y="667957"/>
            <a:ext cx="3113621" cy="430887"/>
          </a:xfrm>
          <a:prstGeom prst="rect">
            <a:avLst/>
          </a:prstGeom>
        </p:spPr>
        <p:txBody>
          <a:bodyPr wrap="square">
            <a:spAutoFit/>
          </a:bodyPr>
          <a:lstStyle/>
          <a:p>
            <a:pPr defTabSz="685800">
              <a:defRPr/>
            </a:pPr>
            <a:r>
              <a:rPr lang="es-ES" sz="1100" dirty="0"/>
              <a:t>7. Longitudes aproximadas en KM de algunos ríos de Chile. Comunican datos extraídos del gráfico.</a:t>
            </a:r>
          </a:p>
        </p:txBody>
      </p:sp>
      <p:cxnSp>
        <p:nvCxnSpPr>
          <p:cNvPr id="15" name="Conector recto 5">
            <a:extLst>
              <a:ext uri="{FF2B5EF4-FFF2-40B4-BE49-F238E27FC236}">
                <a16:creationId xmlns:a16="http://schemas.microsoft.com/office/drawing/2014/main" id="{93F40945-051F-D749-B309-56D9B1B2DAFB}"/>
              </a:ext>
            </a:extLst>
          </p:cNvPr>
          <p:cNvCxnSpPr>
            <a:cxnSpLocks/>
          </p:cNvCxnSpPr>
          <p:nvPr/>
        </p:nvCxnSpPr>
        <p:spPr>
          <a:xfrm>
            <a:off x="3040531" y="189402"/>
            <a:ext cx="46459" cy="483415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Conector recto 5">
            <a:extLst>
              <a:ext uri="{FF2B5EF4-FFF2-40B4-BE49-F238E27FC236}">
                <a16:creationId xmlns:a16="http://schemas.microsoft.com/office/drawing/2014/main" id="{93F40945-051F-D749-B309-56D9B1B2DAFB}"/>
              </a:ext>
            </a:extLst>
          </p:cNvPr>
          <p:cNvCxnSpPr>
            <a:cxnSpLocks/>
          </p:cNvCxnSpPr>
          <p:nvPr/>
        </p:nvCxnSpPr>
        <p:spPr>
          <a:xfrm>
            <a:off x="5472666" y="201433"/>
            <a:ext cx="0" cy="482212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Imagen 4"/>
          <p:cNvPicPr>
            <a:picLocks noChangeAspect="1"/>
          </p:cNvPicPr>
          <p:nvPr/>
        </p:nvPicPr>
        <p:blipFill>
          <a:blip r:embed="rId3"/>
          <a:stretch>
            <a:fillRect/>
          </a:stretch>
        </p:blipFill>
        <p:spPr>
          <a:xfrm>
            <a:off x="5552192" y="1098844"/>
            <a:ext cx="3375240" cy="1486101"/>
          </a:xfrm>
          <a:prstGeom prst="rect">
            <a:avLst/>
          </a:prstGeom>
        </p:spPr>
      </p:pic>
      <p:sp>
        <p:nvSpPr>
          <p:cNvPr id="2" name="1 Rectángulo"/>
          <p:cNvSpPr/>
          <p:nvPr/>
        </p:nvSpPr>
        <p:spPr>
          <a:xfrm>
            <a:off x="5552192" y="2907739"/>
            <a:ext cx="3705726" cy="1107996"/>
          </a:xfrm>
          <a:prstGeom prst="rect">
            <a:avLst/>
          </a:prstGeom>
        </p:spPr>
        <p:txBody>
          <a:bodyPr wrap="square">
            <a:spAutoFit/>
          </a:bodyPr>
          <a:lstStyle/>
          <a:p>
            <a:r>
              <a:rPr lang="es-ES" sz="1100" dirty="0"/>
              <a:t>8. Extraen y comunican informaciones relacionadas con la seguridad vial en Chile.</a:t>
            </a:r>
          </a:p>
          <a:p>
            <a:pPr marL="228600" indent="-228600">
              <a:buAutoNum type="alphaLcParenR"/>
            </a:pPr>
            <a:r>
              <a:rPr lang="es-ES" sz="1100" dirty="0"/>
              <a:t>Indican, por edad, la cantidad de niños lesionados en accidentes del tránsito.</a:t>
            </a:r>
          </a:p>
          <a:p>
            <a:pPr marL="228600" indent="-228600">
              <a:buAutoNum type="alphaLcParenR"/>
            </a:pPr>
            <a:r>
              <a:rPr lang="es-ES" sz="1100" dirty="0"/>
              <a:t>Describen y comunican con sus propias palabras la cantidad de niños lesionados en relación con su edad.</a:t>
            </a: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035" y="4042048"/>
            <a:ext cx="1527347" cy="110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ector recto 5">
            <a:extLst>
              <a:ext uri="{FF2B5EF4-FFF2-40B4-BE49-F238E27FC236}">
                <a16:creationId xmlns:a16="http://schemas.microsoft.com/office/drawing/2014/main" id="{93F40945-051F-D749-B309-56D9B1B2DAFB}"/>
              </a:ext>
            </a:extLst>
          </p:cNvPr>
          <p:cNvCxnSpPr>
            <a:cxnSpLocks/>
          </p:cNvCxnSpPr>
          <p:nvPr/>
        </p:nvCxnSpPr>
        <p:spPr>
          <a:xfrm flipH="1">
            <a:off x="3051820" y="2742110"/>
            <a:ext cx="5958448"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3166515" y="2863804"/>
            <a:ext cx="2185150" cy="600164"/>
          </a:xfrm>
          <a:prstGeom prst="rect">
            <a:avLst/>
          </a:prstGeom>
        </p:spPr>
        <p:txBody>
          <a:bodyPr wrap="square">
            <a:spAutoFit/>
          </a:bodyPr>
          <a:lstStyle/>
          <a:p>
            <a:r>
              <a:rPr lang="es-ES" sz="1100" dirty="0"/>
              <a:t>Extraer y describir información para comunicar un problema real en Chile.</a:t>
            </a:r>
          </a:p>
        </p:txBody>
      </p:sp>
    </p:spTree>
    <p:extLst>
      <p:ext uri="{BB962C8B-B14F-4D97-AF65-F5344CB8AC3E}">
        <p14:creationId xmlns:p14="http://schemas.microsoft.com/office/powerpoint/2010/main" val="1672608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id="{09A4965B-FDA8-4BF7-B598-797F4E0D3CF1}"/>
              </a:ext>
            </a:extLst>
          </p:cNvPr>
          <p:cNvSpPr/>
          <p:nvPr/>
        </p:nvSpPr>
        <p:spPr>
          <a:xfrm>
            <a:off x="5279325" y="1085299"/>
            <a:ext cx="1497993" cy="1157418"/>
          </a:xfrm>
          <a:custGeom>
            <a:avLst/>
            <a:gdLst>
              <a:gd name="connsiteX0" fmla="*/ 0 w 1271929"/>
              <a:gd name="connsiteY0" fmla="*/ 0 h 1271929"/>
              <a:gd name="connsiteX1" fmla="*/ 1271929 w 1271929"/>
              <a:gd name="connsiteY1" fmla="*/ 0 h 1271929"/>
              <a:gd name="connsiteX2" fmla="*/ 1271929 w 1271929"/>
              <a:gd name="connsiteY2" fmla="*/ 1271929 h 1271929"/>
              <a:gd name="connsiteX3" fmla="*/ 0 w 1271929"/>
              <a:gd name="connsiteY3" fmla="*/ 1271929 h 1271929"/>
              <a:gd name="connsiteX4" fmla="*/ 0 w 1271929"/>
              <a:gd name="connsiteY4" fmla="*/ 0 h 1271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29" h="1271929">
                <a:moveTo>
                  <a:pt x="0" y="0"/>
                </a:moveTo>
                <a:lnTo>
                  <a:pt x="1271929" y="0"/>
                </a:lnTo>
                <a:lnTo>
                  <a:pt x="1271929" y="1271929"/>
                </a:lnTo>
                <a:lnTo>
                  <a:pt x="0" y="12719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marL="0" lvl="0" indent="0" algn="just" defTabSz="488950">
              <a:lnSpc>
                <a:spcPct val="90000"/>
              </a:lnSpc>
              <a:spcBef>
                <a:spcPct val="0"/>
              </a:spcBef>
              <a:spcAft>
                <a:spcPct val="35000"/>
              </a:spcAft>
              <a:buNone/>
            </a:pPr>
            <a:r>
              <a:rPr lang="es-CL" sz="1200" kern="1200" dirty="0"/>
              <a:t>Recoger variedad de evidencia de lo que están aprendiendo los estudiantes.</a:t>
            </a:r>
          </a:p>
        </p:txBody>
      </p:sp>
      <p:sp>
        <p:nvSpPr>
          <p:cNvPr id="3" name="Forma libre: forma 2">
            <a:extLst>
              <a:ext uri="{FF2B5EF4-FFF2-40B4-BE49-F238E27FC236}">
                <a16:creationId xmlns:a16="http://schemas.microsoft.com/office/drawing/2014/main" id="{2BE9B4C5-70E6-4809-B3BC-A7F14058707B}"/>
              </a:ext>
            </a:extLst>
          </p:cNvPr>
          <p:cNvSpPr/>
          <p:nvPr/>
        </p:nvSpPr>
        <p:spPr>
          <a:xfrm>
            <a:off x="6677024" y="3410655"/>
            <a:ext cx="1497993" cy="1157418"/>
          </a:xfrm>
          <a:custGeom>
            <a:avLst/>
            <a:gdLst>
              <a:gd name="connsiteX0" fmla="*/ 0 w 1271929"/>
              <a:gd name="connsiteY0" fmla="*/ 0 h 1271929"/>
              <a:gd name="connsiteX1" fmla="*/ 1271929 w 1271929"/>
              <a:gd name="connsiteY1" fmla="*/ 0 h 1271929"/>
              <a:gd name="connsiteX2" fmla="*/ 1271929 w 1271929"/>
              <a:gd name="connsiteY2" fmla="*/ 1271929 h 1271929"/>
              <a:gd name="connsiteX3" fmla="*/ 0 w 1271929"/>
              <a:gd name="connsiteY3" fmla="*/ 1271929 h 1271929"/>
              <a:gd name="connsiteX4" fmla="*/ 0 w 1271929"/>
              <a:gd name="connsiteY4" fmla="*/ 0 h 1271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29" h="1271929">
                <a:moveTo>
                  <a:pt x="0" y="0"/>
                </a:moveTo>
                <a:lnTo>
                  <a:pt x="1271929" y="0"/>
                </a:lnTo>
                <a:lnTo>
                  <a:pt x="1271929" y="1271929"/>
                </a:lnTo>
                <a:lnTo>
                  <a:pt x="0" y="12719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marL="0" lvl="0" indent="0" algn="just" defTabSz="488950">
              <a:lnSpc>
                <a:spcPct val="90000"/>
              </a:lnSpc>
              <a:spcBef>
                <a:spcPct val="0"/>
              </a:spcBef>
              <a:spcAft>
                <a:spcPct val="35000"/>
              </a:spcAft>
              <a:buNone/>
            </a:pPr>
            <a:r>
              <a:rPr lang="es-CL" sz="1200" kern="1200" dirty="0"/>
              <a:t>Abrir oportunidades de participación de todos los estudiantes para generar compromisos con aprendizaje.</a:t>
            </a:r>
          </a:p>
        </p:txBody>
      </p:sp>
      <p:sp>
        <p:nvSpPr>
          <p:cNvPr id="4" name="Forma libre: forma 3">
            <a:extLst>
              <a:ext uri="{FF2B5EF4-FFF2-40B4-BE49-F238E27FC236}">
                <a16:creationId xmlns:a16="http://schemas.microsoft.com/office/drawing/2014/main" id="{3B732152-5717-4688-A8D7-548F4771F648}"/>
              </a:ext>
            </a:extLst>
          </p:cNvPr>
          <p:cNvSpPr/>
          <p:nvPr/>
        </p:nvSpPr>
        <p:spPr>
          <a:xfrm>
            <a:off x="3803479" y="3861380"/>
            <a:ext cx="1498424" cy="988401"/>
          </a:xfrm>
          <a:custGeom>
            <a:avLst/>
            <a:gdLst>
              <a:gd name="connsiteX0" fmla="*/ 0 w 1271929"/>
              <a:gd name="connsiteY0" fmla="*/ 0 h 1271929"/>
              <a:gd name="connsiteX1" fmla="*/ 1271929 w 1271929"/>
              <a:gd name="connsiteY1" fmla="*/ 0 h 1271929"/>
              <a:gd name="connsiteX2" fmla="*/ 1271929 w 1271929"/>
              <a:gd name="connsiteY2" fmla="*/ 1271929 h 1271929"/>
              <a:gd name="connsiteX3" fmla="*/ 0 w 1271929"/>
              <a:gd name="connsiteY3" fmla="*/ 1271929 h 1271929"/>
              <a:gd name="connsiteX4" fmla="*/ 0 w 1271929"/>
              <a:gd name="connsiteY4" fmla="*/ 0 h 1271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29" h="1271929">
                <a:moveTo>
                  <a:pt x="0" y="0"/>
                </a:moveTo>
                <a:lnTo>
                  <a:pt x="1271929" y="0"/>
                </a:lnTo>
                <a:lnTo>
                  <a:pt x="1271929" y="1271929"/>
                </a:lnTo>
                <a:lnTo>
                  <a:pt x="0" y="12719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marL="0" lvl="0" indent="0" algn="just" defTabSz="488950">
              <a:lnSpc>
                <a:spcPct val="90000"/>
              </a:lnSpc>
              <a:spcBef>
                <a:spcPct val="0"/>
              </a:spcBef>
              <a:spcAft>
                <a:spcPct val="35000"/>
              </a:spcAft>
              <a:buNone/>
            </a:pPr>
            <a:r>
              <a:rPr lang="es-CL" sz="1200" kern="1200" dirty="0"/>
              <a:t>Retroalimentar a los estudiantes para identificar fortalezas y áreas en que deben mejorar o monitorear su progreso.</a:t>
            </a:r>
          </a:p>
        </p:txBody>
      </p:sp>
      <p:sp>
        <p:nvSpPr>
          <p:cNvPr id="5" name="Forma libre: forma 4">
            <a:extLst>
              <a:ext uri="{FF2B5EF4-FFF2-40B4-BE49-F238E27FC236}">
                <a16:creationId xmlns:a16="http://schemas.microsoft.com/office/drawing/2014/main" id="{388BEE94-63A5-4BC6-ACA2-A92EB26C52C9}"/>
              </a:ext>
            </a:extLst>
          </p:cNvPr>
          <p:cNvSpPr/>
          <p:nvPr/>
        </p:nvSpPr>
        <p:spPr>
          <a:xfrm>
            <a:off x="889784" y="3437550"/>
            <a:ext cx="1772734" cy="1157418"/>
          </a:xfrm>
          <a:custGeom>
            <a:avLst/>
            <a:gdLst>
              <a:gd name="connsiteX0" fmla="*/ 0 w 1271929"/>
              <a:gd name="connsiteY0" fmla="*/ 0 h 1271929"/>
              <a:gd name="connsiteX1" fmla="*/ 1271929 w 1271929"/>
              <a:gd name="connsiteY1" fmla="*/ 0 h 1271929"/>
              <a:gd name="connsiteX2" fmla="*/ 1271929 w 1271929"/>
              <a:gd name="connsiteY2" fmla="*/ 1271929 h 1271929"/>
              <a:gd name="connsiteX3" fmla="*/ 0 w 1271929"/>
              <a:gd name="connsiteY3" fmla="*/ 1271929 h 1271929"/>
              <a:gd name="connsiteX4" fmla="*/ 0 w 1271929"/>
              <a:gd name="connsiteY4" fmla="*/ 0 h 1271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29" h="1271929">
                <a:moveTo>
                  <a:pt x="0" y="0"/>
                </a:moveTo>
                <a:lnTo>
                  <a:pt x="1271929" y="0"/>
                </a:lnTo>
                <a:lnTo>
                  <a:pt x="1271929" y="1271929"/>
                </a:lnTo>
                <a:lnTo>
                  <a:pt x="0" y="12719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marL="0" lvl="0" indent="0" algn="just" defTabSz="488950">
              <a:lnSpc>
                <a:spcPct val="90000"/>
              </a:lnSpc>
              <a:spcBef>
                <a:spcPct val="0"/>
              </a:spcBef>
              <a:spcAft>
                <a:spcPct val="35000"/>
              </a:spcAft>
              <a:buNone/>
            </a:pPr>
            <a:r>
              <a:rPr lang="es-CL" sz="1200" kern="1200" dirty="0"/>
              <a:t>Intencionar el aprendizaje y evaluación entre pares al definir y dar a conocer los criterios que los estudiantes deberán evaluar.</a:t>
            </a:r>
          </a:p>
        </p:txBody>
      </p:sp>
      <p:sp>
        <p:nvSpPr>
          <p:cNvPr id="6" name="Forma libre: forma 5">
            <a:extLst>
              <a:ext uri="{FF2B5EF4-FFF2-40B4-BE49-F238E27FC236}">
                <a16:creationId xmlns:a16="http://schemas.microsoft.com/office/drawing/2014/main" id="{4C00B257-B281-403E-A3BE-FC8AB67A67DE}"/>
              </a:ext>
            </a:extLst>
          </p:cNvPr>
          <p:cNvSpPr/>
          <p:nvPr/>
        </p:nvSpPr>
        <p:spPr>
          <a:xfrm>
            <a:off x="1823432" y="1085299"/>
            <a:ext cx="1772734" cy="1157418"/>
          </a:xfrm>
          <a:custGeom>
            <a:avLst/>
            <a:gdLst>
              <a:gd name="connsiteX0" fmla="*/ 0 w 1271929"/>
              <a:gd name="connsiteY0" fmla="*/ 0 h 1271929"/>
              <a:gd name="connsiteX1" fmla="*/ 1271929 w 1271929"/>
              <a:gd name="connsiteY1" fmla="*/ 0 h 1271929"/>
              <a:gd name="connsiteX2" fmla="*/ 1271929 w 1271929"/>
              <a:gd name="connsiteY2" fmla="*/ 1271929 h 1271929"/>
              <a:gd name="connsiteX3" fmla="*/ 0 w 1271929"/>
              <a:gd name="connsiteY3" fmla="*/ 1271929 h 1271929"/>
              <a:gd name="connsiteX4" fmla="*/ 0 w 1271929"/>
              <a:gd name="connsiteY4" fmla="*/ 0 h 1271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29" h="1271929">
                <a:moveTo>
                  <a:pt x="0" y="0"/>
                </a:moveTo>
                <a:lnTo>
                  <a:pt x="1271929" y="0"/>
                </a:lnTo>
                <a:lnTo>
                  <a:pt x="1271929" y="1271929"/>
                </a:lnTo>
                <a:lnTo>
                  <a:pt x="0" y="12719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marL="0" lvl="0" indent="0" algn="just" defTabSz="488950">
              <a:lnSpc>
                <a:spcPct val="90000"/>
              </a:lnSpc>
              <a:spcBef>
                <a:spcPct val="0"/>
              </a:spcBef>
              <a:spcAft>
                <a:spcPct val="35000"/>
              </a:spcAft>
              <a:buNone/>
            </a:pPr>
            <a:r>
              <a:rPr lang="es-CL" sz="1200" kern="1200" dirty="0"/>
              <a:t>Explicar a los estudiantes las metas de aprendizaje de cada actividad y cómo se espera que las logren.</a:t>
            </a:r>
          </a:p>
        </p:txBody>
      </p:sp>
      <p:pic>
        <p:nvPicPr>
          <p:cNvPr id="14" name="Gráfico 13" descr="Bandera">
            <a:extLst>
              <a:ext uri="{FF2B5EF4-FFF2-40B4-BE49-F238E27FC236}">
                <a16:creationId xmlns:a16="http://schemas.microsoft.com/office/drawing/2014/main" id="{C11AA943-689A-42AF-87F8-5D371EF907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8031" y="220257"/>
            <a:ext cx="914401" cy="1086680"/>
          </a:xfrm>
          <a:prstGeom prst="rect">
            <a:avLst/>
          </a:prstGeom>
        </p:spPr>
      </p:pic>
      <p:pic>
        <p:nvPicPr>
          <p:cNvPr id="15" name="Gráfico 14" descr="Lupa">
            <a:extLst>
              <a:ext uri="{FF2B5EF4-FFF2-40B4-BE49-F238E27FC236}">
                <a16:creationId xmlns:a16="http://schemas.microsoft.com/office/drawing/2014/main" id="{23988ED2-3F71-4EB0-B746-40EDA98467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7836" y="275553"/>
            <a:ext cx="914400" cy="914400"/>
          </a:xfrm>
          <a:prstGeom prst="rect">
            <a:avLst/>
          </a:prstGeom>
        </p:spPr>
      </p:pic>
      <p:pic>
        <p:nvPicPr>
          <p:cNvPr id="16" name="Gráfico 15" descr="Maestro">
            <a:extLst>
              <a:ext uri="{FF2B5EF4-FFF2-40B4-BE49-F238E27FC236}">
                <a16:creationId xmlns:a16="http://schemas.microsoft.com/office/drawing/2014/main" id="{8CE2D176-2521-454A-94F4-BE9FD86561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47202" y="2753838"/>
            <a:ext cx="914400" cy="914400"/>
          </a:xfrm>
          <a:prstGeom prst="rect">
            <a:avLst/>
          </a:prstGeom>
        </p:spPr>
      </p:pic>
      <p:pic>
        <p:nvPicPr>
          <p:cNvPr id="17" name="Gráfico 16" descr="Padre e hijo">
            <a:extLst>
              <a:ext uri="{FF2B5EF4-FFF2-40B4-BE49-F238E27FC236}">
                <a16:creationId xmlns:a16="http://schemas.microsoft.com/office/drawing/2014/main" id="{0562C9D0-27F3-4BD8-BEEB-84A7469CE1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20339" y="2634705"/>
            <a:ext cx="914400" cy="914400"/>
          </a:xfrm>
          <a:prstGeom prst="rect">
            <a:avLst/>
          </a:prstGeom>
        </p:spPr>
      </p:pic>
      <p:pic>
        <p:nvPicPr>
          <p:cNvPr id="22" name="Gráfico 21" descr="Flecha: giro a la izquierda">
            <a:extLst>
              <a:ext uri="{FF2B5EF4-FFF2-40B4-BE49-F238E27FC236}">
                <a16:creationId xmlns:a16="http://schemas.microsoft.com/office/drawing/2014/main" id="{C0B3C00A-F34C-4000-B6EB-47362BB9EC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a:off x="4048021" y="3109346"/>
            <a:ext cx="796453" cy="796453"/>
          </a:xfrm>
          <a:prstGeom prst="rect">
            <a:avLst/>
          </a:prstGeom>
        </p:spPr>
      </p:pic>
      <p:pic>
        <p:nvPicPr>
          <p:cNvPr id="23" name="Gráfico 22" descr="Flecha: giro a la izquierda">
            <a:extLst>
              <a:ext uri="{FF2B5EF4-FFF2-40B4-BE49-F238E27FC236}">
                <a16:creationId xmlns:a16="http://schemas.microsoft.com/office/drawing/2014/main" id="{6DF09489-A0AE-4791-8F59-A1A942AFEF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4371627" y="3010996"/>
            <a:ext cx="796453" cy="796453"/>
          </a:xfrm>
          <a:prstGeom prst="rect">
            <a:avLst/>
          </a:prstGeom>
        </p:spPr>
      </p:pic>
      <p:pic>
        <p:nvPicPr>
          <p:cNvPr id="28" name="Gráfico 27" descr="Flecha lineal: recto">
            <a:extLst>
              <a:ext uri="{FF2B5EF4-FFF2-40B4-BE49-F238E27FC236}">
                <a16:creationId xmlns:a16="http://schemas.microsoft.com/office/drawing/2014/main" id="{078CA3DC-EB83-45D4-B2B9-0EFE3E24E04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26559" y="3437550"/>
            <a:ext cx="653113" cy="914400"/>
          </a:xfrm>
          <a:prstGeom prst="rect">
            <a:avLst/>
          </a:prstGeom>
        </p:spPr>
      </p:pic>
      <p:pic>
        <p:nvPicPr>
          <p:cNvPr id="31" name="Gráfico 30" descr="Flecha lineal: recto">
            <a:extLst>
              <a:ext uri="{FF2B5EF4-FFF2-40B4-BE49-F238E27FC236}">
                <a16:creationId xmlns:a16="http://schemas.microsoft.com/office/drawing/2014/main" id="{5536CF9D-B6BA-4A01-81AB-632F660F46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00000">
            <a:off x="4025119" y="1189951"/>
            <a:ext cx="863212" cy="812579"/>
          </a:xfrm>
          <a:prstGeom prst="rect">
            <a:avLst/>
          </a:prstGeom>
        </p:spPr>
      </p:pic>
      <p:pic>
        <p:nvPicPr>
          <p:cNvPr id="33" name="Gráfico 32" descr="Flecha lineal: curva con sentido de las agujas del reloj">
            <a:extLst>
              <a:ext uri="{FF2B5EF4-FFF2-40B4-BE49-F238E27FC236}">
                <a16:creationId xmlns:a16="http://schemas.microsoft.com/office/drawing/2014/main" id="{AFAC90E0-F277-4C7B-B7A8-B7743EFCED6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799406">
            <a:off x="741234" y="1822921"/>
            <a:ext cx="914400" cy="914400"/>
          </a:xfrm>
          <a:prstGeom prst="rect">
            <a:avLst/>
          </a:prstGeom>
        </p:spPr>
      </p:pic>
      <p:pic>
        <p:nvPicPr>
          <p:cNvPr id="34" name="Gráfico 33" descr="Flecha lineal: curva con sentido de las agujas del reloj">
            <a:extLst>
              <a:ext uri="{FF2B5EF4-FFF2-40B4-BE49-F238E27FC236}">
                <a16:creationId xmlns:a16="http://schemas.microsoft.com/office/drawing/2014/main" id="{03D42ED5-26FD-4D5B-9AE0-6D2598494E8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953179">
            <a:off x="7188223" y="1673001"/>
            <a:ext cx="914400" cy="914400"/>
          </a:xfrm>
          <a:prstGeom prst="rect">
            <a:avLst/>
          </a:prstGeom>
        </p:spPr>
      </p:pic>
      <p:pic>
        <p:nvPicPr>
          <p:cNvPr id="35" name="Gráfico 34" descr="Flecha lineal: recto">
            <a:extLst>
              <a:ext uri="{FF2B5EF4-FFF2-40B4-BE49-F238E27FC236}">
                <a16:creationId xmlns:a16="http://schemas.microsoft.com/office/drawing/2014/main" id="{9D678E24-BB44-41D8-969D-F9BB8B06A6E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93379" y="3486568"/>
            <a:ext cx="653113" cy="914400"/>
          </a:xfrm>
          <a:prstGeom prst="rect">
            <a:avLst/>
          </a:prstGeom>
        </p:spPr>
      </p:pic>
    </p:spTree>
    <p:extLst>
      <p:ext uri="{BB962C8B-B14F-4D97-AF65-F5344CB8AC3E}">
        <p14:creationId xmlns:p14="http://schemas.microsoft.com/office/powerpoint/2010/main" val="3635786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4559F87-8879-F545-BBA1-FDB95AA2AD5F}"/>
              </a:ext>
            </a:extLst>
          </p:cNvPr>
          <p:cNvSpPr/>
          <p:nvPr/>
        </p:nvSpPr>
        <p:spPr>
          <a:xfrm>
            <a:off x="0" y="1870501"/>
            <a:ext cx="9144000" cy="1669312"/>
          </a:xfrm>
          <a:prstGeom prst="rect">
            <a:avLst/>
          </a:prstGeom>
          <a:solidFill>
            <a:srgbClr val="FF0000"/>
          </a:solidFill>
          <a:ln>
            <a:solidFill>
              <a:srgbClr val="FF000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pic>
        <p:nvPicPr>
          <p:cNvPr id="11" name="Gráfico 10" descr="Lápiz">
            <a:extLst>
              <a:ext uri="{FF2B5EF4-FFF2-40B4-BE49-F238E27FC236}">
                <a16:creationId xmlns:a16="http://schemas.microsoft.com/office/drawing/2014/main" id="{06DBA702-7601-8545-A52C-4FEA8C5FB0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549" y="2247957"/>
            <a:ext cx="914400" cy="914400"/>
          </a:xfrm>
          <a:prstGeom prst="rect">
            <a:avLst/>
          </a:prstGeom>
        </p:spPr>
      </p:pic>
      <p:cxnSp>
        <p:nvCxnSpPr>
          <p:cNvPr id="15" name="Conector recto 14">
            <a:extLst>
              <a:ext uri="{FF2B5EF4-FFF2-40B4-BE49-F238E27FC236}">
                <a16:creationId xmlns:a16="http://schemas.microsoft.com/office/drawing/2014/main" id="{048CA875-8278-0345-94C6-F59DE21D8978}"/>
              </a:ext>
            </a:extLst>
          </p:cNvPr>
          <p:cNvCxnSpPr/>
          <p:nvPr/>
        </p:nvCxnSpPr>
        <p:spPr>
          <a:xfrm>
            <a:off x="1286540" y="2186402"/>
            <a:ext cx="0" cy="97595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6797B4F9-9B7C-44F2-A230-C2FE47B8011E}"/>
              </a:ext>
            </a:extLst>
          </p:cNvPr>
          <p:cNvSpPr txBox="1"/>
          <p:nvPr/>
        </p:nvSpPr>
        <p:spPr>
          <a:xfrm>
            <a:off x="105406" y="658845"/>
            <a:ext cx="8706133" cy="646331"/>
          </a:xfrm>
          <a:prstGeom prst="rect">
            <a:avLst/>
          </a:prstGeom>
          <a:noFill/>
        </p:spPr>
        <p:txBody>
          <a:bodyPr wrap="square" rtlCol="0">
            <a:spAutoFit/>
          </a:bodyPr>
          <a:lstStyle/>
          <a:p>
            <a:r>
              <a:rPr lang="es-ES" sz="3600" b="1" dirty="0">
                <a:solidFill>
                  <a:srgbClr val="FF0000"/>
                </a:solidFill>
              </a:rPr>
              <a:t>Ticket de Salida</a:t>
            </a:r>
          </a:p>
        </p:txBody>
      </p:sp>
      <p:pic>
        <p:nvPicPr>
          <p:cNvPr id="4" name="Imagen 3">
            <a:extLst>
              <a:ext uri="{FF2B5EF4-FFF2-40B4-BE49-F238E27FC236}">
                <a16:creationId xmlns:a16="http://schemas.microsoft.com/office/drawing/2014/main" id="{3F727C5E-F06B-41FD-99B1-5B9434778DAA}"/>
              </a:ext>
            </a:extLst>
          </p:cNvPr>
          <p:cNvPicPr>
            <a:picLocks noChangeAspect="1"/>
          </p:cNvPicPr>
          <p:nvPr/>
        </p:nvPicPr>
        <p:blipFill>
          <a:blip r:embed="rId5"/>
          <a:stretch>
            <a:fillRect/>
          </a:stretch>
        </p:blipFill>
        <p:spPr>
          <a:xfrm>
            <a:off x="5248350" y="69106"/>
            <a:ext cx="1851810" cy="1732472"/>
          </a:xfrm>
          <a:prstGeom prst="rect">
            <a:avLst/>
          </a:prstGeom>
        </p:spPr>
      </p:pic>
      <p:pic>
        <p:nvPicPr>
          <p:cNvPr id="10" name="Imagen 9">
            <a:extLst>
              <a:ext uri="{FF2B5EF4-FFF2-40B4-BE49-F238E27FC236}">
                <a16:creationId xmlns:a16="http://schemas.microsoft.com/office/drawing/2014/main" id="{967709BD-E6B4-40FE-A1FE-E9749CA394BD}"/>
              </a:ext>
            </a:extLst>
          </p:cNvPr>
          <p:cNvPicPr>
            <a:picLocks noChangeAspect="1"/>
          </p:cNvPicPr>
          <p:nvPr/>
        </p:nvPicPr>
        <p:blipFill rotWithShape="1">
          <a:blip r:embed="rId6"/>
          <a:srcRect b="11232"/>
          <a:stretch/>
        </p:blipFill>
        <p:spPr>
          <a:xfrm>
            <a:off x="7100160" y="0"/>
            <a:ext cx="2043840" cy="1814278"/>
          </a:xfrm>
          <a:prstGeom prst="rect">
            <a:avLst/>
          </a:prstGeom>
        </p:spPr>
      </p:pic>
      <p:pic>
        <p:nvPicPr>
          <p:cNvPr id="14" name="Imagen 13">
            <a:extLst>
              <a:ext uri="{FF2B5EF4-FFF2-40B4-BE49-F238E27FC236}">
                <a16:creationId xmlns:a16="http://schemas.microsoft.com/office/drawing/2014/main" id="{202A34AC-052A-4EFE-A7B9-D4F982B23F05}"/>
              </a:ext>
            </a:extLst>
          </p:cNvPr>
          <p:cNvPicPr>
            <a:picLocks noChangeAspect="1"/>
          </p:cNvPicPr>
          <p:nvPr/>
        </p:nvPicPr>
        <p:blipFill rotWithShape="1">
          <a:blip r:embed="rId7"/>
          <a:srcRect b="11550"/>
          <a:stretch/>
        </p:blipFill>
        <p:spPr>
          <a:xfrm>
            <a:off x="5056321" y="-6197"/>
            <a:ext cx="2043839" cy="1807775"/>
          </a:xfrm>
          <a:prstGeom prst="rect">
            <a:avLst/>
          </a:prstGeom>
        </p:spPr>
      </p:pic>
      <p:sp>
        <p:nvSpPr>
          <p:cNvPr id="13" name="CuadroTexto 12">
            <a:extLst>
              <a:ext uri="{FF2B5EF4-FFF2-40B4-BE49-F238E27FC236}">
                <a16:creationId xmlns:a16="http://schemas.microsoft.com/office/drawing/2014/main" id="{0112F210-347C-446D-9682-AC03F1581693}"/>
              </a:ext>
            </a:extLst>
          </p:cNvPr>
          <p:cNvSpPr txBox="1"/>
          <p:nvPr/>
        </p:nvSpPr>
        <p:spPr>
          <a:xfrm>
            <a:off x="1366660" y="2012659"/>
            <a:ext cx="7532787" cy="1384995"/>
          </a:xfrm>
          <a:prstGeom prst="rect">
            <a:avLst/>
          </a:prstGeom>
          <a:noFill/>
        </p:spPr>
        <p:txBody>
          <a:bodyPr wrap="square" rtlCol="0">
            <a:spAutoFit/>
          </a:bodyPr>
          <a:lstStyle/>
          <a:p>
            <a:r>
              <a:rPr lang="es-ES" sz="2800" b="1" dirty="0">
                <a:solidFill>
                  <a:schemeClr val="bg1"/>
                </a:solidFill>
              </a:rPr>
              <a:t>¿Cómo se puede integrar la evaluación estandarizada y la evaluación formativa en la sala clase?</a:t>
            </a:r>
          </a:p>
        </p:txBody>
      </p:sp>
    </p:spTree>
    <p:extLst>
      <p:ext uri="{BB962C8B-B14F-4D97-AF65-F5344CB8AC3E}">
        <p14:creationId xmlns:p14="http://schemas.microsoft.com/office/powerpoint/2010/main" val="3766561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49DDC6E-AB5F-4E24-8345-73A3B1E2ECF9}"/>
              </a:ext>
            </a:extLst>
          </p:cNvPr>
          <p:cNvSpPr/>
          <p:nvPr/>
        </p:nvSpPr>
        <p:spPr>
          <a:xfrm>
            <a:off x="252057" y="871894"/>
            <a:ext cx="8745188" cy="3974358"/>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es-CL" sz="1600" dirty="0">
                <a:latin typeface="Calibri" panose="020F0502020204030204" pitchFamily="34" charset="0"/>
                <a:ea typeface="Calibri" panose="020F0502020204030204" pitchFamily="34" charset="0"/>
                <a:cs typeface="Times New Roman" panose="02020603050405020304" pitchFamily="18" charset="0"/>
              </a:rPr>
              <a:t>Las evaluaciones estandarizadas a gran escala que se realizan a nivel nacional en Chile  son un aporte ya que ayudan a comprender las expectativas de aprendizaje, particularmente cuando los reportes son por niveles de aprendizaje que incluyen descripciones y ejemplos. Así, al recibir sus resultados particulares, el establecimiento tendrá una visión enriquecida de la brecha o distancia que tiene respecto de esas expectativas o metas de aprendizaje. </a:t>
            </a:r>
          </a:p>
          <a:p>
            <a:pPr marL="285750" indent="-285750" algn="just">
              <a:lnSpc>
                <a:spcPct val="107000"/>
              </a:lnSpc>
              <a:spcAft>
                <a:spcPts val="800"/>
              </a:spcAft>
              <a:buFont typeface="Wingdings" panose="05000000000000000000" pitchFamily="2" charset="2"/>
              <a:buChar char="Ø"/>
            </a:pPr>
            <a:r>
              <a:rPr lang="es-CL" sz="1600" dirty="0"/>
              <a:t>Un sistema de evaluación a gran escala entrega resultados con suficiente detalle que muestra que aprendizajes no se están logrando, puede ayudar a generar reflexiones en torno a cómo se enseñan y evalúan esos aprendizajes en el establecimiento y, formular hipótesis y acciones para fortalecer esa enseñanza y evaluación en función de lograr mayores aprendizajes.  </a:t>
            </a:r>
          </a:p>
          <a:p>
            <a:pPr marL="285750" indent="-285750" algn="just">
              <a:lnSpc>
                <a:spcPct val="107000"/>
              </a:lnSpc>
              <a:spcAft>
                <a:spcPts val="800"/>
              </a:spcAft>
              <a:buFont typeface="Wingdings" panose="05000000000000000000" pitchFamily="2" charset="2"/>
              <a:buChar char="Ø"/>
            </a:pPr>
            <a:r>
              <a:rPr lang="es-CL" sz="1600" dirty="0"/>
              <a:t>Los ejemplos de cómo se evalúan las metas o los objetivos en los sistemas a gran escala , puede como efecto  tener consecuencias para los establecimientos- el estrechamiento curricular y evaluativo.  Para esto es relevante estudiar los ejemplos pero no estrechar a sólo eso como posibilidad de evaluación . La evaluación de clases , el chequeo de la comprensión y la toma de decisión en la sala de clases son fundamentales.</a:t>
            </a:r>
          </a:p>
        </p:txBody>
      </p:sp>
      <p:sp>
        <p:nvSpPr>
          <p:cNvPr id="3" name="CuadroTexto 2">
            <a:extLst>
              <a:ext uri="{FF2B5EF4-FFF2-40B4-BE49-F238E27FC236}">
                <a16:creationId xmlns:a16="http://schemas.microsoft.com/office/drawing/2014/main" id="{5A28B7F4-FABF-4407-9CFE-D99336C60DED}"/>
              </a:ext>
            </a:extLst>
          </p:cNvPr>
          <p:cNvSpPr txBox="1"/>
          <p:nvPr/>
        </p:nvSpPr>
        <p:spPr>
          <a:xfrm>
            <a:off x="252057" y="88860"/>
            <a:ext cx="7854713" cy="923330"/>
          </a:xfrm>
          <a:prstGeom prst="rect">
            <a:avLst/>
          </a:prstGeom>
          <a:noFill/>
        </p:spPr>
        <p:txBody>
          <a:bodyPr wrap="square" rtlCol="0">
            <a:spAutoFit/>
          </a:bodyPr>
          <a:lstStyle/>
          <a:p>
            <a:r>
              <a:rPr lang="es-ES" b="1" dirty="0"/>
              <a:t>Respuesta a ¿Cómo se puede integrar la evaluación estandarizada y la evaluación formativa en la sala clase?</a:t>
            </a:r>
          </a:p>
          <a:p>
            <a:endParaRPr lang="es-CL" dirty="0"/>
          </a:p>
        </p:txBody>
      </p:sp>
    </p:spTree>
    <p:extLst>
      <p:ext uri="{BB962C8B-B14F-4D97-AF65-F5344CB8AC3E}">
        <p14:creationId xmlns:p14="http://schemas.microsoft.com/office/powerpoint/2010/main" val="55543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rir llave 3">
            <a:extLst>
              <a:ext uri="{FF2B5EF4-FFF2-40B4-BE49-F238E27FC236}">
                <a16:creationId xmlns:a16="http://schemas.microsoft.com/office/drawing/2014/main" id="{28C5B2EF-1D90-4A44-8E3B-A9C2FFA5793A}"/>
              </a:ext>
            </a:extLst>
          </p:cNvPr>
          <p:cNvSpPr/>
          <p:nvPr/>
        </p:nvSpPr>
        <p:spPr>
          <a:xfrm>
            <a:off x="2066270" y="1054101"/>
            <a:ext cx="588030" cy="3848100"/>
          </a:xfrm>
          <a:prstGeom prst="lef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dirty="0"/>
          </a:p>
        </p:txBody>
      </p:sp>
      <p:sp>
        <p:nvSpPr>
          <p:cNvPr id="6" name="Rectángulo 5">
            <a:extLst>
              <a:ext uri="{FF2B5EF4-FFF2-40B4-BE49-F238E27FC236}">
                <a16:creationId xmlns:a16="http://schemas.microsoft.com/office/drawing/2014/main" id="{E86F4723-A7A0-C74E-B5E6-707332FEC301}"/>
              </a:ext>
            </a:extLst>
          </p:cNvPr>
          <p:cNvSpPr/>
          <p:nvPr/>
        </p:nvSpPr>
        <p:spPr>
          <a:xfrm>
            <a:off x="3623930" y="1654062"/>
            <a:ext cx="5266070" cy="646331"/>
          </a:xfrm>
          <a:prstGeom prst="rect">
            <a:avLst/>
          </a:prstGeom>
        </p:spPr>
        <p:txBody>
          <a:bodyPr wrap="square">
            <a:spAutoFit/>
          </a:bodyPr>
          <a:lstStyle/>
          <a:p>
            <a:pPr algn="just" eaLnBrk="0" fontAlgn="base" hangingPunct="0">
              <a:spcBef>
                <a:spcPct val="20000"/>
              </a:spcBef>
              <a:spcAft>
                <a:spcPct val="0"/>
              </a:spcAft>
            </a:pPr>
            <a:r>
              <a:rPr lang="es-CL" b="1" dirty="0">
                <a:solidFill>
                  <a:schemeClr val="tx2"/>
                </a:solidFill>
                <a:latin typeface="Candara" panose="020E0502030303020204" pitchFamily="34" charset="0"/>
                <a:cs typeface="Arial" panose="020B0604020202020204" pitchFamily="34" charset="0"/>
              </a:rPr>
              <a:t>Evaluación y aprendizaje</a:t>
            </a:r>
            <a:r>
              <a:rPr lang="es-CL" dirty="0">
                <a:solidFill>
                  <a:schemeClr val="tx2"/>
                </a:solidFill>
                <a:latin typeface="Candara" panose="020E0502030303020204" pitchFamily="34" charset="0"/>
                <a:cs typeface="Arial" panose="020B0604020202020204" pitchFamily="34" charset="0"/>
              </a:rPr>
              <a:t> forman parte de un </a:t>
            </a:r>
            <a:r>
              <a:rPr lang="es-CL" b="1" dirty="0">
                <a:solidFill>
                  <a:schemeClr val="tx2"/>
                </a:solidFill>
                <a:latin typeface="Candara" panose="020E0502030303020204" pitchFamily="34" charset="0"/>
                <a:cs typeface="Arial" panose="020B0604020202020204" pitchFamily="34" charset="0"/>
              </a:rPr>
              <a:t>mismo proceso pedagógico</a:t>
            </a:r>
            <a:r>
              <a:rPr lang="es-CL" dirty="0">
                <a:solidFill>
                  <a:schemeClr val="tx2"/>
                </a:solidFill>
                <a:latin typeface="Candara" panose="020E0502030303020204" pitchFamily="34" charset="0"/>
                <a:cs typeface="Arial" panose="020B0604020202020204" pitchFamily="34" charset="0"/>
              </a:rPr>
              <a:t>, no son separables.</a:t>
            </a:r>
          </a:p>
        </p:txBody>
      </p:sp>
      <p:sp>
        <p:nvSpPr>
          <p:cNvPr id="7" name="Rectángulo 6">
            <a:extLst>
              <a:ext uri="{FF2B5EF4-FFF2-40B4-BE49-F238E27FC236}">
                <a16:creationId xmlns:a16="http://schemas.microsoft.com/office/drawing/2014/main" id="{8E5D8FC3-8FAF-4E4C-B987-DD873691A12A}"/>
              </a:ext>
            </a:extLst>
          </p:cNvPr>
          <p:cNvSpPr/>
          <p:nvPr/>
        </p:nvSpPr>
        <p:spPr>
          <a:xfrm>
            <a:off x="3623930" y="3090387"/>
            <a:ext cx="5266070" cy="1532727"/>
          </a:xfrm>
          <a:prstGeom prst="rect">
            <a:avLst/>
          </a:prstGeom>
        </p:spPr>
        <p:txBody>
          <a:bodyPr wrap="square">
            <a:spAutoFit/>
          </a:bodyPr>
          <a:lstStyle/>
          <a:p>
            <a:pPr algn="just" eaLnBrk="0" fontAlgn="base" hangingPunct="0">
              <a:spcBef>
                <a:spcPct val="20000"/>
              </a:spcBef>
              <a:spcAft>
                <a:spcPct val="0"/>
              </a:spcAft>
            </a:pPr>
            <a:endParaRPr lang="es-CL" dirty="0">
              <a:solidFill>
                <a:schemeClr val="tx2"/>
              </a:solidFill>
              <a:latin typeface="Candara" panose="020E0502030303020204" pitchFamily="34" charset="0"/>
              <a:cs typeface="Arial" panose="020B0604020202020204" pitchFamily="34" charset="0"/>
            </a:endParaRPr>
          </a:p>
          <a:p>
            <a:pPr algn="just" eaLnBrk="0" fontAlgn="base" hangingPunct="0">
              <a:spcBef>
                <a:spcPct val="20000"/>
              </a:spcBef>
              <a:spcAft>
                <a:spcPct val="0"/>
              </a:spcAft>
            </a:pPr>
            <a:r>
              <a:rPr lang="es-CL" dirty="0">
                <a:solidFill>
                  <a:schemeClr val="tx2"/>
                </a:solidFill>
                <a:latin typeface="Candara" panose="020E0502030303020204" pitchFamily="34" charset="0"/>
                <a:cs typeface="Arial" panose="020B0604020202020204" pitchFamily="34" charset="0"/>
              </a:rPr>
              <a:t>Es necesario un </a:t>
            </a:r>
            <a:r>
              <a:rPr lang="es-CL" b="1" dirty="0">
                <a:solidFill>
                  <a:schemeClr val="tx2"/>
                </a:solidFill>
                <a:latin typeface="Candara" panose="020E0502030303020204" pitchFamily="34" charset="0"/>
                <a:cs typeface="Arial" panose="020B0604020202020204" pitchFamily="34" charset="0"/>
              </a:rPr>
              <a:t>monitoreo</a:t>
            </a:r>
            <a:r>
              <a:rPr lang="es-CL" dirty="0">
                <a:solidFill>
                  <a:schemeClr val="tx2"/>
                </a:solidFill>
                <a:latin typeface="Candara" panose="020E0502030303020204" pitchFamily="34" charset="0"/>
                <a:cs typeface="Arial" panose="020B0604020202020204" pitchFamily="34" charset="0"/>
              </a:rPr>
              <a:t> constante del aprendizaje de nuestros estudiantes y de la efectividad de las oportunidades de aprendizaje que brindamos. </a:t>
            </a:r>
            <a:endParaRPr lang="es-CL" dirty="0">
              <a:solidFill>
                <a:schemeClr val="tx2"/>
              </a:solidFill>
              <a:latin typeface="Candara" panose="020E0502030303020204" pitchFamily="34" charset="0"/>
              <a:ea typeface="ヒラギノ角ゴ Pro W3" charset="-128"/>
              <a:cs typeface="Verdana"/>
            </a:endParaRPr>
          </a:p>
        </p:txBody>
      </p:sp>
      <p:sp>
        <p:nvSpPr>
          <p:cNvPr id="8" name="Rectángulo 7">
            <a:extLst>
              <a:ext uri="{FF2B5EF4-FFF2-40B4-BE49-F238E27FC236}">
                <a16:creationId xmlns:a16="http://schemas.microsoft.com/office/drawing/2014/main" id="{84D62572-54F7-2D4C-99F3-2522F4460EEF}"/>
              </a:ext>
            </a:extLst>
          </p:cNvPr>
          <p:cNvSpPr/>
          <p:nvPr/>
        </p:nvSpPr>
        <p:spPr>
          <a:xfrm>
            <a:off x="142220" y="2562652"/>
            <a:ext cx="1924050" cy="830997"/>
          </a:xfrm>
          <a:prstGeom prst="rect">
            <a:avLst/>
          </a:prstGeom>
        </p:spPr>
        <p:txBody>
          <a:bodyPr wrap="square">
            <a:spAutoFit/>
          </a:bodyPr>
          <a:lstStyle/>
          <a:p>
            <a:pPr algn="ctr"/>
            <a:r>
              <a:rPr lang="es-CL" sz="2400" b="1" dirty="0">
                <a:solidFill>
                  <a:schemeClr val="tx2"/>
                </a:solidFill>
                <a:latin typeface="Candara" panose="020E0502030303020204" pitchFamily="34" charset="0"/>
                <a:cs typeface="gobCL"/>
              </a:rPr>
              <a:t>Evaluación </a:t>
            </a:r>
          </a:p>
          <a:p>
            <a:pPr algn="ctr"/>
            <a:r>
              <a:rPr lang="es-CL" sz="2400" b="1" dirty="0">
                <a:solidFill>
                  <a:schemeClr val="tx2"/>
                </a:solidFill>
                <a:latin typeface="Candara" panose="020E0502030303020204" pitchFamily="34" charset="0"/>
                <a:cs typeface="gobCL"/>
              </a:rPr>
              <a:t>formativa</a:t>
            </a:r>
          </a:p>
        </p:txBody>
      </p:sp>
      <p:sp>
        <p:nvSpPr>
          <p:cNvPr id="9" name="Rectángulo 8">
            <a:extLst>
              <a:ext uri="{FF2B5EF4-FFF2-40B4-BE49-F238E27FC236}">
                <a16:creationId xmlns:a16="http://schemas.microsoft.com/office/drawing/2014/main" id="{F6F44193-4F1E-5246-96AC-08036CB42956}"/>
              </a:ext>
            </a:extLst>
          </p:cNvPr>
          <p:cNvSpPr/>
          <p:nvPr/>
        </p:nvSpPr>
        <p:spPr>
          <a:xfrm>
            <a:off x="0" y="275455"/>
            <a:ext cx="9144000" cy="461665"/>
          </a:xfrm>
          <a:prstGeom prst="rect">
            <a:avLst/>
          </a:prstGeom>
          <a:solidFill>
            <a:srgbClr val="0070C0"/>
          </a:solidFill>
        </p:spPr>
        <p:txBody>
          <a:bodyPr wrap="square">
            <a:spAutoFit/>
          </a:bodyPr>
          <a:lstStyle/>
          <a:p>
            <a:r>
              <a:rPr lang="es-CL" sz="2400" b="1" dirty="0">
                <a:solidFill>
                  <a:schemeClr val="bg1"/>
                </a:solidFill>
                <a:latin typeface="Candara" panose="020E0502030303020204" pitchFamily="34" charset="0"/>
                <a:cs typeface="gobCL"/>
              </a:rPr>
              <a:t>            Evaluación para mejorar el aprendizaje y la enseñanza</a:t>
            </a:r>
            <a:endParaRPr lang="es-CL" sz="2400" b="1" i="1" dirty="0">
              <a:solidFill>
                <a:schemeClr val="bg1"/>
              </a:solidFill>
              <a:latin typeface="Candara" panose="020E0502030303020204" pitchFamily="34" charset="0"/>
              <a:cs typeface="gobCL"/>
            </a:endParaRPr>
          </a:p>
        </p:txBody>
      </p:sp>
      <p:sp>
        <p:nvSpPr>
          <p:cNvPr id="14" name="Elipse 13">
            <a:extLst>
              <a:ext uri="{FF2B5EF4-FFF2-40B4-BE49-F238E27FC236}">
                <a16:creationId xmlns:a16="http://schemas.microsoft.com/office/drawing/2014/main" id="{67FFD646-1B2D-AB4F-8CA7-E87DAD48AAFF}"/>
              </a:ext>
            </a:extLst>
          </p:cNvPr>
          <p:cNvSpPr/>
          <p:nvPr/>
        </p:nvSpPr>
        <p:spPr>
          <a:xfrm>
            <a:off x="2787318" y="1672428"/>
            <a:ext cx="609600" cy="609600"/>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solidFill>
                  <a:srgbClr val="FF0000"/>
                </a:solidFill>
                <a:latin typeface="Calibri" panose="020F0502020204030204" pitchFamily="34" charset="0"/>
                <a:cs typeface="Calibri" panose="020F0502020204030204" pitchFamily="34" charset="0"/>
              </a:rPr>
              <a:t>1</a:t>
            </a:r>
          </a:p>
        </p:txBody>
      </p:sp>
      <p:sp>
        <p:nvSpPr>
          <p:cNvPr id="15" name="Elipse 14">
            <a:extLst>
              <a:ext uri="{FF2B5EF4-FFF2-40B4-BE49-F238E27FC236}">
                <a16:creationId xmlns:a16="http://schemas.microsoft.com/office/drawing/2014/main" id="{5F25FF0E-6B04-8840-9ED7-96E715DBD87F}"/>
              </a:ext>
            </a:extLst>
          </p:cNvPr>
          <p:cNvSpPr/>
          <p:nvPr/>
        </p:nvSpPr>
        <p:spPr>
          <a:xfrm>
            <a:off x="2787318" y="3524251"/>
            <a:ext cx="609600" cy="609600"/>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solidFill>
                  <a:srgbClr val="FF000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43665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DFB1529B-E697-4C0A-826F-315EC298219F}"/>
              </a:ext>
            </a:extLst>
          </p:cNvPr>
          <p:cNvGrpSpPr/>
          <p:nvPr/>
        </p:nvGrpSpPr>
        <p:grpSpPr>
          <a:xfrm>
            <a:off x="4572000" y="610992"/>
            <a:ext cx="4151089" cy="3996056"/>
            <a:chOff x="211360" y="590136"/>
            <a:chExt cx="4151089" cy="3996056"/>
          </a:xfrm>
        </p:grpSpPr>
        <p:sp>
          <p:nvSpPr>
            <p:cNvPr id="10" name="Rectángulo 9">
              <a:extLst>
                <a:ext uri="{FF2B5EF4-FFF2-40B4-BE49-F238E27FC236}">
                  <a16:creationId xmlns:a16="http://schemas.microsoft.com/office/drawing/2014/main" id="{7973AD3B-558B-6947-BB4B-C7225F27CFF7}"/>
                </a:ext>
              </a:extLst>
            </p:cNvPr>
            <p:cNvSpPr/>
            <p:nvPr/>
          </p:nvSpPr>
          <p:spPr>
            <a:xfrm>
              <a:off x="952500" y="590136"/>
              <a:ext cx="2933700" cy="926362"/>
            </a:xfrm>
            <a:prstGeom prst="rect">
              <a:avLst/>
            </a:prstGeom>
            <a:solidFill>
              <a:srgbClr val="FF0000"/>
            </a:solidFill>
            <a:ln>
              <a:solidFill>
                <a:srgbClr val="FF000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400" b="1" dirty="0"/>
                <a:t>APRENDIZAJE PROFUNDO</a:t>
              </a:r>
            </a:p>
          </p:txBody>
        </p:sp>
        <p:sp>
          <p:nvSpPr>
            <p:cNvPr id="2" name="Rectángulo 1">
              <a:extLst>
                <a:ext uri="{FF2B5EF4-FFF2-40B4-BE49-F238E27FC236}">
                  <a16:creationId xmlns:a16="http://schemas.microsoft.com/office/drawing/2014/main" id="{77B2670A-5690-1840-91BC-C79CCE883707}"/>
                </a:ext>
              </a:extLst>
            </p:cNvPr>
            <p:cNvSpPr/>
            <p:nvPr/>
          </p:nvSpPr>
          <p:spPr>
            <a:xfrm>
              <a:off x="476249" y="2425257"/>
              <a:ext cx="3886199" cy="830997"/>
            </a:xfrm>
            <a:prstGeom prst="rect">
              <a:avLst/>
            </a:prstGeom>
          </p:spPr>
          <p:txBody>
            <a:bodyPr wrap="square">
              <a:spAutoFit/>
            </a:bodyPr>
            <a:lstStyle/>
            <a:p>
              <a:r>
                <a:rPr lang="es-CL" sz="1600" dirty="0"/>
                <a:t>¿Tengo suficientes actividades para que el alumno pueda desarrollar muchas y variadas actividades sobre el tema?</a:t>
              </a:r>
            </a:p>
          </p:txBody>
        </p:sp>
        <p:sp>
          <p:nvSpPr>
            <p:cNvPr id="3" name="Rectángulo 2">
              <a:extLst>
                <a:ext uri="{FF2B5EF4-FFF2-40B4-BE49-F238E27FC236}">
                  <a16:creationId xmlns:a16="http://schemas.microsoft.com/office/drawing/2014/main" id="{DE5DA0A5-CF67-A445-9591-8FDED1EB4B0C}"/>
                </a:ext>
              </a:extLst>
            </p:cNvPr>
            <p:cNvSpPr/>
            <p:nvPr/>
          </p:nvSpPr>
          <p:spPr>
            <a:xfrm>
              <a:off x="476250" y="3557664"/>
              <a:ext cx="3886199" cy="830997"/>
            </a:xfrm>
            <a:prstGeom prst="rect">
              <a:avLst/>
            </a:prstGeom>
          </p:spPr>
          <p:txBody>
            <a:bodyPr wrap="square">
              <a:spAutoFit/>
            </a:bodyPr>
            <a:lstStyle/>
            <a:p>
              <a:r>
                <a:rPr lang="es-CL" sz="1600" dirty="0"/>
                <a:t>¿Las actividades propuestas contemplan los distintos niveles de profundidad del aprendizaje?</a:t>
              </a:r>
            </a:p>
          </p:txBody>
        </p:sp>
        <p:cxnSp>
          <p:nvCxnSpPr>
            <p:cNvPr id="9" name="Conector recto 8">
              <a:extLst>
                <a:ext uri="{FF2B5EF4-FFF2-40B4-BE49-F238E27FC236}">
                  <a16:creationId xmlns:a16="http://schemas.microsoft.com/office/drawing/2014/main" id="{9B1CA062-E37D-BC43-91B3-0897F863FCCF}"/>
                </a:ext>
              </a:extLst>
            </p:cNvPr>
            <p:cNvCxnSpPr>
              <a:cxnSpLocks/>
            </p:cNvCxnSpPr>
            <p:nvPr/>
          </p:nvCxnSpPr>
          <p:spPr>
            <a:xfrm>
              <a:off x="476249" y="2303926"/>
              <a:ext cx="0" cy="22822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Gráfico 22" descr="Niños">
              <a:extLst>
                <a:ext uri="{FF2B5EF4-FFF2-40B4-BE49-F238E27FC236}">
                  <a16:creationId xmlns:a16="http://schemas.microsoft.com/office/drawing/2014/main" id="{04928AC5-4750-BF4C-97D7-CCE999A6B1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360" y="1812955"/>
              <a:ext cx="754615" cy="754615"/>
            </a:xfrm>
            <a:prstGeom prst="rect">
              <a:avLst/>
            </a:prstGeom>
          </p:spPr>
        </p:pic>
        <p:sp>
          <p:nvSpPr>
            <p:cNvPr id="43" name="Rectángulo 42">
              <a:extLst>
                <a:ext uri="{FF2B5EF4-FFF2-40B4-BE49-F238E27FC236}">
                  <a16:creationId xmlns:a16="http://schemas.microsoft.com/office/drawing/2014/main" id="{FE11E9A3-FB30-D347-895F-0B13EC1205E0}"/>
                </a:ext>
              </a:extLst>
            </p:cNvPr>
            <p:cNvSpPr/>
            <p:nvPr/>
          </p:nvSpPr>
          <p:spPr>
            <a:xfrm>
              <a:off x="1526285" y="1961173"/>
              <a:ext cx="1480918" cy="369332"/>
            </a:xfrm>
            <a:prstGeom prst="rect">
              <a:avLst/>
            </a:prstGeom>
          </p:spPr>
          <p:txBody>
            <a:bodyPr wrap="none">
              <a:spAutoFit/>
            </a:bodyPr>
            <a:lstStyle/>
            <a:p>
              <a:pPr algn="ctr"/>
              <a:r>
                <a:rPr lang="es-CL" b="1" u="sng" dirty="0"/>
                <a:t>David Perkins</a:t>
              </a:r>
              <a:endParaRPr lang="es-CL" dirty="0"/>
            </a:p>
          </p:txBody>
        </p:sp>
      </p:grpSp>
      <p:grpSp>
        <p:nvGrpSpPr>
          <p:cNvPr id="7" name="Grupo 6">
            <a:extLst>
              <a:ext uri="{FF2B5EF4-FFF2-40B4-BE49-F238E27FC236}">
                <a16:creationId xmlns:a16="http://schemas.microsoft.com/office/drawing/2014/main" id="{412C9A06-9200-44C2-AEFD-EECF3A21BF6F}"/>
              </a:ext>
            </a:extLst>
          </p:cNvPr>
          <p:cNvGrpSpPr/>
          <p:nvPr/>
        </p:nvGrpSpPr>
        <p:grpSpPr>
          <a:xfrm>
            <a:off x="287430" y="610992"/>
            <a:ext cx="4152126" cy="3996056"/>
            <a:chOff x="4598174" y="590136"/>
            <a:chExt cx="4152126" cy="3996056"/>
          </a:xfrm>
        </p:grpSpPr>
        <p:sp>
          <p:nvSpPr>
            <p:cNvPr id="11" name="Rectángulo 10">
              <a:extLst>
                <a:ext uri="{FF2B5EF4-FFF2-40B4-BE49-F238E27FC236}">
                  <a16:creationId xmlns:a16="http://schemas.microsoft.com/office/drawing/2014/main" id="{A3677E56-EBE3-F341-90DB-92E9051F44FC}"/>
                </a:ext>
              </a:extLst>
            </p:cNvPr>
            <p:cNvSpPr/>
            <p:nvPr/>
          </p:nvSpPr>
          <p:spPr>
            <a:xfrm>
              <a:off x="5324475" y="590136"/>
              <a:ext cx="2933700" cy="926362"/>
            </a:xfrm>
            <a:prstGeom prst="rect">
              <a:avLst/>
            </a:prstGeom>
            <a:solidFill>
              <a:srgbClr val="0070C0"/>
            </a:solidFill>
            <a:ln>
              <a:solidFill>
                <a:schemeClr val="bg1"/>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400" b="1" dirty="0"/>
                <a:t>APRENDIZAJE SIGNIFICATIVO</a:t>
              </a:r>
            </a:p>
          </p:txBody>
        </p:sp>
        <p:sp>
          <p:nvSpPr>
            <p:cNvPr id="17" name="Rectángulo 16">
              <a:extLst>
                <a:ext uri="{FF2B5EF4-FFF2-40B4-BE49-F238E27FC236}">
                  <a16:creationId xmlns:a16="http://schemas.microsoft.com/office/drawing/2014/main" id="{B6A32978-1118-B44F-91E5-35EB7B216003}"/>
                </a:ext>
              </a:extLst>
            </p:cNvPr>
            <p:cNvSpPr/>
            <p:nvPr/>
          </p:nvSpPr>
          <p:spPr>
            <a:xfrm>
              <a:off x="4940299" y="2502201"/>
              <a:ext cx="3810001" cy="1569660"/>
            </a:xfrm>
            <a:prstGeom prst="rect">
              <a:avLst/>
            </a:prstGeom>
          </p:spPr>
          <p:txBody>
            <a:bodyPr wrap="square">
              <a:spAutoFit/>
            </a:bodyPr>
            <a:lstStyle/>
            <a:p>
              <a:r>
                <a:rPr lang="es-CL" sz="1600" dirty="0"/>
                <a:t>¿Cuáles son las actividades que he planificado para explorar los conocimientos previos?</a:t>
              </a:r>
            </a:p>
            <a:p>
              <a:endParaRPr lang="es-CL" sz="1600" dirty="0"/>
            </a:p>
            <a:p>
              <a:r>
                <a:rPr lang="es-CL" sz="1600" dirty="0"/>
                <a:t>¿He pensado cómo establecer la relación entre lo que traen y la nueva información?</a:t>
              </a:r>
            </a:p>
          </p:txBody>
        </p:sp>
        <p:cxnSp>
          <p:nvCxnSpPr>
            <p:cNvPr id="19" name="Conector recto 18">
              <a:extLst>
                <a:ext uri="{FF2B5EF4-FFF2-40B4-BE49-F238E27FC236}">
                  <a16:creationId xmlns:a16="http://schemas.microsoft.com/office/drawing/2014/main" id="{47381861-215D-1B48-87B4-DD2B2965F32B}"/>
                </a:ext>
              </a:extLst>
            </p:cNvPr>
            <p:cNvCxnSpPr>
              <a:cxnSpLocks/>
            </p:cNvCxnSpPr>
            <p:nvPr/>
          </p:nvCxnSpPr>
          <p:spPr>
            <a:xfrm>
              <a:off x="4940300" y="2303926"/>
              <a:ext cx="0" cy="228226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pic>
          <p:nvPicPr>
            <p:cNvPr id="27" name="Gráfico 26" descr="Bombilla">
              <a:extLst>
                <a:ext uri="{FF2B5EF4-FFF2-40B4-BE49-F238E27FC236}">
                  <a16:creationId xmlns:a16="http://schemas.microsoft.com/office/drawing/2014/main" id="{DAF7903A-EA65-9344-8E06-75A88DCF2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8174" y="1718814"/>
              <a:ext cx="684249" cy="684249"/>
            </a:xfrm>
            <a:prstGeom prst="rect">
              <a:avLst/>
            </a:prstGeom>
          </p:spPr>
        </p:pic>
        <p:sp>
          <p:nvSpPr>
            <p:cNvPr id="44" name="Rectángulo 43">
              <a:extLst>
                <a:ext uri="{FF2B5EF4-FFF2-40B4-BE49-F238E27FC236}">
                  <a16:creationId xmlns:a16="http://schemas.microsoft.com/office/drawing/2014/main" id="{288A9F5A-61E0-D046-A8EF-C4961D751313}"/>
                </a:ext>
              </a:extLst>
            </p:cNvPr>
            <p:cNvSpPr/>
            <p:nvPr/>
          </p:nvSpPr>
          <p:spPr>
            <a:xfrm>
              <a:off x="6013741" y="1961173"/>
              <a:ext cx="1555170" cy="369332"/>
            </a:xfrm>
            <a:prstGeom prst="rect">
              <a:avLst/>
            </a:prstGeom>
          </p:spPr>
          <p:txBody>
            <a:bodyPr wrap="none">
              <a:spAutoFit/>
            </a:bodyPr>
            <a:lstStyle/>
            <a:p>
              <a:pPr algn="ctr"/>
              <a:r>
                <a:rPr lang="es-CL" b="1" u="sng" dirty="0"/>
                <a:t>David Ausubel</a:t>
              </a:r>
              <a:endParaRPr lang="es-CL" dirty="0"/>
            </a:p>
          </p:txBody>
        </p:sp>
      </p:grpSp>
    </p:spTree>
    <p:extLst>
      <p:ext uri="{BB962C8B-B14F-4D97-AF65-F5344CB8AC3E}">
        <p14:creationId xmlns:p14="http://schemas.microsoft.com/office/powerpoint/2010/main" val="43533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C105F880-236A-F947-952F-C5E70B2B5098}"/>
              </a:ext>
            </a:extLst>
          </p:cNvPr>
          <p:cNvCxnSpPr>
            <a:stCxn id="5" idx="2"/>
            <a:endCxn id="7" idx="0"/>
          </p:cNvCxnSpPr>
          <p:nvPr/>
        </p:nvCxnSpPr>
        <p:spPr>
          <a:xfrm>
            <a:off x="4572000" y="1185863"/>
            <a:ext cx="0" cy="52864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9BCF3471-11EE-B249-B9E8-1D257FAFF8E0}"/>
              </a:ext>
            </a:extLst>
          </p:cNvPr>
          <p:cNvSpPr/>
          <p:nvPr/>
        </p:nvSpPr>
        <p:spPr>
          <a:xfrm>
            <a:off x="3195637" y="404812"/>
            <a:ext cx="2752725" cy="781051"/>
          </a:xfrm>
          <a:prstGeom prst="rect">
            <a:avLst/>
          </a:prstGeom>
          <a:solidFill>
            <a:srgbClr val="0070C0"/>
          </a:solidFill>
          <a:ln>
            <a:no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000" b="1" dirty="0"/>
              <a:t>APRENDIZAJE SIGNIFICATIVO</a:t>
            </a:r>
          </a:p>
        </p:txBody>
      </p:sp>
      <p:sp>
        <p:nvSpPr>
          <p:cNvPr id="6" name="Rectángulo 5">
            <a:extLst>
              <a:ext uri="{FF2B5EF4-FFF2-40B4-BE49-F238E27FC236}">
                <a16:creationId xmlns:a16="http://schemas.microsoft.com/office/drawing/2014/main" id="{E8B37E96-F4F4-CC43-B381-649E2AB2ACA9}"/>
              </a:ext>
            </a:extLst>
          </p:cNvPr>
          <p:cNvSpPr/>
          <p:nvPr/>
        </p:nvSpPr>
        <p:spPr>
          <a:xfrm>
            <a:off x="5931693" y="1714509"/>
            <a:ext cx="2566988" cy="671512"/>
          </a:xfrm>
          <a:prstGeom prst="rect">
            <a:avLst/>
          </a:prstGeom>
          <a:solidFill>
            <a:srgbClr val="0070C0"/>
          </a:solidFill>
          <a:ln>
            <a:solidFill>
              <a:schemeClr val="bg1"/>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t>CONSTRUCCIÓN DE SIGNIFICADOS</a:t>
            </a:r>
          </a:p>
        </p:txBody>
      </p:sp>
      <p:sp>
        <p:nvSpPr>
          <p:cNvPr id="7" name="Rectángulo 6">
            <a:extLst>
              <a:ext uri="{FF2B5EF4-FFF2-40B4-BE49-F238E27FC236}">
                <a16:creationId xmlns:a16="http://schemas.microsoft.com/office/drawing/2014/main" id="{B724B977-ED2A-154E-99D3-EE0586ED808A}"/>
              </a:ext>
            </a:extLst>
          </p:cNvPr>
          <p:cNvSpPr/>
          <p:nvPr/>
        </p:nvSpPr>
        <p:spPr>
          <a:xfrm>
            <a:off x="3288506" y="1714509"/>
            <a:ext cx="2566988" cy="671512"/>
          </a:xfrm>
          <a:prstGeom prst="rect">
            <a:avLst/>
          </a:prstGeom>
          <a:solidFill>
            <a:srgbClr val="0070C0"/>
          </a:solidFill>
          <a:ln>
            <a:solidFill>
              <a:schemeClr val="bg1"/>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t>CONOCIMIENTOS PREVIOS</a:t>
            </a:r>
          </a:p>
        </p:txBody>
      </p:sp>
      <p:sp>
        <p:nvSpPr>
          <p:cNvPr id="8" name="Rectángulo 7">
            <a:extLst>
              <a:ext uri="{FF2B5EF4-FFF2-40B4-BE49-F238E27FC236}">
                <a16:creationId xmlns:a16="http://schemas.microsoft.com/office/drawing/2014/main" id="{841033CE-61AE-6040-B3E4-2A99BE5BDFAA}"/>
              </a:ext>
            </a:extLst>
          </p:cNvPr>
          <p:cNvSpPr/>
          <p:nvPr/>
        </p:nvSpPr>
        <p:spPr>
          <a:xfrm>
            <a:off x="645319" y="1714509"/>
            <a:ext cx="2566988" cy="671512"/>
          </a:xfrm>
          <a:prstGeom prst="rect">
            <a:avLst/>
          </a:prstGeom>
          <a:solidFill>
            <a:srgbClr val="0070C0"/>
          </a:solidFill>
          <a:ln>
            <a:solidFill>
              <a:schemeClr val="bg1"/>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t>MOTIVACIÓN</a:t>
            </a:r>
          </a:p>
        </p:txBody>
      </p:sp>
      <p:sp>
        <p:nvSpPr>
          <p:cNvPr id="9" name="Rectángulo 8">
            <a:extLst>
              <a:ext uri="{FF2B5EF4-FFF2-40B4-BE49-F238E27FC236}">
                <a16:creationId xmlns:a16="http://schemas.microsoft.com/office/drawing/2014/main" id="{64DB00F3-89BB-924B-8CFA-AC6892D5AD4A}"/>
              </a:ext>
            </a:extLst>
          </p:cNvPr>
          <p:cNvSpPr/>
          <p:nvPr/>
        </p:nvSpPr>
        <p:spPr>
          <a:xfrm>
            <a:off x="6035281" y="2886079"/>
            <a:ext cx="2255044" cy="585787"/>
          </a:xfrm>
          <a:prstGeom prst="rect">
            <a:avLst/>
          </a:prstGeom>
          <a:solidFill>
            <a:schemeClr val="accent4">
              <a:lumMod val="60000"/>
              <a:lumOff val="40000"/>
            </a:schemeClr>
          </a:solidFill>
          <a:ln>
            <a:solidFill>
              <a:schemeClr val="bg1"/>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solidFill>
                  <a:schemeClr val="tx1"/>
                </a:solidFill>
              </a:rPr>
              <a:t>CLAROS</a:t>
            </a:r>
          </a:p>
        </p:txBody>
      </p:sp>
      <p:sp>
        <p:nvSpPr>
          <p:cNvPr id="10" name="Rectángulo 9">
            <a:extLst>
              <a:ext uri="{FF2B5EF4-FFF2-40B4-BE49-F238E27FC236}">
                <a16:creationId xmlns:a16="http://schemas.microsoft.com/office/drawing/2014/main" id="{C6A106E3-0588-E34F-A2FE-5F249385CB41}"/>
              </a:ext>
            </a:extLst>
          </p:cNvPr>
          <p:cNvSpPr/>
          <p:nvPr/>
        </p:nvSpPr>
        <p:spPr>
          <a:xfrm>
            <a:off x="3444479" y="2886079"/>
            <a:ext cx="2255044" cy="585787"/>
          </a:xfrm>
          <a:prstGeom prst="rect">
            <a:avLst/>
          </a:prstGeom>
          <a:solidFill>
            <a:schemeClr val="accent4">
              <a:lumMod val="60000"/>
              <a:lumOff val="40000"/>
            </a:schemeClr>
          </a:solidFill>
          <a:ln>
            <a:solidFill>
              <a:schemeClr val="bg1"/>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solidFill>
                  <a:schemeClr val="tx1"/>
                </a:solidFill>
              </a:rPr>
              <a:t>NUEVOS APRENDIZAJES</a:t>
            </a:r>
          </a:p>
        </p:txBody>
      </p:sp>
      <p:sp>
        <p:nvSpPr>
          <p:cNvPr id="11" name="Rectángulo 10">
            <a:extLst>
              <a:ext uri="{FF2B5EF4-FFF2-40B4-BE49-F238E27FC236}">
                <a16:creationId xmlns:a16="http://schemas.microsoft.com/office/drawing/2014/main" id="{5E87FE8D-9860-FB40-A73E-110AAD12BCE2}"/>
              </a:ext>
            </a:extLst>
          </p:cNvPr>
          <p:cNvSpPr/>
          <p:nvPr/>
        </p:nvSpPr>
        <p:spPr>
          <a:xfrm>
            <a:off x="853677" y="2886079"/>
            <a:ext cx="2255044" cy="585787"/>
          </a:xfrm>
          <a:prstGeom prst="rect">
            <a:avLst/>
          </a:prstGeom>
          <a:solidFill>
            <a:schemeClr val="accent4">
              <a:lumMod val="60000"/>
              <a:lumOff val="40000"/>
            </a:schemeClr>
          </a:solidFill>
          <a:ln>
            <a:solidFill>
              <a:schemeClr val="bg1"/>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solidFill>
                  <a:schemeClr val="tx1"/>
                </a:solidFill>
              </a:rPr>
              <a:t>DESEOS DE APRENDER SIGNIFICATIVAMENTE</a:t>
            </a:r>
          </a:p>
        </p:txBody>
      </p:sp>
      <p:sp>
        <p:nvSpPr>
          <p:cNvPr id="17" name="CuadroTexto 16">
            <a:extLst>
              <a:ext uri="{FF2B5EF4-FFF2-40B4-BE49-F238E27FC236}">
                <a16:creationId xmlns:a16="http://schemas.microsoft.com/office/drawing/2014/main" id="{59F8E770-445A-BA43-B7E3-D2CD11B082E6}"/>
              </a:ext>
            </a:extLst>
          </p:cNvPr>
          <p:cNvSpPr txBox="1"/>
          <p:nvPr/>
        </p:nvSpPr>
        <p:spPr>
          <a:xfrm>
            <a:off x="4185041" y="1225236"/>
            <a:ext cx="915597" cy="230832"/>
          </a:xfrm>
          <a:prstGeom prst="rect">
            <a:avLst/>
          </a:prstGeom>
          <a:solidFill>
            <a:srgbClr val="F6F6F6"/>
          </a:solidFill>
        </p:spPr>
        <p:txBody>
          <a:bodyPr wrap="square" rtlCol="0">
            <a:spAutoFit/>
          </a:bodyPr>
          <a:lstStyle/>
          <a:p>
            <a:r>
              <a:rPr lang="es-CL" sz="900" dirty="0"/>
              <a:t>Requiere de </a:t>
            </a:r>
          </a:p>
        </p:txBody>
      </p:sp>
      <p:cxnSp>
        <p:nvCxnSpPr>
          <p:cNvPr id="19" name="Conector recto 18">
            <a:extLst>
              <a:ext uri="{FF2B5EF4-FFF2-40B4-BE49-F238E27FC236}">
                <a16:creationId xmlns:a16="http://schemas.microsoft.com/office/drawing/2014/main" id="{9C8FCA84-DD15-6048-8D8E-BEF5EB5163FB}"/>
              </a:ext>
            </a:extLst>
          </p:cNvPr>
          <p:cNvCxnSpPr/>
          <p:nvPr/>
        </p:nvCxnSpPr>
        <p:spPr>
          <a:xfrm flipH="1">
            <a:off x="1995487" y="1569538"/>
            <a:ext cx="258603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469A9653-2686-C847-9C0A-F20B0368EFDC}"/>
              </a:ext>
            </a:extLst>
          </p:cNvPr>
          <p:cNvCxnSpPr/>
          <p:nvPr/>
        </p:nvCxnSpPr>
        <p:spPr>
          <a:xfrm flipH="1">
            <a:off x="4562475" y="1576086"/>
            <a:ext cx="258603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08738C30-127D-4048-BA6C-5846F16421C1}"/>
              </a:ext>
            </a:extLst>
          </p:cNvPr>
          <p:cNvCxnSpPr>
            <a:cxnSpLocks/>
          </p:cNvCxnSpPr>
          <p:nvPr/>
        </p:nvCxnSpPr>
        <p:spPr>
          <a:xfrm>
            <a:off x="2000249" y="1558960"/>
            <a:ext cx="0" cy="1695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3773CEBA-0EE9-FF49-86E2-9BAD0AE2F52A}"/>
              </a:ext>
            </a:extLst>
          </p:cNvPr>
          <p:cNvCxnSpPr/>
          <p:nvPr/>
        </p:nvCxnSpPr>
        <p:spPr>
          <a:xfrm>
            <a:off x="7148512" y="1558960"/>
            <a:ext cx="0" cy="1384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89F37E7C-FB43-C243-A1BF-F169D9C052DE}"/>
              </a:ext>
            </a:extLst>
          </p:cNvPr>
          <p:cNvCxnSpPr>
            <a:cxnSpLocks/>
            <a:endCxn id="9" idx="0"/>
          </p:cNvCxnSpPr>
          <p:nvPr/>
        </p:nvCxnSpPr>
        <p:spPr>
          <a:xfrm>
            <a:off x="7162803" y="2376475"/>
            <a:ext cx="0" cy="5096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5661B32B-65DD-BE4D-94FA-B695493F64E7}"/>
              </a:ext>
            </a:extLst>
          </p:cNvPr>
          <p:cNvCxnSpPr>
            <a:cxnSpLocks/>
            <a:endCxn id="10" idx="0"/>
          </p:cNvCxnSpPr>
          <p:nvPr/>
        </p:nvCxnSpPr>
        <p:spPr>
          <a:xfrm>
            <a:off x="4562474" y="2388411"/>
            <a:ext cx="9527" cy="4976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3035220E-36F5-0A46-A2FB-C7FF16BBC041}"/>
              </a:ext>
            </a:extLst>
          </p:cNvPr>
          <p:cNvCxnSpPr>
            <a:cxnSpLocks/>
            <a:endCxn id="11" idx="0"/>
          </p:cNvCxnSpPr>
          <p:nvPr/>
        </p:nvCxnSpPr>
        <p:spPr>
          <a:xfrm>
            <a:off x="1981199" y="2381267"/>
            <a:ext cx="0" cy="50481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A170A206-7582-AB47-AA89-A03B02C3BD30}"/>
              </a:ext>
            </a:extLst>
          </p:cNvPr>
          <p:cNvSpPr txBox="1"/>
          <p:nvPr/>
        </p:nvSpPr>
        <p:spPr>
          <a:xfrm>
            <a:off x="1597222" y="2548109"/>
            <a:ext cx="1113234" cy="261610"/>
          </a:xfrm>
          <a:prstGeom prst="rect">
            <a:avLst/>
          </a:prstGeom>
          <a:solidFill>
            <a:srgbClr val="F6F6F6"/>
          </a:solidFill>
        </p:spPr>
        <p:txBody>
          <a:bodyPr wrap="square" rtlCol="0">
            <a:spAutoFit/>
          </a:bodyPr>
          <a:lstStyle/>
          <a:p>
            <a:r>
              <a:rPr lang="es-CL" sz="1050" dirty="0"/>
              <a:t>Debe </a:t>
            </a:r>
            <a:r>
              <a:rPr lang="es-CL" sz="1000" dirty="0"/>
              <a:t>Poseer</a:t>
            </a:r>
            <a:endParaRPr lang="es-CL" sz="1050" dirty="0"/>
          </a:p>
        </p:txBody>
      </p:sp>
      <p:sp>
        <p:nvSpPr>
          <p:cNvPr id="34" name="CuadroTexto 33">
            <a:extLst>
              <a:ext uri="{FF2B5EF4-FFF2-40B4-BE49-F238E27FC236}">
                <a16:creationId xmlns:a16="http://schemas.microsoft.com/office/drawing/2014/main" id="{59FA953D-AB1B-AA49-8949-656FEA0CE37B}"/>
              </a:ext>
            </a:extLst>
          </p:cNvPr>
          <p:cNvSpPr txBox="1"/>
          <p:nvPr/>
        </p:nvSpPr>
        <p:spPr>
          <a:xfrm>
            <a:off x="4100508" y="2504713"/>
            <a:ext cx="1348981" cy="246221"/>
          </a:xfrm>
          <a:prstGeom prst="rect">
            <a:avLst/>
          </a:prstGeom>
          <a:solidFill>
            <a:srgbClr val="F6F6F6"/>
          </a:solidFill>
        </p:spPr>
        <p:txBody>
          <a:bodyPr wrap="square" rtlCol="0">
            <a:spAutoFit/>
          </a:bodyPr>
          <a:lstStyle/>
          <a:p>
            <a:r>
              <a:rPr lang="es-CL" sz="900" dirty="0"/>
              <a:t>Debe</a:t>
            </a:r>
            <a:r>
              <a:rPr lang="es-CL" sz="1000" dirty="0"/>
              <a:t> Relacionar</a:t>
            </a:r>
          </a:p>
        </p:txBody>
      </p:sp>
      <p:sp>
        <p:nvSpPr>
          <p:cNvPr id="35" name="CuadroTexto 34">
            <a:extLst>
              <a:ext uri="{FF2B5EF4-FFF2-40B4-BE49-F238E27FC236}">
                <a16:creationId xmlns:a16="http://schemas.microsoft.com/office/drawing/2014/main" id="{6A62EEC9-BF81-DD40-A7F4-C4AE92419298}"/>
              </a:ext>
            </a:extLst>
          </p:cNvPr>
          <p:cNvSpPr txBox="1"/>
          <p:nvPr/>
        </p:nvSpPr>
        <p:spPr>
          <a:xfrm>
            <a:off x="6839541" y="2520442"/>
            <a:ext cx="1113234" cy="276999"/>
          </a:xfrm>
          <a:prstGeom prst="rect">
            <a:avLst/>
          </a:prstGeom>
          <a:solidFill>
            <a:srgbClr val="F6F6F6"/>
          </a:solidFill>
        </p:spPr>
        <p:txBody>
          <a:bodyPr wrap="square" rtlCol="0">
            <a:spAutoFit/>
          </a:bodyPr>
          <a:lstStyle/>
          <a:p>
            <a:r>
              <a:rPr lang="es-CL" sz="900" dirty="0"/>
              <a:t>Debe</a:t>
            </a:r>
            <a:r>
              <a:rPr lang="es-CL" sz="1200" dirty="0"/>
              <a:t> </a:t>
            </a:r>
            <a:r>
              <a:rPr lang="es-CL" sz="900" dirty="0"/>
              <a:t>Ser</a:t>
            </a:r>
          </a:p>
        </p:txBody>
      </p:sp>
      <p:sp>
        <p:nvSpPr>
          <p:cNvPr id="36" name="Rectángulo 35">
            <a:extLst>
              <a:ext uri="{FF2B5EF4-FFF2-40B4-BE49-F238E27FC236}">
                <a16:creationId xmlns:a16="http://schemas.microsoft.com/office/drawing/2014/main" id="{BE26BC77-0B62-3A45-BEDC-C1DAD9693D0D}"/>
              </a:ext>
            </a:extLst>
          </p:cNvPr>
          <p:cNvSpPr/>
          <p:nvPr/>
        </p:nvSpPr>
        <p:spPr>
          <a:xfrm>
            <a:off x="6035280" y="3778203"/>
            <a:ext cx="2255044" cy="585787"/>
          </a:xfrm>
          <a:prstGeom prst="rect">
            <a:avLst/>
          </a:prstGeom>
          <a:solidFill>
            <a:schemeClr val="accent4">
              <a:lumMod val="60000"/>
              <a:lumOff val="40000"/>
            </a:schemeClr>
          </a:solidFill>
          <a:ln>
            <a:solidFill>
              <a:schemeClr val="bg1"/>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solidFill>
                  <a:schemeClr val="tx1"/>
                </a:solidFill>
              </a:rPr>
              <a:t>ESPECÍFICOS</a:t>
            </a:r>
          </a:p>
        </p:txBody>
      </p:sp>
      <p:sp>
        <p:nvSpPr>
          <p:cNvPr id="37" name="Rectángulo 36">
            <a:extLst>
              <a:ext uri="{FF2B5EF4-FFF2-40B4-BE49-F238E27FC236}">
                <a16:creationId xmlns:a16="http://schemas.microsoft.com/office/drawing/2014/main" id="{BA606341-D855-C446-843F-E4F80EFE6FA5}"/>
              </a:ext>
            </a:extLst>
          </p:cNvPr>
          <p:cNvSpPr/>
          <p:nvPr/>
        </p:nvSpPr>
        <p:spPr>
          <a:xfrm>
            <a:off x="3444478" y="3778203"/>
            <a:ext cx="2255044" cy="585787"/>
          </a:xfrm>
          <a:prstGeom prst="rect">
            <a:avLst/>
          </a:prstGeom>
          <a:solidFill>
            <a:schemeClr val="accent4">
              <a:lumMod val="60000"/>
              <a:lumOff val="40000"/>
            </a:schemeClr>
          </a:solidFill>
          <a:ln>
            <a:solidFill>
              <a:schemeClr val="bg1"/>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solidFill>
                  <a:schemeClr val="tx1"/>
                </a:solidFill>
              </a:rPr>
              <a:t>IDEAS PREVIAS</a:t>
            </a:r>
          </a:p>
        </p:txBody>
      </p:sp>
      <p:cxnSp>
        <p:nvCxnSpPr>
          <p:cNvPr id="39" name="Conector recto 38">
            <a:extLst>
              <a:ext uri="{FF2B5EF4-FFF2-40B4-BE49-F238E27FC236}">
                <a16:creationId xmlns:a16="http://schemas.microsoft.com/office/drawing/2014/main" id="{E445040A-9217-F84C-A254-18395442B5A9}"/>
              </a:ext>
            </a:extLst>
          </p:cNvPr>
          <p:cNvCxnSpPr>
            <a:stCxn id="10" idx="2"/>
            <a:endCxn id="37" idx="0"/>
          </p:cNvCxnSpPr>
          <p:nvPr/>
        </p:nvCxnSpPr>
        <p:spPr>
          <a:xfrm flipH="1">
            <a:off x="4572000" y="3471866"/>
            <a:ext cx="1" cy="306337"/>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A79BC960-D08D-264B-97CD-68D6EF5CA221}"/>
              </a:ext>
            </a:extLst>
          </p:cNvPr>
          <p:cNvCxnSpPr/>
          <p:nvPr/>
        </p:nvCxnSpPr>
        <p:spPr>
          <a:xfrm flipH="1">
            <a:off x="7148511" y="3471866"/>
            <a:ext cx="1" cy="306337"/>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2" name="Gráfico 41" descr="Bombilla">
            <a:extLst>
              <a:ext uri="{FF2B5EF4-FFF2-40B4-BE49-F238E27FC236}">
                <a16:creationId xmlns:a16="http://schemas.microsoft.com/office/drawing/2014/main" id="{1D2A0F98-4EFD-7949-BFC1-62EBC25AE8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5442" y="906591"/>
            <a:ext cx="684249" cy="684249"/>
          </a:xfrm>
          <a:prstGeom prst="rect">
            <a:avLst/>
          </a:prstGeom>
        </p:spPr>
      </p:pic>
    </p:spTree>
    <p:extLst>
      <p:ext uri="{BB962C8B-B14F-4D97-AF65-F5344CB8AC3E}">
        <p14:creationId xmlns:p14="http://schemas.microsoft.com/office/powerpoint/2010/main" val="244938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0875D14-C9DF-B24D-8682-C8F31182A678}"/>
              </a:ext>
            </a:extLst>
          </p:cNvPr>
          <p:cNvSpPr/>
          <p:nvPr/>
        </p:nvSpPr>
        <p:spPr>
          <a:xfrm>
            <a:off x="2595564" y="789725"/>
            <a:ext cx="3952875" cy="660899"/>
          </a:xfrm>
          <a:prstGeom prst="rect">
            <a:avLst/>
          </a:prstGeom>
          <a:solidFill>
            <a:srgbClr val="FF0000"/>
          </a:solidFill>
          <a:ln>
            <a:solidFill>
              <a:srgbClr val="FF0000"/>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400" b="1" dirty="0"/>
              <a:t>APRENDIZAJE PROFUNDO</a:t>
            </a:r>
          </a:p>
        </p:txBody>
      </p:sp>
      <p:sp>
        <p:nvSpPr>
          <p:cNvPr id="6" name="Rectángulo 5">
            <a:extLst>
              <a:ext uri="{FF2B5EF4-FFF2-40B4-BE49-F238E27FC236}">
                <a16:creationId xmlns:a16="http://schemas.microsoft.com/office/drawing/2014/main" id="{4B84A650-21F0-BB4A-AFA0-8B02CAE2C98E}"/>
              </a:ext>
            </a:extLst>
          </p:cNvPr>
          <p:cNvSpPr/>
          <p:nvPr/>
        </p:nvSpPr>
        <p:spPr>
          <a:xfrm>
            <a:off x="1497806" y="2059380"/>
            <a:ext cx="2933700" cy="2294395"/>
          </a:xfrm>
          <a:prstGeom prst="rect">
            <a:avLst/>
          </a:prstGeom>
          <a:solidFill>
            <a:schemeClr val="bg1"/>
          </a:solidFill>
          <a:ln w="31750">
            <a:solidFill>
              <a:srgbClr val="FF0000"/>
            </a:solidFill>
          </a:ln>
          <a:effectLst>
            <a:outerShdw blurRad="40000" dist="23000" dir="5400000" sx="1000" sy="1000" rotWithShape="0">
              <a:srgbClr val="F4746A">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400" b="1" dirty="0">
                <a:solidFill>
                  <a:schemeClr val="tx1"/>
                </a:solidFill>
              </a:rPr>
              <a:t>DESEMPEÑOS</a:t>
            </a:r>
          </a:p>
          <a:p>
            <a:pPr algn="ctr"/>
            <a:endParaRPr lang="es-CL" sz="1200" dirty="0">
              <a:solidFill>
                <a:schemeClr val="tx1"/>
              </a:solidFill>
            </a:endParaRPr>
          </a:p>
          <a:p>
            <a:pPr algn="ctr"/>
            <a:r>
              <a:rPr lang="es-CL" sz="1200" dirty="0">
                <a:solidFill>
                  <a:schemeClr val="tx1"/>
                </a:solidFill>
              </a:rPr>
              <a:t>Conjunto de actividades variadas </a:t>
            </a:r>
          </a:p>
          <a:p>
            <a:pPr algn="ctr"/>
            <a:r>
              <a:rPr lang="es-CL" sz="1200" dirty="0">
                <a:solidFill>
                  <a:schemeClr val="tx1"/>
                </a:solidFill>
              </a:rPr>
              <a:t>y crecientes en complejidad.</a:t>
            </a:r>
          </a:p>
          <a:p>
            <a:pPr algn="ctr"/>
            <a:r>
              <a:rPr lang="es-CL" sz="1200" dirty="0">
                <a:solidFill>
                  <a:schemeClr val="tx1"/>
                </a:solidFill>
              </a:rPr>
              <a:t>Permiten a los profesores </a:t>
            </a:r>
          </a:p>
          <a:p>
            <a:pPr algn="ctr"/>
            <a:r>
              <a:rPr lang="es-CL" sz="1200" dirty="0">
                <a:solidFill>
                  <a:schemeClr val="tx1"/>
                </a:solidFill>
              </a:rPr>
              <a:t>visualizar que han comprendido.</a:t>
            </a:r>
          </a:p>
        </p:txBody>
      </p:sp>
      <p:sp>
        <p:nvSpPr>
          <p:cNvPr id="7" name="Rectángulo 6">
            <a:extLst>
              <a:ext uri="{FF2B5EF4-FFF2-40B4-BE49-F238E27FC236}">
                <a16:creationId xmlns:a16="http://schemas.microsoft.com/office/drawing/2014/main" id="{DC0010DC-1DCA-EB47-A77E-4A28DE3F62E0}"/>
              </a:ext>
            </a:extLst>
          </p:cNvPr>
          <p:cNvSpPr/>
          <p:nvPr/>
        </p:nvSpPr>
        <p:spPr>
          <a:xfrm>
            <a:off x="1497805" y="1444964"/>
            <a:ext cx="6148387" cy="489946"/>
          </a:xfrm>
          <a:prstGeom prst="rect">
            <a:avLst/>
          </a:prstGeom>
          <a:solidFill>
            <a:srgbClr val="F6F6F6"/>
          </a:solidFill>
          <a:ln>
            <a:solidFill>
              <a:srgbClr val="F6F6F6"/>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000" b="1" dirty="0">
                <a:solidFill>
                  <a:srgbClr val="FF0000"/>
                </a:solidFill>
              </a:rPr>
              <a:t>DESEMPEÑOS FLEXIBLES</a:t>
            </a:r>
          </a:p>
        </p:txBody>
      </p:sp>
      <p:sp>
        <p:nvSpPr>
          <p:cNvPr id="9" name="Rectángulo 8">
            <a:extLst>
              <a:ext uri="{FF2B5EF4-FFF2-40B4-BE49-F238E27FC236}">
                <a16:creationId xmlns:a16="http://schemas.microsoft.com/office/drawing/2014/main" id="{BD3D5DC1-181B-2A44-A9A2-3E7E85A68AC6}"/>
              </a:ext>
            </a:extLst>
          </p:cNvPr>
          <p:cNvSpPr/>
          <p:nvPr/>
        </p:nvSpPr>
        <p:spPr>
          <a:xfrm>
            <a:off x="4731176" y="2059379"/>
            <a:ext cx="2933700" cy="2294395"/>
          </a:xfrm>
          <a:prstGeom prst="rect">
            <a:avLst/>
          </a:prstGeom>
          <a:solidFill>
            <a:schemeClr val="bg1"/>
          </a:solidFill>
          <a:ln w="31750">
            <a:solidFill>
              <a:srgbClr val="FF0000"/>
            </a:solidFill>
          </a:ln>
          <a:effectLst>
            <a:outerShdw blurRad="40000" dist="23000" dir="5400000" sx="1000" sy="1000" rotWithShape="0">
              <a:srgbClr val="F4746A">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400" b="1" dirty="0">
                <a:solidFill>
                  <a:schemeClr val="tx1"/>
                </a:solidFill>
              </a:rPr>
              <a:t>FLEXIBILIDAD</a:t>
            </a:r>
          </a:p>
          <a:p>
            <a:pPr algn="ctr"/>
            <a:endParaRPr lang="es-CL" sz="1200" b="1" dirty="0">
              <a:solidFill>
                <a:schemeClr val="tx1"/>
              </a:solidFill>
            </a:endParaRPr>
          </a:p>
          <a:p>
            <a:pPr algn="ctr"/>
            <a:r>
              <a:rPr lang="es-CL" sz="1200" dirty="0">
                <a:solidFill>
                  <a:schemeClr val="tx1"/>
                </a:solidFill>
              </a:rPr>
              <a:t>Capacidad de efectuar múltiples operaciones mentales con un mismo contenido (explicar, definir, argumentar).</a:t>
            </a:r>
          </a:p>
        </p:txBody>
      </p:sp>
      <p:pic>
        <p:nvPicPr>
          <p:cNvPr id="10" name="Gráfico 9" descr="Niños">
            <a:extLst>
              <a:ext uri="{FF2B5EF4-FFF2-40B4-BE49-F238E27FC236}">
                <a16:creationId xmlns:a16="http://schemas.microsoft.com/office/drawing/2014/main" id="{19EDC963-362F-9345-9E68-421019347E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2653" y="228895"/>
            <a:ext cx="754615" cy="754615"/>
          </a:xfrm>
          <a:prstGeom prst="rect">
            <a:avLst/>
          </a:prstGeom>
        </p:spPr>
      </p:pic>
      <p:sp>
        <p:nvSpPr>
          <p:cNvPr id="2" name="CuadroTexto 1">
            <a:extLst>
              <a:ext uri="{FF2B5EF4-FFF2-40B4-BE49-F238E27FC236}">
                <a16:creationId xmlns:a16="http://schemas.microsoft.com/office/drawing/2014/main" id="{BB2FFCBF-BF8E-47DB-A40F-184CE0A0BF06}"/>
              </a:ext>
            </a:extLst>
          </p:cNvPr>
          <p:cNvSpPr txBox="1"/>
          <p:nvPr/>
        </p:nvSpPr>
        <p:spPr>
          <a:xfrm>
            <a:off x="1162048" y="4559300"/>
            <a:ext cx="6819900" cy="369332"/>
          </a:xfrm>
          <a:prstGeom prst="rect">
            <a:avLst/>
          </a:prstGeom>
          <a:noFill/>
        </p:spPr>
        <p:txBody>
          <a:bodyPr wrap="square" rtlCol="0">
            <a:spAutoFit/>
          </a:bodyPr>
          <a:lstStyle/>
          <a:p>
            <a:r>
              <a:rPr lang="es-CL" b="1" dirty="0"/>
              <a:t>HACE VISIBLE EL PENSAMIENTO Y APRENDIZAJE DE LOS ESTUDIANTES</a:t>
            </a:r>
          </a:p>
        </p:txBody>
      </p:sp>
    </p:spTree>
    <p:extLst>
      <p:ext uri="{BB962C8B-B14F-4D97-AF65-F5344CB8AC3E}">
        <p14:creationId xmlns:p14="http://schemas.microsoft.com/office/powerpoint/2010/main" val="257752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89F3F25-B997-AC4E-8482-07515C860E71}"/>
              </a:ext>
            </a:extLst>
          </p:cNvPr>
          <p:cNvSpPr/>
          <p:nvPr/>
        </p:nvSpPr>
        <p:spPr>
          <a:xfrm>
            <a:off x="2274637" y="722913"/>
            <a:ext cx="4594726" cy="994172"/>
          </a:xfrm>
          <a:prstGeom prst="rect">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CL" sz="2400" dirty="0">
                <a:solidFill>
                  <a:schemeClr val="bg1"/>
                </a:solidFill>
                <a:latin typeface="Candara" panose="020E0502030303020204" pitchFamily="34" charset="0"/>
                <a:cs typeface="gobCL"/>
              </a:rPr>
              <a:t>Valorar los Procesos</a:t>
            </a:r>
            <a:endParaRPr lang="es-CL" sz="2400" dirty="0">
              <a:solidFill>
                <a:srgbClr val="FF0000"/>
              </a:solidFill>
              <a:latin typeface="Candara" panose="020E0502030303020204" pitchFamily="34" charset="0"/>
              <a:cs typeface="gobCL"/>
            </a:endParaRPr>
          </a:p>
        </p:txBody>
      </p:sp>
      <p:sp>
        <p:nvSpPr>
          <p:cNvPr id="6" name="Rectángulo 5">
            <a:extLst>
              <a:ext uri="{FF2B5EF4-FFF2-40B4-BE49-F238E27FC236}">
                <a16:creationId xmlns:a16="http://schemas.microsoft.com/office/drawing/2014/main" id="{D76AEE2A-2879-0E42-885C-3EAFCC663AD9}"/>
              </a:ext>
            </a:extLst>
          </p:cNvPr>
          <p:cNvSpPr/>
          <p:nvPr/>
        </p:nvSpPr>
        <p:spPr>
          <a:xfrm>
            <a:off x="958849" y="2074664"/>
            <a:ext cx="7322553" cy="994172"/>
          </a:xfrm>
          <a:prstGeom prst="rect">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No sancionar el error</a:t>
            </a:r>
            <a:endParaRPr lang="es-CL" sz="2400" dirty="0">
              <a:solidFill>
                <a:schemeClr val="bg1"/>
              </a:solidFill>
            </a:endParaRPr>
          </a:p>
        </p:txBody>
      </p:sp>
      <p:sp>
        <p:nvSpPr>
          <p:cNvPr id="7" name="Rectángulo 6">
            <a:extLst>
              <a:ext uri="{FF2B5EF4-FFF2-40B4-BE49-F238E27FC236}">
                <a16:creationId xmlns:a16="http://schemas.microsoft.com/office/drawing/2014/main" id="{679945EF-A38E-B74E-B683-1C90479D852D}"/>
              </a:ext>
            </a:extLst>
          </p:cNvPr>
          <p:cNvSpPr/>
          <p:nvPr/>
        </p:nvSpPr>
        <p:spPr>
          <a:xfrm>
            <a:off x="228599" y="3446171"/>
            <a:ext cx="8783054" cy="994172"/>
          </a:xfrm>
          <a:prstGeom prst="rect">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s-ES" sz="2400" dirty="0"/>
              <a:t>Dar tiempo</a:t>
            </a:r>
            <a:endParaRPr lang="es-CL" sz="2800" dirty="0">
              <a:solidFill>
                <a:schemeClr val="bg1"/>
              </a:solidFill>
              <a:latin typeface="Candara" panose="020E0502030303020204" pitchFamily="34" charset="0"/>
              <a:cs typeface="gobCL"/>
            </a:endParaRPr>
          </a:p>
        </p:txBody>
      </p:sp>
      <p:pic>
        <p:nvPicPr>
          <p:cNvPr id="3" name="Gráfico 2" descr="Reloj de pared">
            <a:extLst>
              <a:ext uri="{FF2B5EF4-FFF2-40B4-BE49-F238E27FC236}">
                <a16:creationId xmlns:a16="http://schemas.microsoft.com/office/drawing/2014/main" id="{450F1056-3CE9-5446-9076-EEEE08A2BB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3537" y="3586069"/>
            <a:ext cx="714375" cy="714375"/>
          </a:xfrm>
          <a:prstGeom prst="rect">
            <a:avLst/>
          </a:prstGeom>
        </p:spPr>
      </p:pic>
      <p:pic>
        <p:nvPicPr>
          <p:cNvPr id="8" name="Gráfico 7" descr="Señal de pulgar hacia arriba">
            <a:extLst>
              <a:ext uri="{FF2B5EF4-FFF2-40B4-BE49-F238E27FC236}">
                <a16:creationId xmlns:a16="http://schemas.microsoft.com/office/drawing/2014/main" id="{A18903CF-717E-094A-AC3E-15E3161523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0412" y="798523"/>
            <a:ext cx="742950" cy="742950"/>
          </a:xfrm>
          <a:prstGeom prst="rect">
            <a:avLst/>
          </a:prstGeom>
        </p:spPr>
      </p:pic>
      <p:pic>
        <p:nvPicPr>
          <p:cNvPr id="10" name="Gráfico 9" descr="Señal de negación">
            <a:extLst>
              <a:ext uri="{FF2B5EF4-FFF2-40B4-BE49-F238E27FC236}">
                <a16:creationId xmlns:a16="http://schemas.microsoft.com/office/drawing/2014/main" id="{E0AC3093-F6A5-E942-A652-5DA43D60A4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86070" y="2224632"/>
            <a:ext cx="694236" cy="694236"/>
          </a:xfrm>
          <a:prstGeom prst="rect">
            <a:avLst/>
          </a:prstGeom>
        </p:spPr>
      </p:pic>
    </p:spTree>
    <p:extLst>
      <p:ext uri="{BB962C8B-B14F-4D97-AF65-F5344CB8AC3E}">
        <p14:creationId xmlns:p14="http://schemas.microsoft.com/office/powerpoint/2010/main" val="375548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ector recto 18">
            <a:extLst>
              <a:ext uri="{FF2B5EF4-FFF2-40B4-BE49-F238E27FC236}">
                <a16:creationId xmlns:a16="http://schemas.microsoft.com/office/drawing/2014/main" id="{1E8BFF4F-8434-874A-B4F8-F8450A265BFB}"/>
              </a:ext>
            </a:extLst>
          </p:cNvPr>
          <p:cNvCxnSpPr>
            <a:cxnSpLocks/>
            <a:stCxn id="20" idx="2"/>
            <a:endCxn id="22" idx="0"/>
          </p:cNvCxnSpPr>
          <p:nvPr/>
        </p:nvCxnSpPr>
        <p:spPr>
          <a:xfrm>
            <a:off x="4572000" y="885815"/>
            <a:ext cx="0" cy="52864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7809C987-512F-CE40-A88F-4A90459C8A13}"/>
              </a:ext>
            </a:extLst>
          </p:cNvPr>
          <p:cNvSpPr/>
          <p:nvPr/>
        </p:nvSpPr>
        <p:spPr>
          <a:xfrm>
            <a:off x="3195637" y="104764"/>
            <a:ext cx="2752725" cy="781051"/>
          </a:xfrm>
          <a:prstGeom prst="rect">
            <a:avLst/>
          </a:prstGeom>
          <a:solidFill>
            <a:schemeClr val="accent4"/>
          </a:solidFill>
          <a:ln>
            <a:solidFill>
              <a:schemeClr val="accent4"/>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000" b="1" dirty="0"/>
              <a:t>MATEMÁTICA </a:t>
            </a:r>
          </a:p>
          <a:p>
            <a:pPr algn="ctr"/>
            <a:r>
              <a:rPr lang="es-CL" sz="2000" b="1" dirty="0"/>
              <a:t>4 º BÁSICO</a:t>
            </a:r>
          </a:p>
        </p:txBody>
      </p:sp>
      <p:sp>
        <p:nvSpPr>
          <p:cNvPr id="21" name="Rectángulo 20">
            <a:extLst>
              <a:ext uri="{FF2B5EF4-FFF2-40B4-BE49-F238E27FC236}">
                <a16:creationId xmlns:a16="http://schemas.microsoft.com/office/drawing/2014/main" id="{DA741571-178D-DE4D-A65D-A3406A5E3B11}"/>
              </a:ext>
            </a:extLst>
          </p:cNvPr>
          <p:cNvSpPr/>
          <p:nvPr/>
        </p:nvSpPr>
        <p:spPr>
          <a:xfrm>
            <a:off x="5931693" y="1414461"/>
            <a:ext cx="2566988" cy="671512"/>
          </a:xfrm>
          <a:prstGeom prst="rect">
            <a:avLst/>
          </a:prstGeom>
          <a:solidFill>
            <a:schemeClr val="accent4"/>
          </a:solidFill>
          <a:ln>
            <a:solidFill>
              <a:schemeClr val="accent4"/>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t>ACTITUDES (6)</a:t>
            </a:r>
          </a:p>
        </p:txBody>
      </p:sp>
      <p:sp>
        <p:nvSpPr>
          <p:cNvPr id="22" name="Rectángulo 21">
            <a:extLst>
              <a:ext uri="{FF2B5EF4-FFF2-40B4-BE49-F238E27FC236}">
                <a16:creationId xmlns:a16="http://schemas.microsoft.com/office/drawing/2014/main" id="{A166169E-D56A-004A-B7F3-4CF25307B132}"/>
              </a:ext>
            </a:extLst>
          </p:cNvPr>
          <p:cNvSpPr/>
          <p:nvPr/>
        </p:nvSpPr>
        <p:spPr>
          <a:xfrm>
            <a:off x="3288506" y="1414461"/>
            <a:ext cx="2566988" cy="671512"/>
          </a:xfrm>
          <a:prstGeom prst="rect">
            <a:avLst/>
          </a:prstGeom>
          <a:solidFill>
            <a:schemeClr val="accent4"/>
          </a:solidFill>
          <a:ln>
            <a:solidFill>
              <a:schemeClr val="accent4"/>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t>EJES (5)</a:t>
            </a:r>
          </a:p>
          <a:p>
            <a:pPr algn="ctr"/>
            <a:r>
              <a:rPr lang="es-CL" sz="1400" dirty="0"/>
              <a:t>27OA</a:t>
            </a:r>
          </a:p>
        </p:txBody>
      </p:sp>
      <p:sp>
        <p:nvSpPr>
          <p:cNvPr id="23" name="Rectángulo 22">
            <a:extLst>
              <a:ext uri="{FF2B5EF4-FFF2-40B4-BE49-F238E27FC236}">
                <a16:creationId xmlns:a16="http://schemas.microsoft.com/office/drawing/2014/main" id="{5FBA47B8-1F13-7246-BADF-C4B927BC936B}"/>
              </a:ext>
            </a:extLst>
          </p:cNvPr>
          <p:cNvSpPr/>
          <p:nvPr/>
        </p:nvSpPr>
        <p:spPr>
          <a:xfrm>
            <a:off x="645319" y="1414461"/>
            <a:ext cx="2566988" cy="671512"/>
          </a:xfrm>
          <a:prstGeom prst="rect">
            <a:avLst/>
          </a:prstGeom>
          <a:solidFill>
            <a:schemeClr val="accent4"/>
          </a:solidFill>
          <a:ln>
            <a:solidFill>
              <a:schemeClr val="accent4"/>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b="1" dirty="0"/>
              <a:t>HABILIDADES (4)</a:t>
            </a:r>
          </a:p>
          <a:p>
            <a:pPr algn="ctr"/>
            <a:r>
              <a:rPr lang="es-CL" sz="1400" b="1" dirty="0"/>
              <a:t>H14</a:t>
            </a:r>
          </a:p>
        </p:txBody>
      </p:sp>
      <p:sp>
        <p:nvSpPr>
          <p:cNvPr id="24" name="Rectángulo 23">
            <a:extLst>
              <a:ext uri="{FF2B5EF4-FFF2-40B4-BE49-F238E27FC236}">
                <a16:creationId xmlns:a16="http://schemas.microsoft.com/office/drawing/2014/main" id="{7ED36B0F-8E3D-3A45-8C34-DBA7DF42999C}"/>
              </a:ext>
            </a:extLst>
          </p:cNvPr>
          <p:cNvSpPr/>
          <p:nvPr/>
        </p:nvSpPr>
        <p:spPr>
          <a:xfrm>
            <a:off x="5948362" y="2355848"/>
            <a:ext cx="2550319" cy="2700344"/>
          </a:xfrm>
          <a:prstGeom prst="rect">
            <a:avLst/>
          </a:prstGeom>
          <a:solidFill>
            <a:schemeClr val="accent4">
              <a:lumMod val="60000"/>
              <a:lumOff val="40000"/>
            </a:schemeClr>
          </a:solidFill>
          <a:ln>
            <a:solidFill>
              <a:schemeClr val="accent4">
                <a:lumMod val="60000"/>
                <a:lumOff val="40000"/>
              </a:schemeClr>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itchFamily="2" charset="2"/>
              <a:buChar char="ü"/>
            </a:pPr>
            <a:r>
              <a:rPr lang="es-CL" sz="1100" b="1" dirty="0">
                <a:solidFill>
                  <a:schemeClr val="tx1"/>
                </a:solidFill>
              </a:rPr>
              <a:t>MANIFESTAR UN ESTILO DE TRABAJO ORDENARO Y METÓDICO</a:t>
            </a:r>
          </a:p>
          <a:p>
            <a:pPr marL="285750" indent="-285750">
              <a:buFont typeface="Wingdings" pitchFamily="2" charset="2"/>
              <a:buChar char="ü"/>
            </a:pPr>
            <a:endParaRPr lang="es-CL" sz="1100" b="1" dirty="0">
              <a:solidFill>
                <a:schemeClr val="tx1"/>
              </a:solidFill>
            </a:endParaRPr>
          </a:p>
          <a:p>
            <a:pPr marL="285750" indent="-285750">
              <a:buFont typeface="Wingdings" pitchFamily="2" charset="2"/>
              <a:buChar char="ü"/>
            </a:pPr>
            <a:r>
              <a:rPr lang="es-ES" sz="1100" b="1" dirty="0">
                <a:solidFill>
                  <a:schemeClr val="tx1"/>
                </a:solidFill>
              </a:rPr>
              <a:t>FLEXIBLE Y CREATIVO EN BÚSQUEDA DE SOLUCIONES A PROBLEMAS</a:t>
            </a:r>
          </a:p>
          <a:p>
            <a:pPr marL="285750" indent="-285750">
              <a:buFont typeface="Wingdings" pitchFamily="2" charset="2"/>
              <a:buChar char="ü"/>
            </a:pPr>
            <a:endParaRPr lang="es-ES" sz="1100" b="1" dirty="0">
              <a:solidFill>
                <a:schemeClr val="tx1"/>
              </a:solidFill>
            </a:endParaRPr>
          </a:p>
          <a:p>
            <a:pPr marL="285750" lvl="0" indent="-285750">
              <a:buFont typeface="Wingdings" pitchFamily="2" charset="2"/>
              <a:buChar char="ü"/>
            </a:pPr>
            <a:r>
              <a:rPr lang="es-ES" sz="1100" b="1" dirty="0">
                <a:solidFill>
                  <a:schemeClr val="tx1"/>
                </a:solidFill>
              </a:rPr>
              <a:t>MANIFESTAR CURIOSIDAD E INTERÉS POR EL APRENDIZAJE</a:t>
            </a:r>
          </a:p>
          <a:p>
            <a:pPr marL="285750" lvl="0" indent="-285750">
              <a:buFont typeface="Wingdings" pitchFamily="2" charset="2"/>
              <a:buChar char="ü"/>
            </a:pPr>
            <a:endParaRPr lang="es-ES" sz="1100" b="1" dirty="0">
              <a:solidFill>
                <a:schemeClr val="tx1"/>
              </a:solidFill>
            </a:endParaRPr>
          </a:p>
          <a:p>
            <a:pPr marL="285750" lvl="0" indent="-285750">
              <a:buFont typeface="Wingdings" pitchFamily="2" charset="2"/>
              <a:buChar char="ü"/>
            </a:pPr>
            <a:r>
              <a:rPr lang="es-ES" sz="1100" b="1" dirty="0">
                <a:solidFill>
                  <a:schemeClr val="tx1"/>
                </a:solidFill>
              </a:rPr>
              <a:t>ACTITUD POSITIVA</a:t>
            </a:r>
          </a:p>
          <a:p>
            <a:pPr marL="285750" lvl="0" indent="-285750">
              <a:buFont typeface="Wingdings" pitchFamily="2" charset="2"/>
              <a:buChar char="ü"/>
            </a:pPr>
            <a:endParaRPr lang="es-ES" sz="1100" b="1" dirty="0">
              <a:solidFill>
                <a:schemeClr val="tx1"/>
              </a:solidFill>
            </a:endParaRPr>
          </a:p>
          <a:p>
            <a:pPr marL="285750" lvl="0" indent="-285750">
              <a:buFont typeface="Wingdings" pitchFamily="2" charset="2"/>
              <a:buChar char="ü"/>
            </a:pPr>
            <a:r>
              <a:rPr lang="es-ES" sz="1100" b="1" dirty="0">
                <a:solidFill>
                  <a:schemeClr val="tx1"/>
                </a:solidFill>
              </a:rPr>
              <a:t>ESFUERZO Y PERSEVERANCIA</a:t>
            </a:r>
          </a:p>
          <a:p>
            <a:pPr marL="285750" lvl="0" indent="-285750">
              <a:buFont typeface="Wingdings" pitchFamily="2" charset="2"/>
              <a:buChar char="ü"/>
            </a:pPr>
            <a:endParaRPr lang="es-ES" sz="1100" b="1" dirty="0">
              <a:solidFill>
                <a:schemeClr val="tx1"/>
              </a:solidFill>
            </a:endParaRPr>
          </a:p>
          <a:p>
            <a:pPr marL="285750" lvl="0" indent="-285750">
              <a:buFont typeface="Wingdings" pitchFamily="2" charset="2"/>
              <a:buChar char="ü"/>
            </a:pPr>
            <a:r>
              <a:rPr lang="es-ES" sz="1100" b="1" dirty="0">
                <a:solidFill>
                  <a:schemeClr val="tx1"/>
                </a:solidFill>
              </a:rPr>
              <a:t>EXPRESAR Y ESCUCHAR CON RESPETO</a:t>
            </a:r>
            <a:endParaRPr lang="es-CL" sz="1100" b="1" dirty="0">
              <a:solidFill>
                <a:schemeClr val="tx1"/>
              </a:solidFill>
            </a:endParaRPr>
          </a:p>
        </p:txBody>
      </p:sp>
      <p:sp>
        <p:nvSpPr>
          <p:cNvPr id="25" name="Rectángulo 24">
            <a:extLst>
              <a:ext uri="{FF2B5EF4-FFF2-40B4-BE49-F238E27FC236}">
                <a16:creationId xmlns:a16="http://schemas.microsoft.com/office/drawing/2014/main" id="{D7D01F58-B53F-BB46-81AB-9B52FBD60391}"/>
              </a:ext>
            </a:extLst>
          </p:cNvPr>
          <p:cNvSpPr/>
          <p:nvPr/>
        </p:nvSpPr>
        <p:spPr>
          <a:xfrm>
            <a:off x="3288506" y="2355848"/>
            <a:ext cx="2566988" cy="2079683"/>
          </a:xfrm>
          <a:prstGeom prst="rect">
            <a:avLst/>
          </a:prstGeom>
          <a:solidFill>
            <a:schemeClr val="accent4">
              <a:lumMod val="60000"/>
              <a:lumOff val="40000"/>
            </a:schemeClr>
          </a:solidFill>
          <a:ln>
            <a:solidFill>
              <a:schemeClr val="accent4">
                <a:lumMod val="60000"/>
                <a:lumOff val="40000"/>
              </a:schemeClr>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itchFamily="2" charset="2"/>
              <a:buChar char="ü"/>
            </a:pPr>
            <a:r>
              <a:rPr lang="es-CL" sz="1200" b="1" dirty="0">
                <a:solidFill>
                  <a:schemeClr val="tx1"/>
                </a:solidFill>
              </a:rPr>
              <a:t>NÚMEROS Y OPERACIONES</a:t>
            </a:r>
          </a:p>
          <a:p>
            <a:pPr marL="285750" indent="-285750">
              <a:buFont typeface="Wingdings" pitchFamily="2" charset="2"/>
              <a:buChar char="ü"/>
            </a:pPr>
            <a:endParaRPr lang="es-CL" sz="1200" b="1" dirty="0">
              <a:solidFill>
                <a:schemeClr val="tx1"/>
              </a:solidFill>
            </a:endParaRPr>
          </a:p>
          <a:p>
            <a:pPr marL="285750" indent="-285750">
              <a:buFont typeface="Wingdings" pitchFamily="2" charset="2"/>
              <a:buChar char="ü"/>
            </a:pPr>
            <a:r>
              <a:rPr lang="es-CL" sz="1200" b="1" dirty="0">
                <a:solidFill>
                  <a:schemeClr val="tx1"/>
                </a:solidFill>
              </a:rPr>
              <a:t>PATRONES Y ÁLGEBRA</a:t>
            </a:r>
          </a:p>
          <a:p>
            <a:pPr marL="285750" indent="-285750">
              <a:buFont typeface="Wingdings" pitchFamily="2" charset="2"/>
              <a:buChar char="ü"/>
            </a:pPr>
            <a:endParaRPr lang="es-CL" sz="1200" b="1" dirty="0">
              <a:solidFill>
                <a:schemeClr val="tx1"/>
              </a:solidFill>
            </a:endParaRPr>
          </a:p>
          <a:p>
            <a:pPr marL="285750" indent="-285750">
              <a:buFont typeface="Wingdings" pitchFamily="2" charset="2"/>
              <a:buChar char="ü"/>
            </a:pPr>
            <a:r>
              <a:rPr lang="es-CL" sz="1200" b="1" dirty="0">
                <a:solidFill>
                  <a:schemeClr val="tx1"/>
                </a:solidFill>
              </a:rPr>
              <a:t>GEOMETRÍA</a:t>
            </a:r>
          </a:p>
          <a:p>
            <a:pPr marL="285750" indent="-285750">
              <a:buFont typeface="Wingdings" pitchFamily="2" charset="2"/>
              <a:buChar char="ü"/>
            </a:pPr>
            <a:endParaRPr lang="es-CL" sz="1200" b="1" dirty="0">
              <a:solidFill>
                <a:schemeClr val="tx1"/>
              </a:solidFill>
            </a:endParaRPr>
          </a:p>
          <a:p>
            <a:pPr marL="285750" indent="-285750">
              <a:buFont typeface="Wingdings" pitchFamily="2" charset="2"/>
              <a:buChar char="ü"/>
            </a:pPr>
            <a:r>
              <a:rPr lang="es-CL" sz="1200" b="1" dirty="0">
                <a:solidFill>
                  <a:schemeClr val="tx1"/>
                </a:solidFill>
              </a:rPr>
              <a:t>MEDICIÓN</a:t>
            </a:r>
          </a:p>
          <a:p>
            <a:pPr marL="285750" indent="-285750">
              <a:buFont typeface="Wingdings" pitchFamily="2" charset="2"/>
              <a:buChar char="ü"/>
            </a:pPr>
            <a:endParaRPr lang="es-CL" sz="1200" b="1" dirty="0">
              <a:solidFill>
                <a:schemeClr val="tx1"/>
              </a:solidFill>
            </a:endParaRPr>
          </a:p>
          <a:p>
            <a:pPr marL="285750" indent="-285750">
              <a:buFont typeface="Wingdings" pitchFamily="2" charset="2"/>
              <a:buChar char="ü"/>
            </a:pPr>
            <a:r>
              <a:rPr lang="es-CL" sz="1200" b="1" dirty="0">
                <a:solidFill>
                  <a:schemeClr val="tx1"/>
                </a:solidFill>
              </a:rPr>
              <a:t>DATOS Y PROBABILIDADES</a:t>
            </a:r>
          </a:p>
        </p:txBody>
      </p:sp>
      <p:cxnSp>
        <p:nvCxnSpPr>
          <p:cNvPr id="28" name="Conector recto 27">
            <a:extLst>
              <a:ext uri="{FF2B5EF4-FFF2-40B4-BE49-F238E27FC236}">
                <a16:creationId xmlns:a16="http://schemas.microsoft.com/office/drawing/2014/main" id="{9506FD08-8BEE-D645-B271-61EC21C99B88}"/>
              </a:ext>
            </a:extLst>
          </p:cNvPr>
          <p:cNvCxnSpPr/>
          <p:nvPr/>
        </p:nvCxnSpPr>
        <p:spPr>
          <a:xfrm flipH="1">
            <a:off x="1995487" y="1269490"/>
            <a:ext cx="258603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5FAD2E9C-07A9-AE42-9C83-490D9251A4B3}"/>
              </a:ext>
            </a:extLst>
          </p:cNvPr>
          <p:cNvCxnSpPr/>
          <p:nvPr/>
        </p:nvCxnSpPr>
        <p:spPr>
          <a:xfrm flipH="1">
            <a:off x="4562475" y="1276038"/>
            <a:ext cx="258603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AD5C4989-86A8-8847-9849-8023AB0595EE}"/>
              </a:ext>
            </a:extLst>
          </p:cNvPr>
          <p:cNvCxnSpPr>
            <a:cxnSpLocks/>
          </p:cNvCxnSpPr>
          <p:nvPr/>
        </p:nvCxnSpPr>
        <p:spPr>
          <a:xfrm>
            <a:off x="2000249" y="1258912"/>
            <a:ext cx="0" cy="1695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F1ED2E8E-ECA7-144A-B58B-15923174EE6A}"/>
              </a:ext>
            </a:extLst>
          </p:cNvPr>
          <p:cNvCxnSpPr/>
          <p:nvPr/>
        </p:nvCxnSpPr>
        <p:spPr>
          <a:xfrm>
            <a:off x="7148512" y="1258912"/>
            <a:ext cx="0" cy="13842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C38DA408-1752-3548-B2B1-B5EAB7BE471E}"/>
              </a:ext>
            </a:extLst>
          </p:cNvPr>
          <p:cNvCxnSpPr>
            <a:cxnSpLocks/>
            <a:stCxn id="21" idx="2"/>
            <a:endCxn id="24" idx="0"/>
          </p:cNvCxnSpPr>
          <p:nvPr/>
        </p:nvCxnSpPr>
        <p:spPr>
          <a:xfrm>
            <a:off x="7215187" y="2085973"/>
            <a:ext cx="8335" cy="26987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DC824D1F-5FB7-7543-BFD0-D468957D8164}"/>
              </a:ext>
            </a:extLst>
          </p:cNvPr>
          <p:cNvCxnSpPr>
            <a:cxnSpLocks/>
            <a:stCxn id="22" idx="2"/>
            <a:endCxn id="25" idx="0"/>
          </p:cNvCxnSpPr>
          <p:nvPr/>
        </p:nvCxnSpPr>
        <p:spPr>
          <a:xfrm>
            <a:off x="4572000" y="2085973"/>
            <a:ext cx="0" cy="26987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id="{C362F499-4559-984B-8437-E5EF7B1A7717}"/>
              </a:ext>
            </a:extLst>
          </p:cNvPr>
          <p:cNvCxnSpPr>
            <a:cxnSpLocks/>
          </p:cNvCxnSpPr>
          <p:nvPr/>
        </p:nvCxnSpPr>
        <p:spPr>
          <a:xfrm>
            <a:off x="2013347" y="2074082"/>
            <a:ext cx="9525" cy="36907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18D5E28F-2051-F340-87F2-4D4D4C99D971}"/>
              </a:ext>
            </a:extLst>
          </p:cNvPr>
          <p:cNvSpPr/>
          <p:nvPr/>
        </p:nvSpPr>
        <p:spPr>
          <a:xfrm>
            <a:off x="645319" y="2355848"/>
            <a:ext cx="2540795" cy="1743071"/>
          </a:xfrm>
          <a:prstGeom prst="rect">
            <a:avLst/>
          </a:prstGeom>
          <a:solidFill>
            <a:schemeClr val="accent4">
              <a:lumMod val="60000"/>
              <a:lumOff val="40000"/>
            </a:schemeClr>
          </a:solidFill>
          <a:ln>
            <a:solidFill>
              <a:schemeClr val="accent4">
                <a:lumMod val="60000"/>
                <a:lumOff val="40000"/>
              </a:schemeClr>
            </a:solidFill>
          </a:ln>
          <a:effectLst>
            <a:outerShdw blurRad="40000" dist="23000" dir="5400000" sx="1000" sy="1000" rotWithShape="0">
              <a:srgbClr val="FF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itchFamily="2" charset="2"/>
              <a:buChar char="ü"/>
            </a:pPr>
            <a:r>
              <a:rPr lang="es-CL" sz="1200" b="1" dirty="0">
                <a:solidFill>
                  <a:schemeClr val="tx1"/>
                </a:solidFill>
              </a:rPr>
              <a:t>REPRESENTAR </a:t>
            </a:r>
          </a:p>
          <a:p>
            <a:pPr marL="285750" indent="-285750">
              <a:buFont typeface="Wingdings" pitchFamily="2" charset="2"/>
              <a:buChar char="ü"/>
            </a:pPr>
            <a:endParaRPr lang="es-CL" sz="1200" b="1" dirty="0">
              <a:solidFill>
                <a:schemeClr val="tx1"/>
              </a:solidFill>
            </a:endParaRPr>
          </a:p>
          <a:p>
            <a:pPr marL="285750" indent="-285750">
              <a:buFont typeface="Wingdings" pitchFamily="2" charset="2"/>
              <a:buChar char="ü"/>
            </a:pPr>
            <a:r>
              <a:rPr lang="es-CL" sz="1200" b="1" dirty="0">
                <a:solidFill>
                  <a:schemeClr val="tx1"/>
                </a:solidFill>
              </a:rPr>
              <a:t>RESOLVER PROBLEMAS</a:t>
            </a:r>
          </a:p>
          <a:p>
            <a:pPr marL="285750" indent="-285750">
              <a:buFont typeface="Wingdings" pitchFamily="2" charset="2"/>
              <a:buChar char="ü"/>
            </a:pPr>
            <a:endParaRPr lang="es-CL" sz="1200" b="1" dirty="0">
              <a:solidFill>
                <a:schemeClr val="tx1"/>
              </a:solidFill>
            </a:endParaRPr>
          </a:p>
          <a:p>
            <a:pPr marL="285750" indent="-285750">
              <a:buFont typeface="Wingdings" pitchFamily="2" charset="2"/>
              <a:buChar char="ü"/>
            </a:pPr>
            <a:r>
              <a:rPr lang="es-CL" sz="1200" b="1" dirty="0">
                <a:solidFill>
                  <a:schemeClr val="tx1"/>
                </a:solidFill>
              </a:rPr>
              <a:t>ARGUMENTAR Y COMUNICAR</a:t>
            </a:r>
          </a:p>
          <a:p>
            <a:pPr marL="285750" indent="-285750">
              <a:buFont typeface="Wingdings" pitchFamily="2" charset="2"/>
              <a:buChar char="ü"/>
            </a:pPr>
            <a:endParaRPr lang="es-CL" sz="1200" b="1" dirty="0">
              <a:solidFill>
                <a:schemeClr val="tx1"/>
              </a:solidFill>
            </a:endParaRPr>
          </a:p>
          <a:p>
            <a:pPr marL="285750" indent="-285750">
              <a:buFont typeface="Wingdings" pitchFamily="2" charset="2"/>
              <a:buChar char="ü"/>
            </a:pPr>
            <a:r>
              <a:rPr lang="es-CL" sz="1200" b="1" dirty="0">
                <a:solidFill>
                  <a:schemeClr val="tx1"/>
                </a:solidFill>
              </a:rPr>
              <a:t>MODELAR</a:t>
            </a:r>
          </a:p>
        </p:txBody>
      </p:sp>
      <p:pic>
        <p:nvPicPr>
          <p:cNvPr id="78" name="Gráfico 77" descr="Teatro">
            <a:extLst>
              <a:ext uri="{FF2B5EF4-FFF2-40B4-BE49-F238E27FC236}">
                <a16:creationId xmlns:a16="http://schemas.microsoft.com/office/drawing/2014/main" id="{730D9C4C-078D-D944-8A64-7B13F36027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3058" y="692938"/>
            <a:ext cx="914400" cy="914400"/>
          </a:xfrm>
          <a:prstGeom prst="rect">
            <a:avLst/>
          </a:prstGeom>
        </p:spPr>
      </p:pic>
    </p:spTree>
    <p:extLst>
      <p:ext uri="{BB962C8B-B14F-4D97-AF65-F5344CB8AC3E}">
        <p14:creationId xmlns:p14="http://schemas.microsoft.com/office/powerpoint/2010/main" val="347898440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1704</TotalTime>
  <Words>3639</Words>
  <Application>Microsoft Office PowerPoint</Application>
  <PresentationFormat>Presentación en pantalla (16:9)</PresentationFormat>
  <Paragraphs>385</Paragraphs>
  <Slides>35</Slides>
  <Notes>34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35</vt:i4>
      </vt:variant>
    </vt:vector>
  </HeadingPairs>
  <TitlesOfParts>
    <vt:vector size="46" baseType="lpstr">
      <vt:lpstr>Arial</vt:lpstr>
      <vt:lpstr>Calibri</vt:lpstr>
      <vt:lpstr>Calibri Light</vt:lpstr>
      <vt:lpstr>Candara</vt:lpstr>
      <vt:lpstr>gobCL</vt:lpstr>
      <vt:lpstr>Helvetica LT Condensed</vt:lpstr>
      <vt:lpstr>Times New Roman</vt:lpstr>
      <vt:lpstr>Verdana</vt:lpstr>
      <vt:lpstr>Wingdings</vt:lpstr>
      <vt:lpstr>ヒラギノ角ゴ Pro W3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Evaluación en Aula</dc:title>
  <dc:creator>Usuario de Microsoft Office</dc:creator>
  <cp:lastModifiedBy>Maria Antonia Rodriguez Errazuriz</cp:lastModifiedBy>
  <cp:revision>152</cp:revision>
  <cp:lastPrinted>2018-08-09T15:25:41Z</cp:lastPrinted>
  <dcterms:created xsi:type="dcterms:W3CDTF">2018-07-28T20:55:57Z</dcterms:created>
  <dcterms:modified xsi:type="dcterms:W3CDTF">2018-09-12T15:16:52Z</dcterms:modified>
</cp:coreProperties>
</file>