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9" r:id="rId3"/>
    <p:sldId id="257" r:id="rId4"/>
    <p:sldId id="259" r:id="rId5"/>
    <p:sldId id="261" r:id="rId6"/>
    <p:sldId id="271" r:id="rId7"/>
    <p:sldId id="272" r:id="rId8"/>
    <p:sldId id="264" r:id="rId9"/>
    <p:sldId id="265" r:id="rId10"/>
    <p:sldId id="279" r:id="rId11"/>
    <p:sldId id="270" r:id="rId12"/>
    <p:sldId id="273" r:id="rId13"/>
    <p:sldId id="274" r:id="rId14"/>
    <p:sldId id="275" r:id="rId15"/>
    <p:sldId id="276" r:id="rId16"/>
    <p:sldId id="277" r:id="rId17"/>
    <p:sldId id="278" r:id="rId18"/>
    <p:sldId id="262" r:id="rId19"/>
    <p:sldId id="268" r:id="rId20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Julia Undurraga Ossa" initials="CJUO" lastIdx="6" clrIdx="0">
    <p:extLst>
      <p:ext uri="{19B8F6BF-5375-455C-9EA6-DF929625EA0E}">
        <p15:presenceInfo xmlns:p15="http://schemas.microsoft.com/office/powerpoint/2012/main" userId="S::carmen.undurraga@mineduc.cl::1eb87c68-7f83-471f-ae65-8ba612ca88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9"/>
    <p:restoredTop sz="94665"/>
  </p:normalViewPr>
  <p:slideViewPr>
    <p:cSldViewPr snapToGrid="0" snapToObjects="1">
      <p:cViewPr varScale="1">
        <p:scale>
          <a:sx n="65" d="100"/>
          <a:sy n="65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BE3FE-BE60-A44C-ACE0-6E8FAF10544D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2F540-599E-354A-94C8-B994E762EF0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5518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2F540-599E-354A-94C8-B994E762EF02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3579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2F540-599E-354A-94C8-B994E762EF02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459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2F540-599E-354A-94C8-B994E762EF02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8259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0AAC-710D-CD45-8463-5E32A26746F7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6D50-BC62-AF42-829C-7FD63181F4A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6407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0AAC-710D-CD45-8463-5E32A26746F7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6D50-BC62-AF42-829C-7FD63181F4A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879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0AAC-710D-CD45-8463-5E32A26746F7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6D50-BC62-AF42-829C-7FD63181F4A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403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0AAC-710D-CD45-8463-5E32A26746F7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6D50-BC62-AF42-829C-7FD63181F4A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4227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0AAC-710D-CD45-8463-5E32A26746F7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6D50-BC62-AF42-829C-7FD63181F4A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2356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0AAC-710D-CD45-8463-5E32A26746F7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6D50-BC62-AF42-829C-7FD63181F4A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119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0AAC-710D-CD45-8463-5E32A26746F7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6D50-BC62-AF42-829C-7FD63181F4A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0611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0AAC-710D-CD45-8463-5E32A26746F7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6D50-BC62-AF42-829C-7FD63181F4A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5476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0AAC-710D-CD45-8463-5E32A26746F7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6D50-BC62-AF42-829C-7FD63181F4A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6323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0AAC-710D-CD45-8463-5E32A26746F7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6D50-BC62-AF42-829C-7FD63181F4A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103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0AAC-710D-CD45-8463-5E32A26746F7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6D50-BC62-AF42-829C-7FD63181F4A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341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A0AAC-710D-CD45-8463-5E32A26746F7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D6D50-BC62-AF42-829C-7FD63181F4A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891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D7EC86-7CB9-431D-8AC3-8AAF0440B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4B9777F-B610-419B-9193-80306388F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!!Arc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60742" y="1124988"/>
            <a:ext cx="4425962" cy="2387600"/>
          </a:xfrm>
        </p:spPr>
        <p:txBody>
          <a:bodyPr>
            <a:normAutofit/>
          </a:bodyPr>
          <a:lstStyle/>
          <a:p>
            <a:pPr algn="l"/>
            <a:r>
              <a:rPr lang="es-ES_tradnl" b="1">
                <a:latin typeface="+mn-lt"/>
              </a:rPr>
              <a:t>Pintura mural</a:t>
            </a:r>
          </a:p>
        </p:txBody>
      </p:sp>
      <p:sp>
        <p:nvSpPr>
          <p:cNvPr id="4" name="Subtítulo 4"/>
          <p:cNvSpPr txBox="1">
            <a:spLocks noGrp="1"/>
          </p:cNvSpPr>
          <p:nvPr>
            <p:ph type="subTitle" idx="1"/>
          </p:nvPr>
        </p:nvSpPr>
        <p:spPr>
          <a:xfrm>
            <a:off x="860742" y="3633691"/>
            <a:ext cx="4425962" cy="165576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l"/>
            <a:r>
              <a:rPr lang="es-ES" b="1">
                <a:latin typeface="Arial Rounded MT Bold" panose="020F0704030504030204" pitchFamily="34" charset="0"/>
              </a:rPr>
              <a:t>1° medio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64" r="23122" b="2"/>
          <a:stretch/>
        </p:blipFill>
        <p:spPr>
          <a:xfrm>
            <a:off x="5733768" y="-1"/>
            <a:ext cx="6458232" cy="6858001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</p:spPr>
      </p:pic>
      <p:sp>
        <p:nvSpPr>
          <p:cNvPr id="25" name="!!Rectangle">
            <a:extLst>
              <a:ext uri="{FF2B5EF4-FFF2-40B4-BE49-F238E27FC236}">
                <a16:creationId xmlns:a16="http://schemas.microsoft.com/office/drawing/2014/main" id="{95106A28-883A-4993-BF9E-C403B81A8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4269" y="4274457"/>
            <a:ext cx="825256" cy="82525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!!Oval">
            <a:extLst>
              <a:ext uri="{FF2B5EF4-FFF2-40B4-BE49-F238E27FC236}">
                <a16:creationId xmlns:a16="http://schemas.microsoft.com/office/drawing/2014/main" id="{F5AE4E4F-9F4C-43ED-8299-9BD63B74E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2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B6A0A2-2BAB-4E0B-ABAA-3C28D572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s-CL" sz="3700">
                <a:solidFill>
                  <a:schemeClr val="bg1"/>
                </a:solidFill>
              </a:rPr>
              <a:t>Murales en el Metro de Santiago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A5255BB-AE47-462A-A000-FC6B8176A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6" r="20627" b="-2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E81698-4AF0-4EAA-95B9-22759764A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82" r="-3" b="15047"/>
          <a:stretch/>
        </p:blipFill>
        <p:spPr>
          <a:xfrm>
            <a:off x="8001000" y="-9191"/>
            <a:ext cx="4190980" cy="412399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F64A9D9-7085-47A5-8810-814E8C02AC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87" r="24179"/>
          <a:stretch/>
        </p:blipFill>
        <p:spPr>
          <a:xfrm>
            <a:off x="4095750" y="-12622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888ACD7-8ECA-4ED9-9D6C-1A08A18C2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840009"/>
            <a:ext cx="5692774" cy="1077411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Estación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Lo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Heroés</a:t>
            </a: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Estación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Los Leones</a:t>
            </a:r>
          </a:p>
          <a:p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Estación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Santa Lucía</a:t>
            </a:r>
            <a:endParaRPr lang="en-US" sz="17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32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Marcador de contenido 7" descr="Imagen que contiene pasto, exterior, edificio, cubierto&#10;&#10;Descripción generada automáticamente">
            <a:extLst>
              <a:ext uri="{FF2B5EF4-FFF2-40B4-BE49-F238E27FC236}">
                <a16:creationId xmlns:a16="http://schemas.microsoft.com/office/drawing/2014/main" id="{8A845FF2-9A0D-47E2-AA09-97EF189E4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1" r="2" b="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CA9D6C4-0811-4DCF-BFD0-9015679D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Muralismo en Latinoamérica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CECBEA6C-47C7-4031-8D94-DDCDC04C9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0D2829C-C937-4B94-9525-DF0FECAD6F0C}"/>
              </a:ext>
            </a:extLst>
          </p:cNvPr>
          <p:cNvSpPr txBox="1"/>
          <p:nvPr/>
        </p:nvSpPr>
        <p:spPr>
          <a:xfrm>
            <a:off x="20" y="6444343"/>
            <a:ext cx="1219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2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Marcador de contenido 5" descr="Imagen que contiene foto, cubierto, tabla, colorido&#10;&#10;Descripción generada automáticamente">
            <a:extLst>
              <a:ext uri="{FF2B5EF4-FFF2-40B4-BE49-F238E27FC236}">
                <a16:creationId xmlns:a16="http://schemas.microsoft.com/office/drawing/2014/main" id="{88149A82-A846-42B4-B2FD-EBD0EF626B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8600" y="271463"/>
            <a:ext cx="6086475" cy="4867275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D85E624-76AA-47BC-A4EF-071A19066201}"/>
              </a:ext>
            </a:extLst>
          </p:cNvPr>
          <p:cNvSpPr txBox="1"/>
          <p:nvPr/>
        </p:nvSpPr>
        <p:spPr>
          <a:xfrm>
            <a:off x="225552" y="4923632"/>
            <a:ext cx="6086475" cy="97313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CL" dirty="0">
                <a:solidFill>
                  <a:srgbClr val="ED7D31"/>
                </a:solidFill>
              </a:rPr>
              <a:t>Mural Maya</a:t>
            </a:r>
          </a:p>
        </p:txBody>
      </p:sp>
      <p:pic>
        <p:nvPicPr>
          <p:cNvPr id="8" name="Marcador de contenido 7" descr="Imagen que contiene foto, grupo, llenado, grande&#10;&#10;Descripción generada automáticamente">
            <a:extLst>
              <a:ext uri="{FF2B5EF4-FFF2-40B4-BE49-F238E27FC236}">
                <a16:creationId xmlns:a16="http://schemas.microsoft.com/office/drawing/2014/main" id="{FBD6AB78-56A2-4363-8C56-63951E42F0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94450" y="271463"/>
            <a:ext cx="5492750" cy="4867275"/>
          </a:xfr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A72E6D3-31D5-48F9-BA46-17C712A3E021}"/>
              </a:ext>
            </a:extLst>
          </p:cNvPr>
          <p:cNvSpPr txBox="1"/>
          <p:nvPr/>
        </p:nvSpPr>
        <p:spPr>
          <a:xfrm>
            <a:off x="6394450" y="5078412"/>
            <a:ext cx="5042808" cy="97313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CL" sz="2000" dirty="0">
                <a:solidFill>
                  <a:srgbClr val="ED7D31"/>
                </a:solidFill>
              </a:rPr>
              <a:t>Mural del Palacio Nacional </a:t>
            </a:r>
          </a:p>
          <a:p>
            <a:pPr algn="ctr">
              <a:spcAft>
                <a:spcPts val="600"/>
              </a:spcAft>
            </a:pPr>
            <a:r>
              <a:rPr lang="es-CL" sz="2000" dirty="0">
                <a:solidFill>
                  <a:srgbClr val="ED7D31"/>
                </a:solidFill>
              </a:rPr>
              <a:t>Diego Rivera</a:t>
            </a:r>
          </a:p>
        </p:txBody>
      </p:sp>
    </p:spTree>
    <p:extLst>
      <p:ext uri="{BB962C8B-B14F-4D97-AF65-F5344CB8AC3E}">
        <p14:creationId xmlns:p14="http://schemas.microsoft.com/office/powerpoint/2010/main" val="1083862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Marcador de contenido 8" descr="Imagen que contiene edificio, tabla, moto, viejo&#10;&#10;Descripción generada automáticamente">
            <a:extLst>
              <a:ext uri="{FF2B5EF4-FFF2-40B4-BE49-F238E27FC236}">
                <a16:creationId xmlns:a16="http://schemas.microsoft.com/office/drawing/2014/main" id="{E2025ABD-9089-415D-B99B-D580305836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273" r="16061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DAD58C7-6B16-4F2D-B238-BA401CF3CF6D}"/>
              </a:ext>
            </a:extLst>
          </p:cNvPr>
          <p:cNvSpPr txBox="1"/>
          <p:nvPr/>
        </p:nvSpPr>
        <p:spPr>
          <a:xfrm>
            <a:off x="0" y="5158850"/>
            <a:ext cx="4644571" cy="5917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L" sz="2000" kern="1200" dirty="0">
                <a:solidFill>
                  <a:srgbClr val="ED7D31"/>
                </a:solidFill>
                <a:latin typeface="+mj-lt"/>
                <a:ea typeface="+mj-ea"/>
                <a:cs typeface="+mj-cs"/>
              </a:rPr>
              <a:t>El hombre controlador del universo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L" sz="2000" dirty="0">
                <a:solidFill>
                  <a:srgbClr val="ED7D31"/>
                </a:solidFill>
                <a:latin typeface="+mj-lt"/>
                <a:ea typeface="+mj-ea"/>
                <a:cs typeface="+mj-cs"/>
              </a:rPr>
              <a:t>Diego Rivera</a:t>
            </a:r>
            <a:endParaRPr lang="es-CL" sz="2000" kern="1200" dirty="0">
              <a:solidFill>
                <a:srgbClr val="ED7D3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6FBA099F-62A9-4C6E-BFE0-3E1BEA8F8C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0620" r="10149" b="-2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2420426-A470-4724-A649-D6FFCFC2D44D}"/>
              </a:ext>
            </a:extLst>
          </p:cNvPr>
          <p:cNvSpPr txBox="1"/>
          <p:nvPr/>
        </p:nvSpPr>
        <p:spPr>
          <a:xfrm>
            <a:off x="7032172" y="6262245"/>
            <a:ext cx="4644571" cy="5917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>
                <a:solidFill>
                  <a:srgbClr val="ED7D31"/>
                </a:solidFill>
                <a:latin typeface="+mj-lt"/>
                <a:ea typeface="+mj-ea"/>
                <a:cs typeface="+mj-cs"/>
              </a:rPr>
              <a:t>El hombre en llamas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>
                <a:solidFill>
                  <a:srgbClr val="ED7D31"/>
                </a:solidFill>
                <a:latin typeface="+mj-lt"/>
                <a:ea typeface="+mj-ea"/>
                <a:cs typeface="+mj-cs"/>
              </a:rPr>
              <a:t>José Clemente Orozco</a:t>
            </a:r>
          </a:p>
        </p:txBody>
      </p:sp>
    </p:spTree>
    <p:extLst>
      <p:ext uri="{BB962C8B-B14F-4D97-AF65-F5344CB8AC3E}">
        <p14:creationId xmlns:p14="http://schemas.microsoft.com/office/powerpoint/2010/main" val="814921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Marcador de contenido 5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16B6753-A9EA-4B4C-BB09-07E5E0F01F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1955" b="34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BF148EE-5317-4DB4-BCBB-4E2E34F614AD}"/>
              </a:ext>
            </a:extLst>
          </p:cNvPr>
          <p:cNvSpPr txBox="1"/>
          <p:nvPr/>
        </p:nvSpPr>
        <p:spPr>
          <a:xfrm>
            <a:off x="3404382" y="6188819"/>
            <a:ext cx="593656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Muralismo en el mundo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ED9880D-4392-4059-82CD-7EE7D4C449D3}"/>
              </a:ext>
            </a:extLst>
          </p:cNvPr>
          <p:cNvSpPr txBox="1"/>
          <p:nvPr/>
        </p:nvSpPr>
        <p:spPr>
          <a:xfrm>
            <a:off x="9342472" y="1282"/>
            <a:ext cx="2849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>
                <a:solidFill>
                  <a:srgbClr val="7030A0"/>
                </a:solidFill>
              </a:rPr>
              <a:t>Malik </a:t>
            </a:r>
            <a:r>
              <a:rPr lang="es-CL" sz="1200" i="1" dirty="0">
                <a:solidFill>
                  <a:srgbClr val="7030A0"/>
                </a:solidFill>
              </a:rPr>
              <a:t>, Explorador </a:t>
            </a:r>
            <a:r>
              <a:rPr lang="es-CL" sz="1200" dirty="0">
                <a:solidFill>
                  <a:srgbClr val="7030A0"/>
                </a:solidFill>
              </a:rPr>
              <a:t>en cárcel de </a:t>
            </a:r>
            <a:r>
              <a:rPr lang="es-CL" sz="1200" dirty="0" err="1">
                <a:solidFill>
                  <a:srgbClr val="7030A0"/>
                </a:solidFill>
              </a:rPr>
              <a:t>Lenzburg</a:t>
            </a:r>
            <a:endParaRPr lang="es-CL" sz="1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0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D4C0C2-CE9B-4CBE-8DEA-CA0283DF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82" y="6220892"/>
            <a:ext cx="5276697" cy="3037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Bansky, </a:t>
            </a:r>
            <a:r>
              <a:rPr lang="en-US" sz="14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Compra</a:t>
            </a:r>
            <a:r>
              <a:rPr lang="en-US" sz="14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hasta </a:t>
            </a:r>
            <a:r>
              <a:rPr lang="en-US" sz="14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caer</a:t>
            </a:r>
            <a:endParaRPr lang="en-US" sz="14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Marcador de contenido 5" descr="Imagen que contiene edificio, colgando, lado, hombre&#10;&#10;Descripción generada automáticamente">
            <a:extLst>
              <a:ext uri="{FF2B5EF4-FFF2-40B4-BE49-F238E27FC236}">
                <a16:creationId xmlns:a16="http://schemas.microsoft.com/office/drawing/2014/main" id="{F3E0CACF-334D-497D-AD92-D44424E8AD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239" r="3029" b="5"/>
          <a:stretch/>
        </p:blipFill>
        <p:spPr>
          <a:xfrm>
            <a:off x="723458" y="302346"/>
            <a:ext cx="5372543" cy="5856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AC71AC4-EE75-4BD2-8223-F53EE353D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7" t="23849" r="34350" b="22823"/>
          <a:stretch/>
        </p:blipFill>
        <p:spPr>
          <a:xfrm>
            <a:off x="6285522" y="302345"/>
            <a:ext cx="5466218" cy="5887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3" name="Straight Connector 17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0C658FB7-150D-426B-AA86-9A897EC60CF9}"/>
              </a:ext>
            </a:extLst>
          </p:cNvPr>
          <p:cNvSpPr txBox="1">
            <a:spLocks/>
          </p:cNvSpPr>
          <p:nvPr/>
        </p:nvSpPr>
        <p:spPr>
          <a:xfrm>
            <a:off x="6096001" y="6208132"/>
            <a:ext cx="5276697" cy="3037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 err="1"/>
              <a:t>A´Shop</a:t>
            </a:r>
            <a:r>
              <a:rPr lang="en-US" sz="1400" dirty="0"/>
              <a:t>, </a:t>
            </a:r>
            <a:r>
              <a:rPr lang="en-US" sz="1400" i="1" dirty="0"/>
              <a:t>Abuela</a:t>
            </a:r>
          </a:p>
        </p:txBody>
      </p:sp>
    </p:spTree>
    <p:extLst>
      <p:ext uri="{BB962C8B-B14F-4D97-AF65-F5344CB8AC3E}">
        <p14:creationId xmlns:p14="http://schemas.microsoft.com/office/powerpoint/2010/main" val="394308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Imagen que contiene edificio, vistiendo, estatua, pintado&#10;&#10;Descripción generada automáticamente">
            <a:extLst>
              <a:ext uri="{FF2B5EF4-FFF2-40B4-BE49-F238E27FC236}">
                <a16:creationId xmlns:a16="http://schemas.microsoft.com/office/drawing/2014/main" id="{03CD7D3C-F854-4B54-B1A2-1F519DB7FC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6583" y="517329"/>
            <a:ext cx="4279485" cy="5707765"/>
          </a:xfr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8B92ECC4-3279-457D-811E-C3DCEA715D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64744" y="935162"/>
            <a:ext cx="7053241" cy="5289931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37AC57F-9959-454E-9EA2-D83D7C79874D}"/>
              </a:ext>
            </a:extLst>
          </p:cNvPr>
          <p:cNvSpPr txBox="1"/>
          <p:nvPr/>
        </p:nvSpPr>
        <p:spPr>
          <a:xfrm>
            <a:off x="306583" y="6225094"/>
            <a:ext cx="427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err="1">
                <a:solidFill>
                  <a:schemeClr val="bg1"/>
                </a:solidFill>
              </a:rPr>
              <a:t>Kobra</a:t>
            </a:r>
            <a:r>
              <a:rPr lang="es-CL" dirty="0">
                <a:solidFill>
                  <a:schemeClr val="bg1"/>
                </a:solidFill>
              </a:rPr>
              <a:t>, Anne Frank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2FC141D-66C6-4711-BAAF-17FB1CA161D7}"/>
              </a:ext>
            </a:extLst>
          </p:cNvPr>
          <p:cNvSpPr txBox="1"/>
          <p:nvPr/>
        </p:nvSpPr>
        <p:spPr>
          <a:xfrm>
            <a:off x="4764744" y="6207168"/>
            <a:ext cx="705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err="1">
                <a:solidFill>
                  <a:schemeClr val="bg1"/>
                </a:solidFill>
              </a:rPr>
              <a:t>Blu</a:t>
            </a:r>
            <a:r>
              <a:rPr lang="es-CL" dirty="0">
                <a:solidFill>
                  <a:schemeClr val="bg1"/>
                </a:solidFill>
              </a:rPr>
              <a:t>, S/T</a:t>
            </a:r>
          </a:p>
        </p:txBody>
      </p:sp>
    </p:spTree>
    <p:extLst>
      <p:ext uri="{BB962C8B-B14F-4D97-AF65-F5344CB8AC3E}">
        <p14:creationId xmlns:p14="http://schemas.microsoft.com/office/powerpoint/2010/main" val="625062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 descr="Imagen que contiene edificio, exterior, calle, caminando&#10;&#10;Descripción generada automáticamente">
            <a:extLst>
              <a:ext uri="{FF2B5EF4-FFF2-40B4-BE49-F238E27FC236}">
                <a16:creationId xmlns:a16="http://schemas.microsoft.com/office/drawing/2014/main" id="{565AB628-A452-4B65-AEA8-D02F5BD8C4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9926" y="2644726"/>
            <a:ext cx="3760382" cy="3997287"/>
          </a:xfr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6" name="Imagen 5" descr="Dibujo de una niña&#10;&#10;Descripción generada automáticamente con confianza baja">
            <a:extLst>
              <a:ext uri="{FF2B5EF4-FFF2-40B4-BE49-F238E27FC236}">
                <a16:creationId xmlns:a16="http://schemas.microsoft.com/office/drawing/2014/main" id="{213111CB-1294-4D2F-8F8C-880139466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939"/>
            <a:ext cx="12192000" cy="197358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8C87622-C55A-4179-8185-F5B50A4099EE}"/>
              </a:ext>
            </a:extLst>
          </p:cNvPr>
          <p:cNvSpPr txBox="1"/>
          <p:nvPr/>
        </p:nvSpPr>
        <p:spPr>
          <a:xfrm>
            <a:off x="7638757" y="2461846"/>
            <a:ext cx="3980776" cy="37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ETAM, Las nubes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7AEAA88-4C61-491C-AEC9-3451BC73997D}"/>
              </a:ext>
            </a:extLst>
          </p:cNvPr>
          <p:cNvSpPr txBox="1"/>
          <p:nvPr/>
        </p:nvSpPr>
        <p:spPr>
          <a:xfrm>
            <a:off x="7470325" y="6262185"/>
            <a:ext cx="3980776" cy="37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Bordalo</a:t>
            </a:r>
            <a:r>
              <a:rPr lang="es-C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II, S/T</a:t>
            </a:r>
          </a:p>
        </p:txBody>
      </p:sp>
      <p:pic>
        <p:nvPicPr>
          <p:cNvPr id="11" name="Imagen 10" descr="Imagen que contiene edificio, exterior, animal, colgando&#10;&#10;Descripción generada automáticamente">
            <a:extLst>
              <a:ext uri="{FF2B5EF4-FFF2-40B4-BE49-F238E27FC236}">
                <a16:creationId xmlns:a16="http://schemas.microsoft.com/office/drawing/2014/main" id="{7EE1CE98-6A78-468F-ABF8-835F86232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706" y="2651760"/>
            <a:ext cx="3020631" cy="3990253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94374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ES_tradnl" b="1">
                <a:solidFill>
                  <a:srgbClr val="FFFFFF"/>
                </a:solidFill>
                <a:latin typeface="+mn-lt"/>
              </a:rPr>
              <a:t>Actividad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ES_tradnl" sz="2000" dirty="0"/>
              <a:t>En esta  actividad se espera que ustedes como curso creen  un museo de murales en su establecimiento. Para esto: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 dirty="0"/>
              <a:t>Se pueden organizar en grupos pequeños.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 dirty="0"/>
              <a:t>Seleccionan un muro o espacio en el establecimiento para realizar el mural. (En caso de no poder pintar sobre el sobre el muro directamente, se pueden usar cartones  pegados).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 dirty="0"/>
              <a:t>Toman fotografías del emplazamiento y analizan sus características.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 dirty="0"/>
              <a:t>Desarrollan ideas para sus murales a través de bocetos y croquis.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 dirty="0"/>
              <a:t>Seleccionan los materiales  y herramientas con que los elaborarán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 dirty="0"/>
              <a:t>Preparan la pared o cartones para el mural y traspasan el boceto o croquis.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 dirty="0"/>
              <a:t>Realizan el mural considerando la propuesta y materiales.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 dirty="0"/>
              <a:t>Registran los murales mediante fotografías, videos, o una animación </a:t>
            </a:r>
            <a:r>
              <a:rPr lang="es-ES_tradnl" sz="2000" dirty="0" err="1"/>
              <a:t>quickmotion</a:t>
            </a:r>
            <a:r>
              <a:rPr lang="es-ES_tradnl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323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s-ES_tradnl" b="1" dirty="0">
                <a:latin typeface="+mn-lt"/>
              </a:rPr>
              <a:t>Imágenes en: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Marcador de contenido 3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/>
              <a:t>http://www.culturaydeporte.gob.es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/>
              <a:t>http://www.haring.com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/>
              <a:t>www.plataformaurbana.cl/archive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/>
              <a:t>https://www.museoacieloabiertoensanmiguel.cl/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/>
              <a:t>www.inti.cl/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/>
              <a:t>http://www.haring.com/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/>
              <a:t>https://www.malikarts.com/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/>
              <a:t>http://multigrafico.com/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/>
              <a:t>https://es.wikipedia.org/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/>
              <a:t>https://www.allcitycanvas.com/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/>
              <a:t>https://www.etamcru.com/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000"/>
              <a:t>https://culturainquieta.com/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s-ES_tradnl" sz="200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s-ES_tradnl" sz="200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s-ES_tradnl" sz="200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s-ES_tradnl" sz="200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s-ES_tradnl" sz="20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57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83AABDE-FC9E-4087-B4CD-DDF9C3B51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rgbClr val="FFFFFF"/>
                </a:solidFill>
              </a:rPr>
              <a:t>objetivos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9485E5-82CA-4098-8451-8F12B6494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CL" sz="1500" b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OA 2</a:t>
            </a:r>
            <a:endParaRPr lang="es-CL" sz="1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CL" sz="150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Crear trabajos y proyectos visuales basados en sus imaginarios personales, investigando el manejo de materiales sustentables en procedimientos de grabado y pintura mural.</a:t>
            </a:r>
            <a:endParaRPr lang="es-CL" sz="1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CL" sz="1500" b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OA 5</a:t>
            </a:r>
            <a:endParaRPr lang="es-CL" sz="1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CL" sz="150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Realizar juicios críticos de trabajos y proyectos visuales personales y de sus pares, fundamentados en criterios referidos al contexto, la materialidad, el lenguaje visual y el propósito expresivo. </a:t>
            </a:r>
            <a:endParaRPr lang="es-CL" sz="1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CL" sz="1500" b="1">
                <a:latin typeface="Verdana" panose="020B0604030504040204" pitchFamily="34" charset="0"/>
                <a:cs typeface="Calibri" panose="020F0502020204030204" pitchFamily="34" charset="0"/>
              </a:rPr>
              <a:t>OA 6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-ES" sz="1500">
                <a:latin typeface="Verdana" panose="020B0604030504040204" pitchFamily="34" charset="0"/>
                <a:cs typeface="Calibri" panose="020F0502020204030204" pitchFamily="34" charset="0"/>
              </a:rPr>
              <a:t>Diseñar propuestas de difusión hacia la comunidad de trabajos y proyectos de arte, en el contexto escolar y local, de forma directa o virtual, teniendo presente las manifestaciones visuales a exponer, el espacio, el montaje, el público y el aporte a la comunidad, entre otros.</a:t>
            </a:r>
            <a:endParaRPr lang="es-CL" sz="1500">
              <a:latin typeface="Verdana" panose="020B0604030504040204" pitchFamily="34" charset="0"/>
              <a:cs typeface="Calibri" panose="020F0502020204030204" pitchFamily="34" charset="0"/>
            </a:endParaRPr>
          </a:p>
          <a:p>
            <a:endParaRPr lang="es-CL" sz="150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933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es-ES_tradnl" b="1">
                <a:solidFill>
                  <a:srgbClr val="FFFFFF"/>
                </a:solidFill>
                <a:latin typeface="+mn-lt"/>
              </a:rPr>
              <a:t>Para comenzar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600"/>
              <a:t>¿Han visto murales?, ¿dónde?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600"/>
              <a:t>¿Qué les llama la atención de estos?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600"/>
              <a:t>¿Qué creen ustedes que los muralistas expresan en sus obras?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600"/>
              <a:t>¿Por qué creen eso?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600"/>
              <a:t>¿Cómo utilizan los elementos de lenguaje visual?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600"/>
              <a:t>¿En qué se diferencian las pinturas murales de otro tipo de pinturas?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643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0547" y="1112969"/>
            <a:ext cx="4369858" cy="4166010"/>
          </a:xfrm>
        </p:spPr>
        <p:txBody>
          <a:bodyPr>
            <a:normAutofit/>
          </a:bodyPr>
          <a:lstStyle/>
          <a:p>
            <a:pPr algn="ctr"/>
            <a:r>
              <a:rPr lang="es-ES_tradnl" b="1" dirty="0">
                <a:solidFill>
                  <a:srgbClr val="FFFFFF"/>
                </a:solidFill>
                <a:latin typeface="+mn-lt"/>
              </a:rPr>
              <a:t>¿Qué es un mural?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600" dirty="0"/>
              <a:t>Es una manifestación visual que se realiza utilizando como soporte un  muro o techo y se caracteriza por estar realizado en gran formato.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600" dirty="0"/>
              <a:t>En la actualidad, los encontramos principalmente en espacios públicos integrados con la arquitectura.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_tradnl" sz="2600" dirty="0"/>
              <a:t>Existen variados procedimientos para realizar murales, tales como el fresco, esgrafiado, mural cerámico, de mosaico y de relieve, entre otros.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070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/>
          <p:cNvSpPr txBox="1"/>
          <p:nvPr/>
        </p:nvSpPr>
        <p:spPr>
          <a:xfrm>
            <a:off x="838200" y="4669978"/>
            <a:ext cx="4391024" cy="1173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Comparando murales de diferentes épocas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08" r="-1" b="27202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12" r="2" b="14193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5664201" y="4766267"/>
            <a:ext cx="5692774" cy="1077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>
                <a:solidFill>
                  <a:schemeClr val="bg1">
                    <a:alpha val="80000"/>
                  </a:schemeClr>
                </a:solidFill>
              </a:rPr>
              <a:t>Para realizar sus comparaciones primero establezcan criterios tales como: materiales, temas, lugares donde se ubican, colores, formas y texturas entre otros.</a:t>
            </a:r>
          </a:p>
        </p:txBody>
      </p:sp>
    </p:spTree>
    <p:extLst>
      <p:ext uri="{BB962C8B-B14F-4D97-AF65-F5344CB8AC3E}">
        <p14:creationId xmlns:p14="http://schemas.microsoft.com/office/powerpoint/2010/main" val="1536723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C12E0E-99BA-4738-B982-0A62DA1B5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Muralismo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en Chile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Marcador de contenido 4" descr="Imagen que contiene edificio, señal&#10;&#10;Descripción generada automáticamente">
            <a:extLst>
              <a:ext uri="{FF2B5EF4-FFF2-40B4-BE49-F238E27FC236}">
                <a16:creationId xmlns:a16="http://schemas.microsoft.com/office/drawing/2014/main" id="{28C4549F-6234-4AA8-969A-AD84E4B88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612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9296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124308" y="5909366"/>
            <a:ext cx="8241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/>
              <a:t>Mural Colectivo Centro Gabriela Mistral GAM, por Brigada Ramona Parra (BRP), 2012. </a:t>
            </a:r>
          </a:p>
          <a:p>
            <a:pPr algn="ctr"/>
            <a:r>
              <a:rPr lang="es-ES_tradnl"/>
              <a:t>15 x 4 metros. Santiago, RM. Chile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43"/>
          <a:stretch/>
        </p:blipFill>
        <p:spPr>
          <a:xfrm>
            <a:off x="0" y="4085302"/>
            <a:ext cx="12205826" cy="18240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439" y="4471"/>
            <a:ext cx="5241515" cy="3749647"/>
          </a:xfrm>
          <a:prstGeom prst="rect">
            <a:avLst/>
          </a:prstGeom>
        </p:spPr>
      </p:pic>
      <p:pic>
        <p:nvPicPr>
          <p:cNvPr id="1026" name="Picture 2" descr="mage result for murales brigada ramona parra chil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046" y="4471"/>
            <a:ext cx="5744104" cy="374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094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Marcador de contenido 7" descr="Diagrama&#10;&#10;Descripción generada automáticamente">
            <a:extLst>
              <a:ext uri="{FF2B5EF4-FFF2-40B4-BE49-F238E27FC236}">
                <a16:creationId xmlns:a16="http://schemas.microsoft.com/office/drawing/2014/main" id="{F8FB7D3F-5D37-4BA3-BC3A-BFE3E055F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988" y="2384425"/>
            <a:ext cx="4892675" cy="3616325"/>
          </a:xfrm>
        </p:spPr>
      </p:pic>
      <p:sp>
        <p:nvSpPr>
          <p:cNvPr id="4" name="CuadroTexto 3"/>
          <p:cNvSpPr txBox="1"/>
          <p:nvPr/>
        </p:nvSpPr>
        <p:spPr>
          <a:xfrm>
            <a:off x="1169988" y="5278438"/>
            <a:ext cx="4892675" cy="7239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_tradnl" sz="1300" dirty="0">
                <a:solidFill>
                  <a:srgbClr val="FFFFFF"/>
                </a:solidFill>
              </a:rPr>
              <a:t>Mural 11 Mario Toral</a:t>
            </a:r>
          </a:p>
        </p:txBody>
      </p:sp>
      <p:pic>
        <p:nvPicPr>
          <p:cNvPr id="2052" name="Picture 4" descr="mage result for matilde perez valparaiso museo cielo abier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9338" y="2384425"/>
            <a:ext cx="4892675" cy="3616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6129338" y="5278438"/>
            <a:ext cx="4892675" cy="7239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_tradnl" sz="1300">
                <a:solidFill>
                  <a:srgbClr val="FFFFFF"/>
                </a:solidFill>
              </a:rPr>
              <a:t>Mural Matilde Pérez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Museo a </a:t>
            </a:r>
            <a:r>
              <a:rPr lang="en-US" b="1" kern="1200" dirty="0" err="1">
                <a:latin typeface="+mj-lt"/>
                <a:ea typeface="+mj-ea"/>
                <a:cs typeface="+mj-cs"/>
              </a:rPr>
              <a:t>cielo</a:t>
            </a:r>
            <a:r>
              <a:rPr lang="en-US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latin typeface="+mj-lt"/>
                <a:ea typeface="+mj-ea"/>
                <a:cs typeface="+mj-cs"/>
              </a:rPr>
              <a:t>abierto</a:t>
            </a:r>
            <a:r>
              <a:rPr lang="en-US" b="1" kern="1200" dirty="0">
                <a:latin typeface="+mj-lt"/>
                <a:ea typeface="+mj-ea"/>
                <a:cs typeface="+mj-cs"/>
              </a:rPr>
              <a:t> Valparaíso</a:t>
            </a:r>
          </a:p>
        </p:txBody>
      </p:sp>
    </p:spTree>
    <p:extLst>
      <p:ext uri="{BB962C8B-B14F-4D97-AF65-F5344CB8AC3E}">
        <p14:creationId xmlns:p14="http://schemas.microsoft.com/office/powerpoint/2010/main" val="201061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comida, perro, parado, cubierto&#10;&#10;Descripción generada automáticamente">
            <a:extLst>
              <a:ext uri="{FF2B5EF4-FFF2-40B4-BE49-F238E27FC236}">
                <a16:creationId xmlns:a16="http://schemas.microsoft.com/office/drawing/2014/main" id="{27FE1CC3-FAF6-4B34-9203-DE8D1C727A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9A9ABB9-3FE5-49D5-B8B3-4489C4CE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4300" y="2395983"/>
            <a:ext cx="0" cy="2228850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www.museoacieloabiertoensanmiguel.cl/wp-content/uploads/2017/03/minina-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494" y="479722"/>
            <a:ext cx="4770212" cy="5147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/>
          <p:cNvSpPr txBox="1"/>
          <p:nvPr/>
        </p:nvSpPr>
        <p:spPr>
          <a:xfrm>
            <a:off x="1185637" y="5562214"/>
            <a:ext cx="3676650" cy="79375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_tradnl" sz="1300" dirty="0">
                <a:solidFill>
                  <a:srgbClr val="ED7D31"/>
                </a:solidFill>
              </a:rPr>
              <a:t>“Mi niña”, Artista Adrián, Argentino, 2014 </a:t>
            </a:r>
          </a:p>
        </p:txBody>
      </p:sp>
      <p:pic>
        <p:nvPicPr>
          <p:cNvPr id="1026" name="Picture 2" descr="https://www.museoacieloabiertoensanmiguel.cl/wp-content/uploads/2017/03/004-meli-wayra-a-768x102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29714" y="1207805"/>
            <a:ext cx="4600887" cy="5169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/>
          <p:cNvSpPr txBox="1"/>
          <p:nvPr/>
        </p:nvSpPr>
        <p:spPr>
          <a:xfrm>
            <a:off x="7864856" y="6235804"/>
            <a:ext cx="3530600" cy="79375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_tradnl" sz="1300" dirty="0">
                <a:solidFill>
                  <a:srgbClr val="ED7D31"/>
                </a:solidFill>
              </a:rPr>
              <a:t>“Mely </a:t>
            </a:r>
            <a:r>
              <a:rPr lang="es-ES_tradnl" sz="1300" dirty="0" err="1">
                <a:solidFill>
                  <a:srgbClr val="ED7D31"/>
                </a:solidFill>
              </a:rPr>
              <a:t>Wuayra</a:t>
            </a:r>
            <a:r>
              <a:rPr lang="es-ES_tradnl" sz="1300" dirty="0">
                <a:solidFill>
                  <a:srgbClr val="ED7D31"/>
                </a:solidFill>
              </a:rPr>
              <a:t>”, Artistas AISLAP, Chilenos. 2010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 rot="10800000" flipV="1">
            <a:off x="5539706" y="436861"/>
            <a:ext cx="6539850" cy="411843"/>
          </a:xfrm>
        </p:spPr>
        <p:txBody>
          <a:bodyPr anchor="ctr">
            <a:noAutofit/>
          </a:bodyPr>
          <a:lstStyle/>
          <a:p>
            <a:pPr algn="ctr"/>
            <a:r>
              <a:rPr lang="es-ES_tradnl" sz="3200" b="1" dirty="0">
                <a:solidFill>
                  <a:srgbClr val="ED7D31"/>
                </a:solidFill>
                <a:latin typeface="+mn-lt"/>
              </a:rPr>
              <a:t>Museo cielo abierto San Miguel</a:t>
            </a:r>
          </a:p>
        </p:txBody>
      </p:sp>
    </p:spTree>
    <p:extLst>
      <p:ext uri="{BB962C8B-B14F-4D97-AF65-F5344CB8AC3E}">
        <p14:creationId xmlns:p14="http://schemas.microsoft.com/office/powerpoint/2010/main" val="842749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3741</TotalTime>
  <Words>655</Words>
  <Application>Microsoft Office PowerPoint</Application>
  <PresentationFormat>Panorámica</PresentationFormat>
  <Paragraphs>80</Paragraphs>
  <Slides>19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Arial</vt:lpstr>
      <vt:lpstr>Arial Rounded MT Bold</vt:lpstr>
      <vt:lpstr>Calibri</vt:lpstr>
      <vt:lpstr>Calibri Light</vt:lpstr>
      <vt:lpstr>Times New Roman</vt:lpstr>
      <vt:lpstr>Tw Cen MT</vt:lpstr>
      <vt:lpstr>Verdana</vt:lpstr>
      <vt:lpstr>Tema de Office</vt:lpstr>
      <vt:lpstr>Pintura mural</vt:lpstr>
      <vt:lpstr>objetivos</vt:lpstr>
      <vt:lpstr>Para comenzar</vt:lpstr>
      <vt:lpstr>¿Qué es un mural?</vt:lpstr>
      <vt:lpstr>Presentación de PowerPoint</vt:lpstr>
      <vt:lpstr>Muralismo en Chile</vt:lpstr>
      <vt:lpstr>Presentación de PowerPoint</vt:lpstr>
      <vt:lpstr>Museo a cielo abierto Valparaíso</vt:lpstr>
      <vt:lpstr>Museo cielo abierto San Miguel</vt:lpstr>
      <vt:lpstr>Murales en el Metro de Santiago</vt:lpstr>
      <vt:lpstr>Muralismo en Latinoamérica</vt:lpstr>
      <vt:lpstr>Presentación de PowerPoint</vt:lpstr>
      <vt:lpstr>Presentación de PowerPoint</vt:lpstr>
      <vt:lpstr>Presentación de PowerPoint</vt:lpstr>
      <vt:lpstr>Bansky, Compra hasta caer</vt:lpstr>
      <vt:lpstr>Presentación de PowerPoint</vt:lpstr>
      <vt:lpstr>Presentación de PowerPoint</vt:lpstr>
      <vt:lpstr>Actividad</vt:lpstr>
      <vt:lpstr>Imágenes en: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Pintura mural</dc:title>
  <dc:creator>Usuario de Microsoft Office</dc:creator>
  <cp:lastModifiedBy>Carmen Julia Undurraga Ossa</cp:lastModifiedBy>
  <cp:revision>51</cp:revision>
  <dcterms:created xsi:type="dcterms:W3CDTF">2019-06-22T03:45:55Z</dcterms:created>
  <dcterms:modified xsi:type="dcterms:W3CDTF">2021-12-27T18:20:37Z</dcterms:modified>
</cp:coreProperties>
</file>