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65" r:id="rId1"/>
  </p:sldMasterIdLst>
  <p:notesMasterIdLst>
    <p:notesMasterId r:id="rId41"/>
  </p:notesMasterIdLst>
  <p:sldIdLst>
    <p:sldId id="330" r:id="rId2"/>
    <p:sldId id="325" r:id="rId3"/>
    <p:sldId id="331" r:id="rId4"/>
    <p:sldId id="257" r:id="rId5"/>
    <p:sldId id="303" r:id="rId6"/>
    <p:sldId id="307" r:id="rId7"/>
    <p:sldId id="318" r:id="rId8"/>
    <p:sldId id="319" r:id="rId9"/>
    <p:sldId id="364" r:id="rId10"/>
    <p:sldId id="333" r:id="rId11"/>
    <p:sldId id="339" r:id="rId12"/>
    <p:sldId id="346" r:id="rId13"/>
    <p:sldId id="347" r:id="rId14"/>
    <p:sldId id="348" r:id="rId15"/>
    <p:sldId id="351" r:id="rId16"/>
    <p:sldId id="334" r:id="rId17"/>
    <p:sldId id="352" r:id="rId18"/>
    <p:sldId id="353" r:id="rId19"/>
    <p:sldId id="354" r:id="rId20"/>
    <p:sldId id="355" r:id="rId21"/>
    <p:sldId id="358" r:id="rId22"/>
    <p:sldId id="335" r:id="rId23"/>
    <p:sldId id="338" r:id="rId24"/>
    <p:sldId id="320" r:id="rId25"/>
    <p:sldId id="304" r:id="rId26"/>
    <p:sldId id="343" r:id="rId27"/>
    <p:sldId id="345" r:id="rId28"/>
    <p:sldId id="336" r:id="rId29"/>
    <p:sldId id="314" r:id="rId30"/>
    <p:sldId id="356" r:id="rId31"/>
    <p:sldId id="305" r:id="rId32"/>
    <p:sldId id="357" r:id="rId33"/>
    <p:sldId id="313" r:id="rId34"/>
    <p:sldId id="324" r:id="rId35"/>
    <p:sldId id="337" r:id="rId36"/>
    <p:sldId id="359" r:id="rId37"/>
    <p:sldId id="362" r:id="rId38"/>
    <p:sldId id="363" r:id="rId39"/>
    <p:sldId id="286" r:id="rId40"/>
  </p:sldIdLst>
  <p:sldSz cx="9144000" cy="5143500" type="screen16x9"/>
  <p:notesSz cx="20104100" cy="11309350"/>
  <p:embeddedFontLst>
    <p:embeddedFont>
      <p:font typeface="Calibri" panose="020F0502020204030204" pitchFamily="34" charset="0"/>
      <p:regular r:id="rId42"/>
      <p:bold r:id="rId43"/>
      <p:italic r:id="rId44"/>
      <p:boldItalic r:id="rId45"/>
    </p:embeddedFont>
    <p:embeddedFont>
      <p:font typeface="Candara Light" panose="020E0502030303020204" pitchFamily="34" charset="0"/>
      <p:regular r:id="rId46"/>
      <p:italic r:id="rId47"/>
    </p:embeddedFont>
    <p:embeddedFont>
      <p:font typeface="Gill Sans MT" panose="020B0502020104020203" pitchFamily="34" charset="0"/>
      <p:regular r:id="rId48"/>
      <p:bold r:id="rId49"/>
      <p:italic r:id="rId50"/>
      <p:boldItalic r:id="rId51"/>
    </p:embeddedFont>
    <p:embeddedFont>
      <p:font typeface="Oswald" panose="00000500000000000000" pitchFamily="2" charset="0"/>
      <p:regular r:id="rId52"/>
      <p:bold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Julia Undurraga Ossa" initials="CJUO" lastIdx="3" clrIdx="0">
    <p:extLst>
      <p:ext uri="{19B8F6BF-5375-455C-9EA6-DF929625EA0E}">
        <p15:presenceInfo xmlns:p15="http://schemas.microsoft.com/office/powerpoint/2012/main" userId="S::carmen.undurraga@mineduc.cl::1eb87c68-7f83-471f-ae65-8ba612ca88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BD57"/>
    <a:srgbClr val="7C9038"/>
    <a:srgbClr val="ADF19D"/>
    <a:srgbClr val="29D55E"/>
    <a:srgbClr val="688936"/>
    <a:srgbClr val="50E22E"/>
    <a:srgbClr val="99FF99"/>
    <a:srgbClr val="5D74A7"/>
    <a:srgbClr val="33CC33"/>
    <a:srgbClr val="F7F7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F5E9FC-8DEB-422E-806D-54784FED9E06}">
  <a:tblStyle styleId="{72F5E9FC-8DEB-422E-806D-54784FED9E06}"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49" autoAdjust="0"/>
  </p:normalViewPr>
  <p:slideViewPr>
    <p:cSldViewPr snapToGrid="0">
      <p:cViewPr varScale="1">
        <p:scale>
          <a:sx n="92" d="100"/>
          <a:sy n="92" d="100"/>
        </p:scale>
        <p:origin x="756" y="84"/>
      </p:cViewPr>
      <p:guideLst/>
    </p:cSldViewPr>
  </p:slideViewPr>
  <p:notesTextViewPr>
    <p:cViewPr>
      <p:scale>
        <a:sx n="1" d="1"/>
        <a:sy n="1" d="1"/>
      </p:scale>
      <p:origin x="0" y="0"/>
    </p:cViewPr>
  </p:notesTextViewPr>
  <p:sorterViewPr>
    <p:cViewPr>
      <p:scale>
        <a:sx n="100" d="100"/>
        <a:sy n="100" d="100"/>
      </p:scale>
      <p:origin x="0" y="-32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6T10:07:11.079" idx="3">
    <p:pos x="291" y="3874"/>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50880" y="848200"/>
            <a:ext cx="13404300" cy="424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c28c5f61_0_38: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3c28c5f61_0_38: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81738" y="847725"/>
            <a:ext cx="7542212" cy="42418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24929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81738" y="847725"/>
            <a:ext cx="7542212" cy="42418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94874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4caf3e4182_1_1070: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4caf3e4182_1_1070: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2094567325"/>
      </p:ext>
    </p:extLst>
  </p:cSld>
  <p:clrMapOvr>
    <a:overrideClrMapping bg1="dk1" tx1="lt1" bg2="dk2" tx2="lt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259417891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12/27/2021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68132425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CEPTS">
  <p:cSld name="CONCEPTS">
    <p:spTree>
      <p:nvGrpSpPr>
        <p:cNvPr id="1" name="Shape 137"/>
        <p:cNvGrpSpPr/>
        <p:nvPr/>
      </p:nvGrpSpPr>
      <p:grpSpPr>
        <a:xfrm>
          <a:off x="0" y="0"/>
          <a:ext cx="0" cy="0"/>
          <a:chOff x="0" y="0"/>
          <a:chExt cx="0" cy="0"/>
        </a:xfrm>
      </p:grpSpPr>
      <p:sp>
        <p:nvSpPr>
          <p:cNvPr id="138" name="Google Shape;138;p16"/>
          <p:cNvSpPr txBox="1">
            <a:spLocks noGrp="1"/>
          </p:cNvSpPr>
          <p:nvPr>
            <p:ph type="title"/>
          </p:nvPr>
        </p:nvSpPr>
        <p:spPr>
          <a:xfrm>
            <a:off x="6782270" y="276166"/>
            <a:ext cx="1959900" cy="475500"/>
          </a:xfrm>
          <a:prstGeom prst="rect">
            <a:avLst/>
          </a:prstGeom>
        </p:spPr>
        <p:txBody>
          <a:bodyPr spcFirstLastPara="1" wrap="square" lIns="0" tIns="0" rIns="0" bIns="0" anchor="t" anchorCtr="0">
            <a:noAutofit/>
          </a:bodyPr>
          <a:lstStyle>
            <a:lvl1pPr lvl="0" algn="r" rtl="0">
              <a:spcBef>
                <a:spcPts val="0"/>
              </a:spcBef>
              <a:spcAft>
                <a:spcPts val="0"/>
              </a:spcAft>
              <a:buNone/>
              <a:defRPr sz="2700">
                <a:solidFill>
                  <a:srgbClr val="666666"/>
                </a:solidFill>
              </a:defRPr>
            </a:lvl1pPr>
            <a:lvl2pPr lvl="1" rtl="0">
              <a:spcBef>
                <a:spcPts val="0"/>
              </a:spcBef>
              <a:spcAft>
                <a:spcPts val="0"/>
              </a:spcAft>
              <a:buNone/>
              <a:defRPr sz="2700">
                <a:solidFill>
                  <a:srgbClr val="666666"/>
                </a:solidFill>
              </a:defRPr>
            </a:lvl2pPr>
            <a:lvl3pPr lvl="2" rtl="0">
              <a:spcBef>
                <a:spcPts val="0"/>
              </a:spcBef>
              <a:spcAft>
                <a:spcPts val="0"/>
              </a:spcAft>
              <a:buNone/>
              <a:defRPr sz="2700">
                <a:solidFill>
                  <a:srgbClr val="666666"/>
                </a:solidFill>
              </a:defRPr>
            </a:lvl3pPr>
            <a:lvl4pPr lvl="3" rtl="0">
              <a:spcBef>
                <a:spcPts val="0"/>
              </a:spcBef>
              <a:spcAft>
                <a:spcPts val="0"/>
              </a:spcAft>
              <a:buNone/>
              <a:defRPr sz="2700">
                <a:solidFill>
                  <a:srgbClr val="666666"/>
                </a:solidFill>
              </a:defRPr>
            </a:lvl4pPr>
            <a:lvl5pPr lvl="4" rtl="0">
              <a:spcBef>
                <a:spcPts val="0"/>
              </a:spcBef>
              <a:spcAft>
                <a:spcPts val="0"/>
              </a:spcAft>
              <a:buNone/>
              <a:defRPr sz="2700">
                <a:solidFill>
                  <a:srgbClr val="666666"/>
                </a:solidFill>
              </a:defRPr>
            </a:lvl5pPr>
            <a:lvl6pPr lvl="5" rtl="0">
              <a:spcBef>
                <a:spcPts val="0"/>
              </a:spcBef>
              <a:spcAft>
                <a:spcPts val="0"/>
              </a:spcAft>
              <a:buNone/>
              <a:defRPr sz="2700">
                <a:solidFill>
                  <a:srgbClr val="666666"/>
                </a:solidFill>
              </a:defRPr>
            </a:lvl6pPr>
            <a:lvl7pPr lvl="6" rtl="0">
              <a:spcBef>
                <a:spcPts val="0"/>
              </a:spcBef>
              <a:spcAft>
                <a:spcPts val="0"/>
              </a:spcAft>
              <a:buNone/>
              <a:defRPr sz="2700">
                <a:solidFill>
                  <a:srgbClr val="666666"/>
                </a:solidFill>
              </a:defRPr>
            </a:lvl7pPr>
            <a:lvl8pPr lvl="7" rtl="0">
              <a:spcBef>
                <a:spcPts val="0"/>
              </a:spcBef>
              <a:spcAft>
                <a:spcPts val="0"/>
              </a:spcAft>
              <a:buNone/>
              <a:defRPr sz="2700">
                <a:solidFill>
                  <a:srgbClr val="666666"/>
                </a:solidFill>
              </a:defRPr>
            </a:lvl8pPr>
            <a:lvl9pPr lvl="8" rtl="0">
              <a:spcBef>
                <a:spcPts val="0"/>
              </a:spcBef>
              <a:spcAft>
                <a:spcPts val="0"/>
              </a:spcAft>
              <a:buNone/>
              <a:defRPr sz="2700">
                <a:solidFill>
                  <a:srgbClr val="666666"/>
                </a:solidFill>
              </a:defRPr>
            </a:lvl9pPr>
          </a:lstStyle>
          <a:p>
            <a:endParaRPr/>
          </a:p>
        </p:txBody>
      </p:sp>
      <p:sp>
        <p:nvSpPr>
          <p:cNvPr id="141" name="Google Shape;141;p16"/>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33711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TLE 1">
  <p:cSld name="TITTLE 1">
    <p:spTree>
      <p:nvGrpSpPr>
        <p:cNvPr id="1" name="Shape 132"/>
        <p:cNvGrpSpPr/>
        <p:nvPr/>
      </p:nvGrpSpPr>
      <p:grpSpPr>
        <a:xfrm>
          <a:off x="0" y="0"/>
          <a:ext cx="0" cy="0"/>
          <a:chOff x="0" y="0"/>
          <a:chExt cx="0" cy="0"/>
        </a:xfrm>
      </p:grpSpPr>
      <p:sp>
        <p:nvSpPr>
          <p:cNvPr id="133" name="Google Shape;133;p15"/>
          <p:cNvSpPr txBox="1">
            <a:spLocks noGrp="1"/>
          </p:cNvSpPr>
          <p:nvPr>
            <p:ph type="title"/>
          </p:nvPr>
        </p:nvSpPr>
        <p:spPr>
          <a:xfrm>
            <a:off x="-183707" y="276166"/>
            <a:ext cx="8925600" cy="475500"/>
          </a:xfrm>
          <a:prstGeom prst="rect">
            <a:avLst/>
          </a:prstGeom>
        </p:spPr>
        <p:txBody>
          <a:bodyPr spcFirstLastPara="1" wrap="square" lIns="0" tIns="0" rIns="0" bIns="0" anchor="t" anchorCtr="0">
            <a:noAutofit/>
          </a:bodyPr>
          <a:lstStyle>
            <a:lvl1pPr lvl="0" algn="r" rtl="0">
              <a:spcBef>
                <a:spcPts val="0"/>
              </a:spcBef>
              <a:spcAft>
                <a:spcPts val="0"/>
              </a:spcAft>
              <a:buNone/>
              <a:defRPr sz="2700">
                <a:solidFill>
                  <a:srgbClr val="666666"/>
                </a:solidFill>
              </a:defRPr>
            </a:lvl1pPr>
            <a:lvl2pPr lvl="1" rtl="0">
              <a:spcBef>
                <a:spcPts val="0"/>
              </a:spcBef>
              <a:spcAft>
                <a:spcPts val="0"/>
              </a:spcAft>
              <a:buNone/>
              <a:defRPr sz="2700">
                <a:solidFill>
                  <a:srgbClr val="666666"/>
                </a:solidFill>
              </a:defRPr>
            </a:lvl2pPr>
            <a:lvl3pPr lvl="2" rtl="0">
              <a:spcBef>
                <a:spcPts val="0"/>
              </a:spcBef>
              <a:spcAft>
                <a:spcPts val="0"/>
              </a:spcAft>
              <a:buNone/>
              <a:defRPr sz="2700">
                <a:solidFill>
                  <a:srgbClr val="666666"/>
                </a:solidFill>
              </a:defRPr>
            </a:lvl3pPr>
            <a:lvl4pPr lvl="3" rtl="0">
              <a:spcBef>
                <a:spcPts val="0"/>
              </a:spcBef>
              <a:spcAft>
                <a:spcPts val="0"/>
              </a:spcAft>
              <a:buNone/>
              <a:defRPr sz="2700">
                <a:solidFill>
                  <a:srgbClr val="666666"/>
                </a:solidFill>
              </a:defRPr>
            </a:lvl4pPr>
            <a:lvl5pPr lvl="4" rtl="0">
              <a:spcBef>
                <a:spcPts val="0"/>
              </a:spcBef>
              <a:spcAft>
                <a:spcPts val="0"/>
              </a:spcAft>
              <a:buNone/>
              <a:defRPr sz="2700">
                <a:solidFill>
                  <a:srgbClr val="666666"/>
                </a:solidFill>
              </a:defRPr>
            </a:lvl5pPr>
            <a:lvl6pPr lvl="5" rtl="0">
              <a:spcBef>
                <a:spcPts val="0"/>
              </a:spcBef>
              <a:spcAft>
                <a:spcPts val="0"/>
              </a:spcAft>
              <a:buNone/>
              <a:defRPr sz="2700">
                <a:solidFill>
                  <a:srgbClr val="666666"/>
                </a:solidFill>
              </a:defRPr>
            </a:lvl6pPr>
            <a:lvl7pPr lvl="6" rtl="0">
              <a:spcBef>
                <a:spcPts val="0"/>
              </a:spcBef>
              <a:spcAft>
                <a:spcPts val="0"/>
              </a:spcAft>
              <a:buNone/>
              <a:defRPr sz="2700">
                <a:solidFill>
                  <a:srgbClr val="666666"/>
                </a:solidFill>
              </a:defRPr>
            </a:lvl7pPr>
            <a:lvl8pPr lvl="7" rtl="0">
              <a:spcBef>
                <a:spcPts val="0"/>
              </a:spcBef>
              <a:spcAft>
                <a:spcPts val="0"/>
              </a:spcAft>
              <a:buNone/>
              <a:defRPr sz="2700">
                <a:solidFill>
                  <a:srgbClr val="666666"/>
                </a:solidFill>
              </a:defRPr>
            </a:lvl8pPr>
            <a:lvl9pPr lvl="8" rtl="0">
              <a:spcBef>
                <a:spcPts val="0"/>
              </a:spcBef>
              <a:spcAft>
                <a:spcPts val="0"/>
              </a:spcAft>
              <a:buNone/>
              <a:defRPr sz="2700">
                <a:solidFill>
                  <a:srgbClr val="666666"/>
                </a:solidFill>
              </a:defRPr>
            </a:lvl9pPr>
          </a:lstStyle>
          <a:p>
            <a:endParaRPr/>
          </a:p>
        </p:txBody>
      </p:sp>
      <p:sp>
        <p:nvSpPr>
          <p:cNvPr id="136" name="Google Shape;136;p15"/>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242875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TLE &amp; SUBTITLE ">
  <p:cSld name="TITTLE &amp; SUBTITLE ">
    <p:spTree>
      <p:nvGrpSpPr>
        <p:cNvPr id="1" name="Shape 24"/>
        <p:cNvGrpSpPr/>
        <p:nvPr/>
      </p:nvGrpSpPr>
      <p:grpSpPr>
        <a:xfrm>
          <a:off x="0" y="0"/>
          <a:ext cx="0" cy="0"/>
          <a:chOff x="0" y="0"/>
          <a:chExt cx="0" cy="0"/>
        </a:xfrm>
      </p:grpSpPr>
      <p:sp>
        <p:nvSpPr>
          <p:cNvPr id="26" name="Google Shape;26;p4"/>
          <p:cNvSpPr txBox="1">
            <a:spLocks noGrp="1"/>
          </p:cNvSpPr>
          <p:nvPr>
            <p:ph type="title"/>
          </p:nvPr>
        </p:nvSpPr>
        <p:spPr>
          <a:xfrm>
            <a:off x="4366943" y="1456983"/>
            <a:ext cx="4451400" cy="422400"/>
          </a:xfrm>
          <a:prstGeom prst="rect">
            <a:avLst/>
          </a:prstGeom>
        </p:spPr>
        <p:txBody>
          <a:bodyPr spcFirstLastPara="1" wrap="square" lIns="0" tIns="0" rIns="0" bIns="0" anchor="b" anchorCtr="0">
            <a:noAutofit/>
          </a:bodyPr>
          <a:lstStyle>
            <a:lvl1pPr lvl="0">
              <a:spcBef>
                <a:spcPts val="0"/>
              </a:spcBef>
              <a:spcAft>
                <a:spcPts val="0"/>
              </a:spcAft>
              <a:buNone/>
              <a:defRPr sz="3600">
                <a:solidFill>
                  <a:srgbClr val="666666"/>
                </a:solidFill>
              </a:defRPr>
            </a:lvl1pPr>
            <a:lvl2pPr lvl="1">
              <a:spcBef>
                <a:spcPts val="0"/>
              </a:spcBef>
              <a:spcAft>
                <a:spcPts val="0"/>
              </a:spcAft>
              <a:buNone/>
              <a:defRPr>
                <a:solidFill>
                  <a:srgbClr val="666666"/>
                </a:solidFill>
              </a:defRPr>
            </a:lvl2pPr>
            <a:lvl3pPr lvl="2">
              <a:spcBef>
                <a:spcPts val="0"/>
              </a:spcBef>
              <a:spcAft>
                <a:spcPts val="0"/>
              </a:spcAft>
              <a:buNone/>
              <a:defRPr>
                <a:solidFill>
                  <a:srgbClr val="666666"/>
                </a:solidFill>
              </a:defRPr>
            </a:lvl3pPr>
            <a:lvl4pPr lvl="3">
              <a:spcBef>
                <a:spcPts val="0"/>
              </a:spcBef>
              <a:spcAft>
                <a:spcPts val="0"/>
              </a:spcAft>
              <a:buNone/>
              <a:defRPr>
                <a:solidFill>
                  <a:srgbClr val="666666"/>
                </a:solidFill>
              </a:defRPr>
            </a:lvl4pPr>
            <a:lvl5pPr lvl="4">
              <a:spcBef>
                <a:spcPts val="0"/>
              </a:spcBef>
              <a:spcAft>
                <a:spcPts val="0"/>
              </a:spcAft>
              <a:buNone/>
              <a:defRPr>
                <a:solidFill>
                  <a:srgbClr val="666666"/>
                </a:solidFill>
              </a:defRPr>
            </a:lvl5pPr>
            <a:lvl6pPr lvl="5">
              <a:spcBef>
                <a:spcPts val="0"/>
              </a:spcBef>
              <a:spcAft>
                <a:spcPts val="0"/>
              </a:spcAft>
              <a:buNone/>
              <a:defRPr>
                <a:solidFill>
                  <a:srgbClr val="666666"/>
                </a:solidFill>
              </a:defRPr>
            </a:lvl6pPr>
            <a:lvl7pPr lvl="6">
              <a:spcBef>
                <a:spcPts val="0"/>
              </a:spcBef>
              <a:spcAft>
                <a:spcPts val="0"/>
              </a:spcAft>
              <a:buNone/>
              <a:defRPr>
                <a:solidFill>
                  <a:srgbClr val="666666"/>
                </a:solidFill>
              </a:defRPr>
            </a:lvl7pPr>
            <a:lvl8pPr lvl="7">
              <a:spcBef>
                <a:spcPts val="0"/>
              </a:spcBef>
              <a:spcAft>
                <a:spcPts val="0"/>
              </a:spcAft>
              <a:buNone/>
              <a:defRPr>
                <a:solidFill>
                  <a:srgbClr val="666666"/>
                </a:solidFill>
              </a:defRPr>
            </a:lvl8pPr>
            <a:lvl9pPr lvl="8">
              <a:spcBef>
                <a:spcPts val="0"/>
              </a:spcBef>
              <a:spcAft>
                <a:spcPts val="0"/>
              </a:spcAft>
              <a:buNone/>
              <a:defRPr>
                <a:solidFill>
                  <a:srgbClr val="666666"/>
                </a:solidFill>
              </a:defRPr>
            </a:lvl9pPr>
          </a:lstStyle>
          <a:p>
            <a:endParaRPr/>
          </a:p>
        </p:txBody>
      </p:sp>
      <p:sp>
        <p:nvSpPr>
          <p:cNvPr id="31" name="Google Shape;31;p4"/>
          <p:cNvSpPr txBox="1">
            <a:spLocks noGrp="1"/>
          </p:cNvSpPr>
          <p:nvPr>
            <p:ph type="subTitle" idx="1"/>
          </p:nvPr>
        </p:nvSpPr>
        <p:spPr>
          <a:xfrm>
            <a:off x="5155275" y="2316364"/>
            <a:ext cx="2030700" cy="694800"/>
          </a:xfrm>
          <a:prstGeom prst="rect">
            <a:avLst/>
          </a:prstGeom>
        </p:spPr>
        <p:txBody>
          <a:bodyPr spcFirstLastPara="1" wrap="square" lIns="0" tIns="0" rIns="0" bIns="0" anchor="t" anchorCtr="0">
            <a:noAutofit/>
          </a:bodyPr>
          <a:lstStyle>
            <a:lvl1pPr lvl="0" rtl="0">
              <a:spcBef>
                <a:spcPts val="0"/>
              </a:spcBef>
              <a:spcAft>
                <a:spcPts val="0"/>
              </a:spcAft>
              <a:buNone/>
              <a:defRPr sz="1000"/>
            </a:lvl1pPr>
            <a:lvl2pPr lvl="1" rtl="0">
              <a:spcBef>
                <a:spcPts val="0"/>
              </a:spcBef>
              <a:spcAft>
                <a:spcPts val="0"/>
              </a:spcAft>
              <a:buNone/>
              <a:defRPr sz="1100"/>
            </a:lvl2pPr>
            <a:lvl3pPr lvl="2" rtl="0">
              <a:spcBef>
                <a:spcPts val="0"/>
              </a:spcBef>
              <a:spcAft>
                <a:spcPts val="0"/>
              </a:spcAft>
              <a:buNone/>
              <a:defRPr sz="1100"/>
            </a:lvl3pPr>
            <a:lvl4pPr lvl="3" rtl="0">
              <a:spcBef>
                <a:spcPts val="0"/>
              </a:spcBef>
              <a:spcAft>
                <a:spcPts val="0"/>
              </a:spcAft>
              <a:buNone/>
              <a:defRPr sz="1100"/>
            </a:lvl4pPr>
            <a:lvl5pPr lvl="4" rtl="0">
              <a:spcBef>
                <a:spcPts val="0"/>
              </a:spcBef>
              <a:spcAft>
                <a:spcPts val="0"/>
              </a:spcAft>
              <a:buNone/>
              <a:defRPr sz="1100"/>
            </a:lvl5pPr>
            <a:lvl6pPr lvl="5" rtl="0">
              <a:spcBef>
                <a:spcPts val="0"/>
              </a:spcBef>
              <a:spcAft>
                <a:spcPts val="0"/>
              </a:spcAft>
              <a:buNone/>
              <a:defRPr sz="1100"/>
            </a:lvl6pPr>
            <a:lvl7pPr lvl="6" rtl="0">
              <a:spcBef>
                <a:spcPts val="0"/>
              </a:spcBef>
              <a:spcAft>
                <a:spcPts val="0"/>
              </a:spcAft>
              <a:buNone/>
              <a:defRPr sz="1100"/>
            </a:lvl7pPr>
            <a:lvl8pPr lvl="7" rtl="0">
              <a:spcBef>
                <a:spcPts val="0"/>
              </a:spcBef>
              <a:spcAft>
                <a:spcPts val="0"/>
              </a:spcAft>
              <a:buNone/>
              <a:defRPr sz="1100"/>
            </a:lvl8pPr>
            <a:lvl9pPr lvl="8" rtl="0">
              <a:spcBef>
                <a:spcPts val="0"/>
              </a:spcBef>
              <a:spcAft>
                <a:spcPts val="0"/>
              </a:spcAft>
              <a:buNone/>
              <a:defRPr sz="1100"/>
            </a:lvl9pPr>
          </a:lstStyle>
          <a:p>
            <a:endParaRPr/>
          </a:p>
        </p:txBody>
      </p:sp>
      <p:sp>
        <p:nvSpPr>
          <p:cNvPr id="32" name="Google Shape;32;p4"/>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a:buNone/>
              <a:defRPr sz="1300">
                <a:solidFill>
                  <a:srgbClr val="666666"/>
                </a:solidFill>
                <a:latin typeface="Oswald"/>
                <a:ea typeface="Oswald"/>
                <a:cs typeface="Oswald"/>
                <a:sym typeface="Oswald"/>
              </a:defRPr>
            </a:lvl1pPr>
            <a:lvl2pPr lvl="1" algn="ctr">
              <a:buNone/>
              <a:defRPr sz="1300">
                <a:solidFill>
                  <a:srgbClr val="666666"/>
                </a:solidFill>
                <a:latin typeface="Oswald"/>
                <a:ea typeface="Oswald"/>
                <a:cs typeface="Oswald"/>
                <a:sym typeface="Oswald"/>
              </a:defRPr>
            </a:lvl2pPr>
            <a:lvl3pPr lvl="2" algn="ctr">
              <a:buNone/>
              <a:defRPr sz="1300">
                <a:solidFill>
                  <a:srgbClr val="666666"/>
                </a:solidFill>
                <a:latin typeface="Oswald"/>
                <a:ea typeface="Oswald"/>
                <a:cs typeface="Oswald"/>
                <a:sym typeface="Oswald"/>
              </a:defRPr>
            </a:lvl3pPr>
            <a:lvl4pPr lvl="3" algn="ctr">
              <a:buNone/>
              <a:defRPr sz="1300">
                <a:solidFill>
                  <a:srgbClr val="666666"/>
                </a:solidFill>
                <a:latin typeface="Oswald"/>
                <a:ea typeface="Oswald"/>
                <a:cs typeface="Oswald"/>
                <a:sym typeface="Oswald"/>
              </a:defRPr>
            </a:lvl4pPr>
            <a:lvl5pPr lvl="4" algn="ctr">
              <a:buNone/>
              <a:defRPr sz="1300">
                <a:solidFill>
                  <a:srgbClr val="666666"/>
                </a:solidFill>
                <a:latin typeface="Oswald"/>
                <a:ea typeface="Oswald"/>
                <a:cs typeface="Oswald"/>
                <a:sym typeface="Oswald"/>
              </a:defRPr>
            </a:lvl5pPr>
            <a:lvl6pPr lvl="5" algn="ctr">
              <a:buNone/>
              <a:defRPr sz="1300">
                <a:solidFill>
                  <a:srgbClr val="666666"/>
                </a:solidFill>
                <a:latin typeface="Oswald"/>
                <a:ea typeface="Oswald"/>
                <a:cs typeface="Oswald"/>
                <a:sym typeface="Oswald"/>
              </a:defRPr>
            </a:lvl6pPr>
            <a:lvl7pPr lvl="6" algn="ctr">
              <a:buNone/>
              <a:defRPr sz="1300">
                <a:solidFill>
                  <a:srgbClr val="666666"/>
                </a:solidFill>
                <a:latin typeface="Oswald"/>
                <a:ea typeface="Oswald"/>
                <a:cs typeface="Oswald"/>
                <a:sym typeface="Oswald"/>
              </a:defRPr>
            </a:lvl7pPr>
            <a:lvl8pPr lvl="7" algn="ctr">
              <a:buNone/>
              <a:defRPr sz="1300">
                <a:solidFill>
                  <a:srgbClr val="666666"/>
                </a:solidFill>
                <a:latin typeface="Oswald"/>
                <a:ea typeface="Oswald"/>
                <a:cs typeface="Oswald"/>
                <a:sym typeface="Oswald"/>
              </a:defRPr>
            </a:lvl8pPr>
            <a:lvl9pPr lvl="8" algn="ctr">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3070761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12/27/2021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327937320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288830635"/>
      </p:ext>
    </p:extLst>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C35BB1C6-BF8F-4481-8AB2-603A1C8A906A}" type="datetimeFigureOut">
              <a:rPr lang="en-US" smtClean="0"/>
              <a:t>12/27/2021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177593593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1187577" y="2357438"/>
            <a:ext cx="3202686" cy="19475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B61BEF0D-F0BB-DE4B-95CE-6DB70DBA9567}" type="datetimeFigureOut">
              <a:rPr lang="en-US" smtClean="0"/>
              <a:pPr/>
              <a:t>12/27/2021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‹Nº›</a:t>
            </a:fld>
            <a:endParaRPr lang="en-U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95722632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33392984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340362502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9" name="Date Placeholder 8"/>
          <p:cNvSpPr>
            <a:spLocks noGrp="1"/>
          </p:cNvSpPr>
          <p:nvPr>
            <p:ph type="dt" sz="half" idx="10"/>
          </p:nvPr>
        </p:nvSpPr>
        <p:spPr/>
        <p:txBody>
          <a:bodyPr/>
          <a:lstStyle/>
          <a:p>
            <a:fld id="{C35BB1C6-BF8F-4481-8AB2-603A1C8A906A}" type="datetimeFigureOut">
              <a:rPr lang="en-US" smtClean="0"/>
              <a:t>12/27/2021</a:t>
            </a:fld>
            <a:endParaRPr lang="en-US" dirty="0"/>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8917892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s-CL"/>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s-CL"/>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358444900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smtClean="0"/>
              <a:t>12/27/2021</a:t>
            </a:fld>
            <a:endParaRPr lang="en-US" dirty="0"/>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pPr marL="0" lvl="0" indent="0" algn="l"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6138640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hf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60FAD3C-3F4D-49D1-BF4D-D8E6995556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a:t>
            </a:fld>
            <a:endParaRPr lang="en-US" dirty="0"/>
          </a:p>
        </p:txBody>
      </p:sp>
      <p:pic>
        <p:nvPicPr>
          <p:cNvPr id="5" name="Imagen 4">
            <a:extLst>
              <a:ext uri="{FF2B5EF4-FFF2-40B4-BE49-F238E27FC236}">
                <a16:creationId xmlns:a16="http://schemas.microsoft.com/office/drawing/2014/main" id="{7CE4720D-7B0F-409E-8223-2680F4B19914}"/>
              </a:ext>
            </a:extLst>
          </p:cNvPr>
          <p:cNvPicPr>
            <a:picLocks noChangeAspect="1"/>
          </p:cNvPicPr>
          <p:nvPr/>
        </p:nvPicPr>
        <p:blipFill>
          <a:blip r:embed="rId2"/>
          <a:stretch>
            <a:fillRect/>
          </a:stretch>
        </p:blipFill>
        <p:spPr>
          <a:xfrm>
            <a:off x="4569252" y="0"/>
            <a:ext cx="4574748" cy="2571750"/>
          </a:xfrm>
          <a:prstGeom prst="rect">
            <a:avLst/>
          </a:prstGeom>
        </p:spPr>
      </p:pic>
      <p:pic>
        <p:nvPicPr>
          <p:cNvPr id="6" name="Imagen 5">
            <a:extLst>
              <a:ext uri="{FF2B5EF4-FFF2-40B4-BE49-F238E27FC236}">
                <a16:creationId xmlns:a16="http://schemas.microsoft.com/office/drawing/2014/main" id="{7D343653-AD87-4023-97C7-88FD6DB0BD9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649381" y="0"/>
            <a:ext cx="10437265" cy="5824409"/>
          </a:xfrm>
          <a:prstGeom prst="rect">
            <a:avLst/>
          </a:prstGeom>
        </p:spPr>
      </p:pic>
      <p:sp>
        <p:nvSpPr>
          <p:cNvPr id="9" name="CuadroTexto 8">
            <a:extLst>
              <a:ext uri="{FF2B5EF4-FFF2-40B4-BE49-F238E27FC236}">
                <a16:creationId xmlns:a16="http://schemas.microsoft.com/office/drawing/2014/main" id="{0BEFF4C2-D589-4672-9E8E-959523284608}"/>
              </a:ext>
            </a:extLst>
          </p:cNvPr>
          <p:cNvSpPr txBox="1"/>
          <p:nvPr/>
        </p:nvSpPr>
        <p:spPr>
          <a:xfrm>
            <a:off x="-251209" y="2108895"/>
            <a:ext cx="9787884" cy="2554545"/>
          </a:xfrm>
          <a:prstGeom prst="rect">
            <a:avLst/>
          </a:prstGeom>
          <a:noFill/>
          <a:scene3d>
            <a:camera prst="orthographicFront"/>
            <a:lightRig rig="threePt" dir="t"/>
          </a:scene3d>
          <a:sp3d>
            <a:bevelT w="114300" prst="hardEdge"/>
          </a:sp3d>
        </p:spPr>
        <p:txBody>
          <a:bodyPr wrap="square" rtlCol="0">
            <a:spAutoFit/>
          </a:bodyPr>
          <a:lstStyle/>
          <a:p>
            <a:pPr algn="ctr"/>
            <a:r>
              <a:rPr lang="es-CL" sz="4800" b="1" dirty="0">
                <a:ln w="0"/>
                <a:solidFill>
                  <a:srgbClr val="C00000"/>
                </a:solidFill>
                <a:effectLst>
                  <a:outerShdw blurRad="38100" dist="25400" dir="5400000" algn="ctr" rotWithShape="0">
                    <a:srgbClr val="6E747A">
                      <a:alpha val="43000"/>
                    </a:srgbClr>
                  </a:outerShdw>
                </a:effectLst>
                <a:latin typeface="Candara Light" panose="020E0502030303020204" pitchFamily="34" charset="0"/>
              </a:rPr>
              <a:t>OBRAS CLAVES </a:t>
            </a:r>
          </a:p>
          <a:p>
            <a:pPr algn="ctr"/>
            <a:endParaRPr lang="es-CL" sz="4800" b="1" dirty="0">
              <a:ln w="0"/>
              <a:solidFill>
                <a:srgbClr val="C00000"/>
              </a:solidFill>
              <a:effectLst>
                <a:outerShdw blurRad="38100" dist="25400" dir="5400000" algn="ctr" rotWithShape="0">
                  <a:srgbClr val="6E747A">
                    <a:alpha val="43000"/>
                  </a:srgbClr>
                </a:outerShdw>
              </a:effectLst>
              <a:latin typeface="Candara Light" panose="020E0502030303020204" pitchFamily="34" charset="0"/>
            </a:endParaRPr>
          </a:p>
          <a:p>
            <a:pPr algn="ctr"/>
            <a:r>
              <a:rPr lang="es-CL" sz="3200" b="1" dirty="0">
                <a:ln w="0"/>
                <a:solidFill>
                  <a:srgbClr val="C00000"/>
                </a:solidFill>
                <a:effectLst>
                  <a:outerShdw blurRad="38100" dist="25400" dir="5400000" algn="ctr" rotWithShape="0">
                    <a:srgbClr val="6E747A">
                      <a:alpha val="43000"/>
                    </a:srgbClr>
                  </a:outerShdw>
                </a:effectLst>
                <a:latin typeface="Candara Light" panose="020E0502030303020204" pitchFamily="34" charset="0"/>
              </a:rPr>
              <a:t>PATRIMONIO ARQUITECTÓNICO DE LA HUMANIDAD</a:t>
            </a:r>
          </a:p>
          <a:p>
            <a:pPr algn="ctr"/>
            <a:r>
              <a:rPr lang="es-CL" sz="3200" b="1" dirty="0">
                <a:ln w="0"/>
                <a:solidFill>
                  <a:srgbClr val="C00000"/>
                </a:solidFill>
                <a:effectLst>
                  <a:outerShdw blurRad="38100" dist="25400" dir="5400000" algn="ctr" rotWithShape="0">
                    <a:srgbClr val="6E747A">
                      <a:alpha val="43000"/>
                    </a:srgbClr>
                  </a:outerShdw>
                </a:effectLst>
                <a:latin typeface="Candara Light" panose="020E0502030303020204" pitchFamily="34" charset="0"/>
              </a:rPr>
              <a:t>1°° medio</a:t>
            </a:r>
          </a:p>
        </p:txBody>
      </p:sp>
    </p:spTree>
    <p:extLst>
      <p:ext uri="{BB962C8B-B14F-4D97-AF65-F5344CB8AC3E}">
        <p14:creationId xmlns:p14="http://schemas.microsoft.com/office/powerpoint/2010/main" val="329978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AF15CE9-69EA-4981-93F1-42AF977D3A7F}"/>
              </a:ext>
            </a:extLst>
          </p:cNvPr>
          <p:cNvPicPr>
            <a:picLocks noChangeAspect="1"/>
          </p:cNvPicPr>
          <p:nvPr/>
        </p:nvPicPr>
        <p:blipFill>
          <a:blip r:embed="rId2"/>
          <a:stretch>
            <a:fillRect/>
          </a:stretch>
        </p:blipFill>
        <p:spPr>
          <a:xfrm>
            <a:off x="0" y="29961"/>
            <a:ext cx="9096199" cy="5113539"/>
          </a:xfrm>
          <a:prstGeom prst="rect">
            <a:avLst/>
          </a:prstGeom>
        </p:spPr>
      </p:pic>
      <p:sp>
        <p:nvSpPr>
          <p:cNvPr id="4" name="Marcador de número de diapositiva 3">
            <a:extLst>
              <a:ext uri="{FF2B5EF4-FFF2-40B4-BE49-F238E27FC236}">
                <a16:creationId xmlns:a16="http://schemas.microsoft.com/office/drawing/2014/main" id="{6721306F-5524-4820-9444-E1D400C4536C}"/>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10</a:t>
            </a:fld>
            <a:endParaRPr lang="en-US"/>
          </a:p>
        </p:txBody>
      </p:sp>
      <p:sp>
        <p:nvSpPr>
          <p:cNvPr id="7" name="CuadroTexto 6">
            <a:extLst>
              <a:ext uri="{FF2B5EF4-FFF2-40B4-BE49-F238E27FC236}">
                <a16:creationId xmlns:a16="http://schemas.microsoft.com/office/drawing/2014/main" id="{7C73FD67-F79E-49CF-B89C-90EC7E73C531}"/>
              </a:ext>
            </a:extLst>
          </p:cNvPr>
          <p:cNvSpPr txBox="1"/>
          <p:nvPr/>
        </p:nvSpPr>
        <p:spPr>
          <a:xfrm>
            <a:off x="125582" y="1634478"/>
            <a:ext cx="3717561" cy="523220"/>
          </a:xfrm>
          <a:prstGeom prst="rect">
            <a:avLst/>
          </a:prstGeom>
          <a:noFill/>
        </p:spPr>
        <p:txBody>
          <a:bodyPr wrap="square" rtlCol="0">
            <a:spAutoFit/>
          </a:bodyPr>
          <a:lstStyle/>
          <a:p>
            <a:r>
              <a:rPr lang="es-CL" sz="2800" b="1" dirty="0">
                <a:solidFill>
                  <a:srgbClr val="C00000"/>
                </a:solidFill>
                <a:latin typeface="Candara Light" panose="020E0502030303020204" pitchFamily="34" charset="0"/>
              </a:rPr>
              <a:t>AMÉRICA DEL NORTE</a:t>
            </a:r>
          </a:p>
        </p:txBody>
      </p:sp>
    </p:spTree>
    <p:extLst>
      <p:ext uri="{BB962C8B-B14F-4D97-AF65-F5344CB8AC3E}">
        <p14:creationId xmlns:p14="http://schemas.microsoft.com/office/powerpoint/2010/main" val="2517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0F6FA97B-2DA1-48D6-84C2-03D840A3235A}"/>
              </a:ext>
            </a:extLst>
          </p:cNvPr>
          <p:cNvSpPr/>
          <p:nvPr/>
        </p:nvSpPr>
        <p:spPr>
          <a:xfrm>
            <a:off x="4331728" y="0"/>
            <a:ext cx="4812271" cy="5143500"/>
          </a:xfrm>
          <a:prstGeom prst="rect">
            <a:avLst/>
          </a:prstGeom>
          <a:solidFill>
            <a:srgbClr val="5D7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4" name="Rectangle 33">
            <a:extLst>
              <a:ext uri="{FF2B5EF4-FFF2-40B4-BE49-F238E27FC236}">
                <a16:creationId xmlns:a16="http://schemas.microsoft.com/office/drawing/2014/main" id="{65B34324-8F10-4614-BFE4-2E3C7F3E1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3E952EC-AFF6-4197-9272-C0D7C0F5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241298"/>
            <a:ext cx="2406060"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9AAB66-CD8D-477A-A21A-2105E6D82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1299"/>
            <a:ext cx="1583488" cy="20413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6A326B9-FD78-4195-A659-95DAFC1DD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3118085"/>
            <a:ext cx="2406060" cy="17841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3DAFF6B-5BEC-4153-93E9-6B735BC1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20347"/>
            <a:ext cx="1583488" cy="2154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11B9C76C-EC75-4183-BE15-19001628240C}"/>
              </a:ext>
            </a:extLst>
          </p:cNvPr>
          <p:cNvSpPr>
            <a:spLocks noGrp="1"/>
          </p:cNvSpPr>
          <p:nvPr>
            <p:ph idx="1"/>
          </p:nvPr>
        </p:nvSpPr>
        <p:spPr>
          <a:xfrm>
            <a:off x="4799484" y="1075899"/>
            <a:ext cx="3987654" cy="3187404"/>
          </a:xfrm>
        </p:spPr>
        <p:txBody>
          <a:bodyPr>
            <a:noAutofit/>
          </a:bodyPr>
          <a:lstStyle/>
          <a:p>
            <a:pPr marL="0" lvl="0" indent="0">
              <a:lnSpc>
                <a:spcPct val="107000"/>
              </a:lnSpc>
              <a:spcAft>
                <a:spcPts val="800"/>
              </a:spcAft>
              <a:buNone/>
              <a:tabLst>
                <a:tab pos="457200" algn="l"/>
              </a:tabLst>
            </a:pPr>
            <a:r>
              <a:rPr lang="es-ES" sz="1100" dirty="0">
                <a:solidFill>
                  <a:schemeClr val="bg1"/>
                </a:solidFill>
              </a:rPr>
              <a:t>EN EL BARRIO DEL VIEJO QUEBEC SE ORIGINA EN 1620  CON CHAMPLAIN QUE INSTALA EL FUERTE DE SAN LUIS.  EN ESTE LA CIUDAD ALTA SE UNE A LA CIUDAD BAJA FORMANDO LA PARTE MÁS ANTIGUA DE QUEBEC. SUS </a:t>
            </a:r>
            <a:r>
              <a:rPr lang="es-ES" sz="1100" dirty="0">
                <a:solidFill>
                  <a:schemeClr val="bg1"/>
                </a:solidFill>
                <a:effectLst/>
                <a:ea typeface="Calibri" panose="020F0502020204030204" pitchFamily="34" charset="0"/>
                <a:cs typeface="Times New Roman" panose="02020603050405020304" pitchFamily="18" charset="0"/>
              </a:rPr>
              <a:t>MURALLAS, LA CIUDADELA, LAS CASAS DE OTROS SIGLOS, PLAZAS Y LUGARES HISTÓRICOS, SON EL RICO PATRIMONIO DEL CASCO ANTIGUO DE LA CIUDAD ALTA DE QUEBEC. EL LEGADO DE LAS GENERACIONES ANTERIORES Y LA BELLEZA DEL LUGAR LO CONVIERTEN EN UN LUGAR ÚNICO. </a:t>
            </a:r>
            <a:endParaRPr lang="es-CL" sz="1100" dirty="0">
              <a:solidFill>
                <a:schemeClr val="bg1"/>
              </a:solidFill>
              <a:effectLst/>
              <a:ea typeface="Calibri" panose="020F0502020204030204" pitchFamily="34" charset="0"/>
              <a:cs typeface="Times New Roman" panose="02020603050405020304" pitchFamily="18" charset="0"/>
            </a:endParaRPr>
          </a:p>
          <a:p>
            <a:pPr marL="0" lvl="0" indent="0">
              <a:lnSpc>
                <a:spcPct val="107000"/>
              </a:lnSpc>
              <a:spcAft>
                <a:spcPts val="800"/>
              </a:spcAft>
              <a:buNone/>
              <a:tabLst>
                <a:tab pos="457200" algn="l"/>
              </a:tabLst>
            </a:pPr>
            <a:r>
              <a:rPr lang="es-ES" sz="1100" dirty="0">
                <a:solidFill>
                  <a:schemeClr val="bg1"/>
                </a:solidFill>
                <a:effectLst/>
                <a:ea typeface="Calibri" panose="020F0502020204030204" pitchFamily="34" charset="0"/>
                <a:cs typeface="Times New Roman" panose="02020603050405020304" pitchFamily="18" charset="0"/>
              </a:rPr>
              <a:t>LA MAYORÍA DE LOS EDIFICIOS DATAN DEL SIGLO XIX, </a:t>
            </a:r>
            <a:r>
              <a:rPr lang="es-ES" sz="1100" dirty="0">
                <a:solidFill>
                  <a:schemeClr val="bg1"/>
                </a:solidFill>
                <a:ea typeface="Calibri" panose="020F0502020204030204" pitchFamily="34" charset="0"/>
                <a:cs typeface="Times New Roman" panose="02020603050405020304" pitchFamily="18" charset="0"/>
              </a:rPr>
              <a:t>I</a:t>
            </a:r>
            <a:r>
              <a:rPr lang="es-ES" sz="1100" dirty="0">
                <a:solidFill>
                  <a:schemeClr val="bg1"/>
                </a:solidFill>
                <a:effectLst/>
                <a:ea typeface="Calibri" panose="020F0502020204030204" pitchFamily="34" charset="0"/>
                <a:cs typeface="Times New Roman" panose="02020603050405020304" pitchFamily="18" charset="0"/>
              </a:rPr>
              <a:t>NCLUSIVE LA CONSTRUCCIÓN DE ALGUNOS DE ELLOS SE REMONTA AL SIGLO XVII Y AL XVIII. LA ADMINISTRACIÓN PÚBLICA Y LAS INSTITUCIONES SIGUEN OCUPANDO UN LUGAR IMPORTANTE EN EL CORAZÓN DE LA CIUDAD COMO SON: EL AYUNTAMIENTO, EL SEMINARIO DE QUEBEC, EL CONVENTO DE LAS URSULINAS, EL MONASTERIO DE LOS AGUSTINOS Y EL HOSPITAL DE LA CASA DE DIOS. COMO </a:t>
            </a:r>
            <a:endParaRPr lang="es-CL" sz="1100" dirty="0">
              <a:solidFill>
                <a:schemeClr val="bg1"/>
              </a:solidFill>
              <a:effectLst/>
              <a:ea typeface="Calibri" panose="020F0502020204030204" pitchFamily="34" charset="0"/>
              <a:cs typeface="Times New Roman" panose="02020603050405020304" pitchFamily="18" charset="0"/>
            </a:endParaRPr>
          </a:p>
        </p:txBody>
      </p:sp>
      <p:sp>
        <p:nvSpPr>
          <p:cNvPr id="4" name="Marcador de número de diapositiva 3">
            <a:extLst>
              <a:ext uri="{FF2B5EF4-FFF2-40B4-BE49-F238E27FC236}">
                <a16:creationId xmlns:a16="http://schemas.microsoft.com/office/drawing/2014/main" id="{B5107F2D-7B12-42BC-8DB9-2F6AA4EE6755}"/>
              </a:ext>
            </a:extLst>
          </p:cNvPr>
          <p:cNvSpPr>
            <a:spLocks noGrp="1"/>
          </p:cNvSpPr>
          <p:nvPr>
            <p:ph type="sldNum" sz="quarter" idx="12"/>
          </p:nvPr>
        </p:nvSpPr>
        <p:spPr>
          <a:xfrm>
            <a:off x="8069191" y="4663440"/>
            <a:ext cx="274320" cy="274320"/>
          </a:xfrm>
        </p:spPr>
        <p:txBody>
          <a:bodyPr vert="horz" lIns="18288" tIns="45720" rIns="18288" bIns="45720" rtlCol="0">
            <a:normAutofit/>
          </a:bodyPr>
          <a:lstStyle/>
          <a:p>
            <a:pPr lvl="0" indent="0">
              <a:lnSpc>
                <a:spcPct val="90000"/>
              </a:lnSpc>
              <a:spcBef>
                <a:spcPts val="0"/>
              </a:spcBef>
              <a:spcAft>
                <a:spcPts val="600"/>
              </a:spcAft>
              <a:buNone/>
            </a:pPr>
            <a:fld id="{00000000-1234-1234-1234-123412341234}" type="slidenum">
              <a:rPr lang="en-US" sz="700" kern="1200" spc="0" baseline="0" dirty="0">
                <a:latin typeface="+mn-lt"/>
                <a:ea typeface="+mn-ea"/>
                <a:cs typeface="+mn-cs"/>
              </a:rPr>
              <a:pPr lvl="0" indent="0">
                <a:lnSpc>
                  <a:spcPct val="90000"/>
                </a:lnSpc>
                <a:spcBef>
                  <a:spcPts val="0"/>
                </a:spcBef>
                <a:spcAft>
                  <a:spcPts val="600"/>
                </a:spcAft>
                <a:buNone/>
              </a:pPr>
              <a:t>11</a:t>
            </a:fld>
            <a:endParaRPr lang="en-US" sz="700" kern="1200" spc="0" baseline="0">
              <a:latin typeface="+mn-lt"/>
              <a:ea typeface="+mn-ea"/>
              <a:cs typeface="+mn-cs"/>
            </a:endParaRPr>
          </a:p>
        </p:txBody>
      </p:sp>
      <p:pic>
        <p:nvPicPr>
          <p:cNvPr id="17" name="Imagen 16">
            <a:extLst>
              <a:ext uri="{FF2B5EF4-FFF2-40B4-BE49-F238E27FC236}">
                <a16:creationId xmlns:a16="http://schemas.microsoft.com/office/drawing/2014/main" id="{98ACA6DA-5E8D-47B0-B6FC-D66554EFA75A}"/>
              </a:ext>
            </a:extLst>
          </p:cNvPr>
          <p:cNvPicPr>
            <a:picLocks noChangeAspect="1"/>
          </p:cNvPicPr>
          <p:nvPr/>
        </p:nvPicPr>
        <p:blipFill>
          <a:blip r:embed="rId2"/>
          <a:stretch>
            <a:fillRect/>
          </a:stretch>
        </p:blipFill>
        <p:spPr>
          <a:xfrm>
            <a:off x="2817807" y="2749223"/>
            <a:ext cx="1444355" cy="1496712"/>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EE277374-9D79-428F-BFB0-1CB85E26690F}"/>
              </a:ext>
            </a:extLst>
          </p:cNvPr>
          <p:cNvPicPr>
            <a:picLocks noChangeAspect="1"/>
          </p:cNvPicPr>
          <p:nvPr/>
        </p:nvPicPr>
        <p:blipFill>
          <a:blip r:embed="rId3"/>
          <a:stretch>
            <a:fillRect/>
          </a:stretch>
        </p:blipFill>
        <p:spPr>
          <a:xfrm>
            <a:off x="429690" y="3207969"/>
            <a:ext cx="2011014" cy="1455471"/>
          </a:xfrm>
          <a:prstGeom prst="rect">
            <a:avLst/>
          </a:prstGeom>
          <a:ln>
            <a:noFill/>
          </a:ln>
          <a:effectLst>
            <a:outerShdw blurRad="292100" dist="139700" dir="2700000" algn="tl" rotWithShape="0">
              <a:srgbClr val="333333">
                <a:alpha val="65000"/>
              </a:srgbClr>
            </a:outerShdw>
          </a:effectLst>
        </p:spPr>
      </p:pic>
      <p:pic>
        <p:nvPicPr>
          <p:cNvPr id="3074" name="Picture 2">
            <a:extLst>
              <a:ext uri="{FF2B5EF4-FFF2-40B4-BE49-F238E27FC236}">
                <a16:creationId xmlns:a16="http://schemas.microsoft.com/office/drawing/2014/main" id="{75CA9ED5-D335-4D3F-92BD-02D7AA951D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07" r="8691"/>
          <a:stretch/>
        </p:blipFill>
        <p:spPr bwMode="auto">
          <a:xfrm>
            <a:off x="429690" y="490832"/>
            <a:ext cx="2061960" cy="2137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31CC70E-5D97-4537-8A6F-881D484B641E}"/>
              </a:ext>
            </a:extLst>
          </p:cNvPr>
          <p:cNvSpPr txBox="1"/>
          <p:nvPr/>
        </p:nvSpPr>
        <p:spPr>
          <a:xfrm>
            <a:off x="227484" y="4663440"/>
            <a:ext cx="2406060" cy="276999"/>
          </a:xfrm>
          <a:prstGeom prst="rect">
            <a:avLst/>
          </a:prstGeom>
          <a:noFill/>
        </p:spPr>
        <p:txBody>
          <a:bodyPr wrap="square" rtlCol="0">
            <a:spAutoFit/>
          </a:bodyPr>
          <a:lstStyle/>
          <a:p>
            <a:pPr algn="ctr"/>
            <a:r>
              <a:rPr lang="es-CL" sz="1200" dirty="0">
                <a:solidFill>
                  <a:srgbClr val="5D74A7"/>
                </a:solidFill>
              </a:rPr>
              <a:t>CASTILLO DE FRONTENAC</a:t>
            </a:r>
          </a:p>
        </p:txBody>
      </p:sp>
      <p:sp>
        <p:nvSpPr>
          <p:cNvPr id="18" name="CuadroTexto 17">
            <a:extLst>
              <a:ext uri="{FF2B5EF4-FFF2-40B4-BE49-F238E27FC236}">
                <a16:creationId xmlns:a16="http://schemas.microsoft.com/office/drawing/2014/main" id="{830DDD3C-4BBD-48BE-AE8B-BE9D2417E7C0}"/>
              </a:ext>
            </a:extLst>
          </p:cNvPr>
          <p:cNvSpPr txBox="1"/>
          <p:nvPr/>
        </p:nvSpPr>
        <p:spPr>
          <a:xfrm>
            <a:off x="429688" y="2628198"/>
            <a:ext cx="2061961" cy="276999"/>
          </a:xfrm>
          <a:prstGeom prst="rect">
            <a:avLst/>
          </a:prstGeom>
          <a:noFill/>
        </p:spPr>
        <p:txBody>
          <a:bodyPr wrap="square" rtlCol="0">
            <a:spAutoFit/>
          </a:bodyPr>
          <a:lstStyle/>
          <a:p>
            <a:pPr algn="ctr"/>
            <a:r>
              <a:rPr lang="es-CL" sz="1200" dirty="0">
                <a:solidFill>
                  <a:srgbClr val="5D74A7"/>
                </a:solidFill>
              </a:rPr>
              <a:t>SEMINARIO DE QUEBEC</a:t>
            </a:r>
          </a:p>
        </p:txBody>
      </p:sp>
      <p:sp>
        <p:nvSpPr>
          <p:cNvPr id="6" name="CuadroTexto 5">
            <a:extLst>
              <a:ext uri="{FF2B5EF4-FFF2-40B4-BE49-F238E27FC236}">
                <a16:creationId xmlns:a16="http://schemas.microsoft.com/office/drawing/2014/main" id="{0DF1FA6E-1AD6-4572-8976-544264E21944}"/>
              </a:ext>
            </a:extLst>
          </p:cNvPr>
          <p:cNvSpPr txBox="1"/>
          <p:nvPr/>
        </p:nvSpPr>
        <p:spPr>
          <a:xfrm>
            <a:off x="4994031" y="361741"/>
            <a:ext cx="3349480" cy="646331"/>
          </a:xfrm>
          <a:prstGeom prst="rect">
            <a:avLst/>
          </a:prstGeom>
          <a:noFill/>
        </p:spPr>
        <p:txBody>
          <a:bodyPr wrap="square" rtlCol="0">
            <a:spAutoFit/>
          </a:bodyPr>
          <a:lstStyle/>
          <a:p>
            <a:r>
              <a:rPr lang="es-CL" dirty="0">
                <a:solidFill>
                  <a:schemeClr val="bg1"/>
                </a:solidFill>
              </a:rPr>
              <a:t>BARRIO DEL VIEJO QUEBEC</a:t>
            </a:r>
          </a:p>
          <a:p>
            <a:pPr algn="ctr"/>
            <a:r>
              <a:rPr lang="es-CL" dirty="0">
                <a:solidFill>
                  <a:schemeClr val="bg1"/>
                </a:solidFill>
              </a:rPr>
              <a:t>CANADA</a:t>
            </a:r>
          </a:p>
        </p:txBody>
      </p:sp>
      <p:sp>
        <p:nvSpPr>
          <p:cNvPr id="2" name="CuadroTexto 1">
            <a:extLst>
              <a:ext uri="{FF2B5EF4-FFF2-40B4-BE49-F238E27FC236}">
                <a16:creationId xmlns:a16="http://schemas.microsoft.com/office/drawing/2014/main" id="{0F10B2BD-7870-448C-B424-268A646A57B9}"/>
              </a:ext>
            </a:extLst>
          </p:cNvPr>
          <p:cNvSpPr txBox="1"/>
          <p:nvPr/>
        </p:nvSpPr>
        <p:spPr>
          <a:xfrm>
            <a:off x="2817807" y="4263303"/>
            <a:ext cx="1444355" cy="276999"/>
          </a:xfrm>
          <a:prstGeom prst="rect">
            <a:avLst/>
          </a:prstGeom>
          <a:noFill/>
        </p:spPr>
        <p:txBody>
          <a:bodyPr wrap="square" rtlCol="0">
            <a:spAutoFit/>
          </a:bodyPr>
          <a:lstStyle/>
          <a:p>
            <a:r>
              <a:rPr lang="es-CL" sz="1200" dirty="0">
                <a:solidFill>
                  <a:srgbClr val="5D74A7"/>
                </a:solidFill>
              </a:rPr>
              <a:t>VISTA GENERAL</a:t>
            </a:r>
          </a:p>
        </p:txBody>
      </p:sp>
    </p:spTree>
    <p:extLst>
      <p:ext uri="{BB962C8B-B14F-4D97-AF65-F5344CB8AC3E}">
        <p14:creationId xmlns:p14="http://schemas.microsoft.com/office/powerpoint/2010/main" val="598227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A0970F55-8E18-4D50-A267-C6FC7D7013F9}"/>
              </a:ext>
            </a:extLst>
          </p:cNvPr>
          <p:cNvSpPr/>
          <p:nvPr/>
        </p:nvSpPr>
        <p:spPr>
          <a:xfrm>
            <a:off x="4511722" y="0"/>
            <a:ext cx="4632277" cy="5149436"/>
          </a:xfrm>
          <a:prstGeom prst="rect">
            <a:avLst/>
          </a:prstGeom>
          <a:solidFill>
            <a:srgbClr val="5D7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5" name="Rectangle 55">
            <a:extLst>
              <a:ext uri="{FF2B5EF4-FFF2-40B4-BE49-F238E27FC236}">
                <a16:creationId xmlns:a16="http://schemas.microsoft.com/office/drawing/2014/main" id="{8AA1D43A-9C3D-41BA-BD9F-EF7EC7B2F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7">
            <a:extLst>
              <a:ext uri="{FF2B5EF4-FFF2-40B4-BE49-F238E27FC236}">
                <a16:creationId xmlns:a16="http://schemas.microsoft.com/office/drawing/2014/main" id="{0477181B-208D-49EE-AEEF-79DAF8BA7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241298"/>
            <a:ext cx="2406060"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descr="Casa en medio de un campo de pasto y árboles&#10;&#10;Descripción generada automáticamente con confianza media">
            <a:extLst>
              <a:ext uri="{FF2B5EF4-FFF2-40B4-BE49-F238E27FC236}">
                <a16:creationId xmlns:a16="http://schemas.microsoft.com/office/drawing/2014/main" id="{27481AA8-7B64-459B-8993-9FDC008BE862}"/>
              </a:ext>
            </a:extLst>
          </p:cNvPr>
          <p:cNvPicPr>
            <a:picLocks noChangeAspect="1"/>
          </p:cNvPicPr>
          <p:nvPr/>
        </p:nvPicPr>
        <p:blipFill rotWithShape="1">
          <a:blip r:embed="rId2"/>
          <a:srcRect t="4542" r="-1" b="11729"/>
          <a:stretch/>
        </p:blipFill>
        <p:spPr>
          <a:xfrm>
            <a:off x="350379" y="1015694"/>
            <a:ext cx="2160270" cy="1207343"/>
          </a:xfrm>
          <a:prstGeom prst="rect">
            <a:avLst/>
          </a:prstGeom>
          <a:ln>
            <a:noFill/>
          </a:ln>
          <a:effectLst>
            <a:outerShdw blurRad="292100" dist="139700" dir="2700000" algn="tl" rotWithShape="0">
              <a:srgbClr val="333333">
                <a:alpha val="65000"/>
              </a:srgbClr>
            </a:outerShdw>
          </a:effectLst>
        </p:spPr>
      </p:pic>
      <p:sp>
        <p:nvSpPr>
          <p:cNvPr id="67" name="Rectangle 59">
            <a:extLst>
              <a:ext uri="{FF2B5EF4-FFF2-40B4-BE49-F238E27FC236}">
                <a16:creationId xmlns:a16="http://schemas.microsoft.com/office/drawing/2014/main" id="{83BFAA97-C464-45F7-995A-E13D0B4FC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1299"/>
            <a:ext cx="1583488" cy="20413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Casa en medio de un jardín&#10;&#10;Descripción generada automáticamente">
            <a:extLst>
              <a:ext uri="{FF2B5EF4-FFF2-40B4-BE49-F238E27FC236}">
                <a16:creationId xmlns:a16="http://schemas.microsoft.com/office/drawing/2014/main" id="{46364444-6E8F-4B76-B1D7-A7A403D02EE3}"/>
              </a:ext>
            </a:extLst>
          </p:cNvPr>
          <p:cNvPicPr>
            <a:picLocks noChangeAspect="1"/>
          </p:cNvPicPr>
          <p:nvPr/>
        </p:nvPicPr>
        <p:blipFill rotWithShape="1">
          <a:blip r:embed="rId3"/>
          <a:srcRect r="4351" b="-2"/>
          <a:stretch/>
        </p:blipFill>
        <p:spPr>
          <a:xfrm>
            <a:off x="2871112" y="798517"/>
            <a:ext cx="1337746" cy="933583"/>
          </a:xfrm>
          <a:prstGeom prst="rect">
            <a:avLst/>
          </a:prstGeom>
          <a:ln>
            <a:noFill/>
          </a:ln>
          <a:effectLst>
            <a:outerShdw blurRad="292100" dist="139700" dir="2700000" algn="tl" rotWithShape="0">
              <a:srgbClr val="333333">
                <a:alpha val="65000"/>
              </a:srgbClr>
            </a:outerShdw>
          </a:effectLst>
        </p:spPr>
      </p:pic>
      <p:sp>
        <p:nvSpPr>
          <p:cNvPr id="68" name="Rectangle 61">
            <a:extLst>
              <a:ext uri="{FF2B5EF4-FFF2-40B4-BE49-F238E27FC236}">
                <a16:creationId xmlns:a16="http://schemas.microsoft.com/office/drawing/2014/main" id="{EC059808-0DA1-4E66-92F6-60C8B25B4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512" y="3118085"/>
            <a:ext cx="2405032" cy="1784115"/>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5386504-CADE-4AFE-AF4F-0616BA69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20347"/>
            <a:ext cx="1583488" cy="2154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Una casa con una torre&#10;&#10;Descripción generada automáticamente">
            <a:extLst>
              <a:ext uri="{FF2B5EF4-FFF2-40B4-BE49-F238E27FC236}">
                <a16:creationId xmlns:a16="http://schemas.microsoft.com/office/drawing/2014/main" id="{01A43E5E-119F-4410-9258-6B6939E26B72}"/>
              </a:ext>
            </a:extLst>
          </p:cNvPr>
          <p:cNvPicPr>
            <a:picLocks noChangeAspect="1"/>
          </p:cNvPicPr>
          <p:nvPr/>
        </p:nvPicPr>
        <p:blipFill rotWithShape="1">
          <a:blip r:embed="rId4"/>
          <a:srcRect t="29953" r="2" b="2"/>
          <a:stretch/>
        </p:blipFill>
        <p:spPr>
          <a:xfrm>
            <a:off x="2857390" y="2921385"/>
            <a:ext cx="1337746" cy="937042"/>
          </a:xfrm>
          <a:prstGeom prst="rect">
            <a:avLst/>
          </a:prstGeom>
          <a:ln>
            <a:noFill/>
          </a:ln>
          <a:effectLst>
            <a:outerShdw blurRad="292100" dist="139700" dir="2700000" algn="tl" rotWithShape="0">
              <a:srgbClr val="333333">
                <a:alpha val="65000"/>
              </a:srgbClr>
            </a:outerShdw>
          </a:effectLst>
        </p:spPr>
      </p:pic>
      <p:sp>
        <p:nvSpPr>
          <p:cNvPr id="4" name="Marcador de número de diapositiva 3">
            <a:extLst>
              <a:ext uri="{FF2B5EF4-FFF2-40B4-BE49-F238E27FC236}">
                <a16:creationId xmlns:a16="http://schemas.microsoft.com/office/drawing/2014/main" id="{B5107F2D-7B12-42BC-8DB9-2F6AA4EE6755}"/>
              </a:ext>
            </a:extLst>
          </p:cNvPr>
          <p:cNvSpPr>
            <a:spLocks noGrp="1"/>
          </p:cNvSpPr>
          <p:nvPr>
            <p:ph type="sldNum" sz="quarter" idx="12"/>
          </p:nvPr>
        </p:nvSpPr>
        <p:spPr>
          <a:xfrm>
            <a:off x="8069191" y="4663440"/>
            <a:ext cx="274320" cy="274320"/>
          </a:xfrm>
        </p:spPr>
        <p:txBody>
          <a:bodyPr vert="horz" lIns="18288" tIns="45720" rIns="18288" bIns="45720" rtlCol="0">
            <a:normAutofit/>
          </a:bodyPr>
          <a:lstStyle/>
          <a:p>
            <a:pPr lvl="0" indent="0">
              <a:lnSpc>
                <a:spcPct val="90000"/>
              </a:lnSpc>
              <a:spcBef>
                <a:spcPts val="0"/>
              </a:spcBef>
              <a:spcAft>
                <a:spcPts val="600"/>
              </a:spcAft>
              <a:buNone/>
            </a:pPr>
            <a:fld id="{00000000-1234-1234-1234-123412341234}" type="slidenum">
              <a:rPr lang="en-US" sz="700" kern="1200" spc="0" baseline="0" dirty="0">
                <a:latin typeface="+mn-lt"/>
                <a:ea typeface="+mn-ea"/>
                <a:cs typeface="+mn-cs"/>
              </a:rPr>
              <a:pPr lvl="0" indent="0">
                <a:lnSpc>
                  <a:spcPct val="90000"/>
                </a:lnSpc>
                <a:spcBef>
                  <a:spcPts val="0"/>
                </a:spcBef>
                <a:spcAft>
                  <a:spcPts val="600"/>
                </a:spcAft>
                <a:buNone/>
              </a:pPr>
              <a:t>12</a:t>
            </a:fld>
            <a:endParaRPr lang="en-US" sz="700" kern="1200" spc="0" baseline="0">
              <a:latin typeface="+mn-lt"/>
              <a:ea typeface="+mn-ea"/>
              <a:cs typeface="+mn-cs"/>
            </a:endParaRPr>
          </a:p>
        </p:txBody>
      </p:sp>
      <p:sp>
        <p:nvSpPr>
          <p:cNvPr id="20" name="CuadroTexto 19">
            <a:extLst>
              <a:ext uri="{FF2B5EF4-FFF2-40B4-BE49-F238E27FC236}">
                <a16:creationId xmlns:a16="http://schemas.microsoft.com/office/drawing/2014/main" id="{32A8D1BA-FE29-4804-AEC0-50FDF6DFF5B7}"/>
              </a:ext>
            </a:extLst>
          </p:cNvPr>
          <p:cNvSpPr txBox="1"/>
          <p:nvPr/>
        </p:nvSpPr>
        <p:spPr>
          <a:xfrm>
            <a:off x="4841661" y="1349251"/>
            <a:ext cx="4062068" cy="2292935"/>
          </a:xfrm>
          <a:prstGeom prst="rect">
            <a:avLst/>
          </a:prstGeom>
          <a:noFill/>
        </p:spPr>
        <p:txBody>
          <a:bodyPr wrap="square">
            <a:spAutoFit/>
          </a:bodyPr>
          <a:lstStyle/>
          <a:p>
            <a:pPr>
              <a:spcAft>
                <a:spcPts val="600"/>
              </a:spcAft>
            </a:pPr>
            <a:r>
              <a:rPr lang="es-ES" sz="1100" dirty="0">
                <a:solidFill>
                  <a:schemeClr val="bg1"/>
                </a:solidFill>
              </a:rPr>
              <a:t>THOMAS JEFFERSON ,AUTOR DE LA DECLARACIÓN DE INDEPENDENCIA Y TERCER PRESIDENTE DE LOS ESTADOS UNIDOS DE AMÉRICA, FUE TAMBIÉN UN ARQUITECTO NEOCLÁSICO DE TALENTO. DISEÑÓ MONTICELLO), LA MANSIÓN DE SU PLANTACIÓN, Y LA “ALDEA ACADÉMICA” IDEAL , QUE ES TODAVÍA EL CENTRO DE LA UNIVERSIDAD DE VIRGINIA. SU VISIÓN DE LA ARQUITECTURA, BASADA EN LA ANTIGÜEDAD CLÁSICA, REFLEJA NO SÓLO LAS ASPIRACIONES A UNA NUEVA REPÚBLICA AMERICANA HEREDERA DE LA TRADICIÓN EUROPEA, SINO TAMBIÉN EL GRADO DE EXPERIMENTACIÓN CULTURAL QUE PODÍA ESPERARSE DEL PAÍS EN UN MOMENTO EN QUE ESTE LLEGABA A SU MADUREZ.</a:t>
            </a:r>
            <a:endParaRPr lang="es-CL" sz="1100" dirty="0">
              <a:solidFill>
                <a:schemeClr val="bg1"/>
              </a:solidFill>
            </a:endParaRPr>
          </a:p>
        </p:txBody>
      </p:sp>
      <p:sp>
        <p:nvSpPr>
          <p:cNvPr id="16" name="CuadroTexto 15">
            <a:extLst>
              <a:ext uri="{FF2B5EF4-FFF2-40B4-BE49-F238E27FC236}">
                <a16:creationId xmlns:a16="http://schemas.microsoft.com/office/drawing/2014/main" id="{E1E38780-C61B-4881-92C9-2BABDDFFE2E7}"/>
              </a:ext>
            </a:extLst>
          </p:cNvPr>
          <p:cNvSpPr txBox="1"/>
          <p:nvPr/>
        </p:nvSpPr>
        <p:spPr>
          <a:xfrm>
            <a:off x="4799484" y="561567"/>
            <a:ext cx="4204877" cy="523220"/>
          </a:xfrm>
          <a:prstGeom prst="rect">
            <a:avLst/>
          </a:prstGeom>
          <a:noFill/>
        </p:spPr>
        <p:txBody>
          <a:bodyPr wrap="square" rtlCol="0">
            <a:spAutoFit/>
          </a:bodyPr>
          <a:lstStyle/>
          <a:p>
            <a:pPr algn="ctr"/>
            <a:r>
              <a:rPr lang="es-CL" sz="1400" dirty="0">
                <a:solidFill>
                  <a:schemeClr val="bg1"/>
                </a:solidFill>
              </a:rPr>
              <a:t>MONTICELLO Y UNIVERSIDAD DE VIRGINIA </a:t>
            </a:r>
          </a:p>
          <a:p>
            <a:pPr algn="ctr"/>
            <a:r>
              <a:rPr lang="es-CL" sz="1400" dirty="0">
                <a:solidFill>
                  <a:schemeClr val="bg1"/>
                </a:solidFill>
              </a:rPr>
              <a:t>EN CHARLOTTESVILLE, ESTADOS UNIDOS</a:t>
            </a:r>
          </a:p>
        </p:txBody>
      </p:sp>
      <p:pic>
        <p:nvPicPr>
          <p:cNvPr id="5" name="Imagen 4">
            <a:extLst>
              <a:ext uri="{FF2B5EF4-FFF2-40B4-BE49-F238E27FC236}">
                <a16:creationId xmlns:a16="http://schemas.microsoft.com/office/drawing/2014/main" id="{BC7179D5-0B5F-443F-9F1B-DF53D3F83D3F}"/>
              </a:ext>
            </a:extLst>
          </p:cNvPr>
          <p:cNvPicPr>
            <a:picLocks noChangeAspect="1"/>
          </p:cNvPicPr>
          <p:nvPr/>
        </p:nvPicPr>
        <p:blipFill>
          <a:blip r:embed="rId5"/>
          <a:stretch>
            <a:fillRect/>
          </a:stretch>
        </p:blipFill>
        <p:spPr>
          <a:xfrm>
            <a:off x="475785" y="3205157"/>
            <a:ext cx="2015863" cy="1511897"/>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FEC18647-739E-49D1-AA72-9B4D6D1FCD21}"/>
              </a:ext>
            </a:extLst>
          </p:cNvPr>
          <p:cNvSpPr txBox="1"/>
          <p:nvPr/>
        </p:nvSpPr>
        <p:spPr>
          <a:xfrm>
            <a:off x="350379" y="2223037"/>
            <a:ext cx="2128201" cy="400110"/>
          </a:xfrm>
          <a:prstGeom prst="rect">
            <a:avLst/>
          </a:prstGeom>
          <a:noFill/>
        </p:spPr>
        <p:txBody>
          <a:bodyPr wrap="square" rtlCol="0">
            <a:spAutoFit/>
          </a:bodyPr>
          <a:lstStyle/>
          <a:p>
            <a:pPr algn="ctr"/>
            <a:r>
              <a:rPr lang="es-CL" sz="1000" dirty="0">
                <a:solidFill>
                  <a:srgbClr val="5D74A7"/>
                </a:solidFill>
              </a:rPr>
              <a:t>MONTICELLO Y UNIVERSIDAD DE VIRGINIA</a:t>
            </a:r>
          </a:p>
        </p:txBody>
      </p:sp>
      <p:sp>
        <p:nvSpPr>
          <p:cNvPr id="18" name="CuadroTexto 17">
            <a:extLst>
              <a:ext uri="{FF2B5EF4-FFF2-40B4-BE49-F238E27FC236}">
                <a16:creationId xmlns:a16="http://schemas.microsoft.com/office/drawing/2014/main" id="{2FC3725B-979A-4A4C-AA13-97D0FC6005DB}"/>
              </a:ext>
            </a:extLst>
          </p:cNvPr>
          <p:cNvSpPr txBox="1"/>
          <p:nvPr/>
        </p:nvSpPr>
        <p:spPr>
          <a:xfrm>
            <a:off x="2903205" y="1791177"/>
            <a:ext cx="1305653" cy="246221"/>
          </a:xfrm>
          <a:prstGeom prst="rect">
            <a:avLst/>
          </a:prstGeom>
          <a:noFill/>
        </p:spPr>
        <p:txBody>
          <a:bodyPr wrap="square" rtlCol="0">
            <a:spAutoFit/>
          </a:bodyPr>
          <a:lstStyle/>
          <a:p>
            <a:pPr algn="ctr"/>
            <a:r>
              <a:rPr lang="es-CL" sz="1000" dirty="0">
                <a:solidFill>
                  <a:srgbClr val="5D74A7"/>
                </a:solidFill>
              </a:rPr>
              <a:t>MONTICELLO</a:t>
            </a:r>
          </a:p>
        </p:txBody>
      </p:sp>
      <p:sp>
        <p:nvSpPr>
          <p:cNvPr id="21" name="CuadroTexto 20">
            <a:extLst>
              <a:ext uri="{FF2B5EF4-FFF2-40B4-BE49-F238E27FC236}">
                <a16:creationId xmlns:a16="http://schemas.microsoft.com/office/drawing/2014/main" id="{95141E26-34E7-47E6-869E-F98523AE3235}"/>
              </a:ext>
            </a:extLst>
          </p:cNvPr>
          <p:cNvSpPr txBox="1"/>
          <p:nvPr/>
        </p:nvSpPr>
        <p:spPr>
          <a:xfrm>
            <a:off x="419617" y="4703830"/>
            <a:ext cx="2128201" cy="246221"/>
          </a:xfrm>
          <a:prstGeom prst="rect">
            <a:avLst/>
          </a:prstGeom>
          <a:noFill/>
        </p:spPr>
        <p:txBody>
          <a:bodyPr wrap="square" rtlCol="0">
            <a:spAutoFit/>
          </a:bodyPr>
          <a:lstStyle/>
          <a:p>
            <a:pPr algn="ctr"/>
            <a:r>
              <a:rPr lang="es-CL" sz="1000" dirty="0">
                <a:solidFill>
                  <a:schemeClr val="bg1"/>
                </a:solidFill>
              </a:rPr>
              <a:t>UNIVERSIDAD DE VIRGINIA</a:t>
            </a:r>
          </a:p>
        </p:txBody>
      </p:sp>
      <p:sp>
        <p:nvSpPr>
          <p:cNvPr id="19" name="CuadroTexto 18">
            <a:extLst>
              <a:ext uri="{FF2B5EF4-FFF2-40B4-BE49-F238E27FC236}">
                <a16:creationId xmlns:a16="http://schemas.microsoft.com/office/drawing/2014/main" id="{7CB7DE94-2C8D-4BFE-AE2B-D5DEB80667B8}"/>
              </a:ext>
            </a:extLst>
          </p:cNvPr>
          <p:cNvSpPr txBox="1"/>
          <p:nvPr/>
        </p:nvSpPr>
        <p:spPr>
          <a:xfrm>
            <a:off x="2887158" y="3896550"/>
            <a:ext cx="1305653" cy="246221"/>
          </a:xfrm>
          <a:prstGeom prst="rect">
            <a:avLst/>
          </a:prstGeom>
          <a:noFill/>
        </p:spPr>
        <p:txBody>
          <a:bodyPr wrap="square" rtlCol="0">
            <a:spAutoFit/>
          </a:bodyPr>
          <a:lstStyle/>
          <a:p>
            <a:pPr algn="ctr"/>
            <a:r>
              <a:rPr lang="es-CL" sz="1000" dirty="0">
                <a:solidFill>
                  <a:srgbClr val="5D74A7"/>
                </a:solidFill>
              </a:rPr>
              <a:t>MONTICELLO</a:t>
            </a:r>
          </a:p>
        </p:txBody>
      </p:sp>
    </p:spTree>
    <p:extLst>
      <p:ext uri="{BB962C8B-B14F-4D97-AF65-F5344CB8AC3E}">
        <p14:creationId xmlns:p14="http://schemas.microsoft.com/office/powerpoint/2010/main" val="396891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8D0F3CB-7EC0-4E0F-BADD-DE3C04A7B627}"/>
              </a:ext>
            </a:extLst>
          </p:cNvPr>
          <p:cNvSpPr/>
          <p:nvPr/>
        </p:nvSpPr>
        <p:spPr>
          <a:xfrm>
            <a:off x="4572000" y="0"/>
            <a:ext cx="4572000" cy="5143500"/>
          </a:xfrm>
          <a:prstGeom prst="rect">
            <a:avLst/>
          </a:prstGeom>
          <a:solidFill>
            <a:srgbClr val="5D7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1" name="Rectangle 70">
            <a:extLst>
              <a:ext uri="{FF2B5EF4-FFF2-40B4-BE49-F238E27FC236}">
                <a16:creationId xmlns:a16="http://schemas.microsoft.com/office/drawing/2014/main" id="{09A89921-1164-45C1-A0BD-D886ED81D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1D10BB-9AE8-4E9F-9216-28410D42E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241298"/>
            <a:ext cx="2406060"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n barco en el mar&#10;&#10;Descripción generada automáticamente">
            <a:extLst>
              <a:ext uri="{FF2B5EF4-FFF2-40B4-BE49-F238E27FC236}">
                <a16:creationId xmlns:a16="http://schemas.microsoft.com/office/drawing/2014/main" id="{D014D8E8-E370-4D15-B26E-D376975B37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8708" y="320766"/>
            <a:ext cx="2952808" cy="1302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EA0A723-767F-431F-AD54-8BF0BBFDD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1298"/>
            <a:ext cx="1583488" cy="154940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0D227EF-9CD8-446C-B588-658A93092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512" y="3118085"/>
            <a:ext cx="2405032" cy="1784115"/>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6CBDC65-9EA1-469B-A825-5AF7F31A2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1911350"/>
            <a:ext cx="1583488" cy="2154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Una casa junto a un cuerpo de agua&#10;&#10;Descripción generada automáticamente">
            <a:extLst>
              <a:ext uri="{FF2B5EF4-FFF2-40B4-BE49-F238E27FC236}">
                <a16:creationId xmlns:a16="http://schemas.microsoft.com/office/drawing/2014/main" id="{32ABBA90-2E5F-4AC7-804A-DA5EAA057BE6}"/>
              </a:ext>
            </a:extLst>
          </p:cNvPr>
          <p:cNvPicPr>
            <a:picLocks noChangeAspect="1"/>
          </p:cNvPicPr>
          <p:nvPr/>
        </p:nvPicPr>
        <p:blipFill>
          <a:blip r:embed="rId3"/>
          <a:stretch>
            <a:fillRect/>
          </a:stretch>
        </p:blipFill>
        <p:spPr>
          <a:xfrm>
            <a:off x="935377" y="2131562"/>
            <a:ext cx="2952807" cy="2214604"/>
          </a:xfrm>
          <a:prstGeom prst="rect">
            <a:avLst/>
          </a:prstGeom>
          <a:ln>
            <a:noFill/>
          </a:ln>
          <a:effectLst>
            <a:outerShdw blurRad="292100" dist="139700" dir="2700000" algn="tl" rotWithShape="0">
              <a:srgbClr val="333333">
                <a:alpha val="65000"/>
              </a:srgbClr>
            </a:outerShdw>
          </a:effectLst>
        </p:spPr>
      </p:pic>
      <p:sp>
        <p:nvSpPr>
          <p:cNvPr id="19" name="Content Placeholder 18">
            <a:extLst>
              <a:ext uri="{FF2B5EF4-FFF2-40B4-BE49-F238E27FC236}">
                <a16:creationId xmlns:a16="http://schemas.microsoft.com/office/drawing/2014/main" id="{11B9C76C-EC75-4183-BE15-19001628240C}"/>
              </a:ext>
            </a:extLst>
          </p:cNvPr>
          <p:cNvSpPr>
            <a:spLocks noGrp="1"/>
          </p:cNvSpPr>
          <p:nvPr>
            <p:ph idx="1"/>
          </p:nvPr>
        </p:nvSpPr>
        <p:spPr>
          <a:xfrm>
            <a:off x="4828591" y="1856358"/>
            <a:ext cx="3595318" cy="2556945"/>
          </a:xfrm>
        </p:spPr>
        <p:txBody>
          <a:bodyPr>
            <a:normAutofit/>
          </a:bodyPr>
          <a:lstStyle/>
          <a:p>
            <a:pPr marL="0" indent="0">
              <a:lnSpc>
                <a:spcPct val="90000"/>
              </a:lnSpc>
              <a:buNone/>
            </a:pPr>
            <a:r>
              <a:rPr lang="es-ES" sz="1200" b="0" i="0" dirty="0">
                <a:solidFill>
                  <a:schemeClr val="bg1"/>
                </a:solidFill>
                <a:effectLst/>
              </a:rPr>
              <a:t>ESTE INCLUYE LAS </a:t>
            </a:r>
            <a:r>
              <a:rPr lang="es-ES" sz="1200" dirty="0">
                <a:solidFill>
                  <a:schemeClr val="bg1"/>
                </a:solidFill>
              </a:rPr>
              <a:t>FORTIFICACIONES, BASTIONES POLVORINES Y TRES CUARTAS PARTES  DE LA ANTIGUA MURALLA DE LA CIUDAD </a:t>
            </a:r>
            <a:r>
              <a:rPr lang="es-ES" sz="1200" b="0" i="0" dirty="0">
                <a:solidFill>
                  <a:schemeClr val="bg1"/>
                </a:solidFill>
                <a:effectLst/>
              </a:rPr>
              <a:t>DE LA </a:t>
            </a:r>
            <a:r>
              <a:rPr lang="es-ES" sz="1200" dirty="0">
                <a:solidFill>
                  <a:schemeClr val="bg1"/>
                </a:solidFill>
              </a:rPr>
              <a:t>ÉPOCA COLONIAL ESPAÑOLA</a:t>
            </a:r>
            <a:r>
              <a:rPr lang="es-ES" sz="1200" b="0" i="0" dirty="0">
                <a:solidFill>
                  <a:schemeClr val="bg1"/>
                </a:solidFill>
                <a:effectLst/>
              </a:rPr>
              <a:t>.</a:t>
            </a:r>
            <a:endParaRPr lang="es-ES" sz="1200" b="0" i="0" baseline="30000" dirty="0">
              <a:solidFill>
                <a:schemeClr val="bg1"/>
              </a:solidFill>
              <a:effectLst/>
            </a:endParaRPr>
          </a:p>
          <a:p>
            <a:pPr>
              <a:lnSpc>
                <a:spcPct val="90000"/>
              </a:lnSpc>
            </a:pPr>
            <a:endParaRPr lang="es-ES" sz="1000" b="0" i="0" dirty="0">
              <a:effectLst/>
              <a:latin typeface="Arial" panose="020B0604020202020204" pitchFamily="34" charset="0"/>
            </a:endParaRPr>
          </a:p>
        </p:txBody>
      </p:sp>
      <p:sp>
        <p:nvSpPr>
          <p:cNvPr id="4" name="Marcador de número de diapositiva 3">
            <a:extLst>
              <a:ext uri="{FF2B5EF4-FFF2-40B4-BE49-F238E27FC236}">
                <a16:creationId xmlns:a16="http://schemas.microsoft.com/office/drawing/2014/main" id="{B5107F2D-7B12-42BC-8DB9-2F6AA4EE6755}"/>
              </a:ext>
            </a:extLst>
          </p:cNvPr>
          <p:cNvSpPr>
            <a:spLocks noGrp="1"/>
          </p:cNvSpPr>
          <p:nvPr>
            <p:ph type="sldNum" sz="quarter" idx="12"/>
          </p:nvPr>
        </p:nvSpPr>
        <p:spPr>
          <a:xfrm>
            <a:off x="8069191" y="4663440"/>
            <a:ext cx="274320" cy="274320"/>
          </a:xfrm>
        </p:spPr>
        <p:txBody>
          <a:bodyPr vert="horz" lIns="18288" tIns="45720" rIns="18288" bIns="45720" rtlCol="0">
            <a:normAutofit/>
          </a:bodyPr>
          <a:lstStyle/>
          <a:p>
            <a:pPr lvl="0" indent="0">
              <a:lnSpc>
                <a:spcPct val="90000"/>
              </a:lnSpc>
              <a:spcBef>
                <a:spcPts val="0"/>
              </a:spcBef>
              <a:spcAft>
                <a:spcPts val="600"/>
              </a:spcAft>
              <a:buNone/>
            </a:pPr>
            <a:fld id="{00000000-1234-1234-1234-123412341234}" type="slidenum">
              <a:rPr lang="en-US" sz="700" kern="1200" spc="0" baseline="0" dirty="0">
                <a:latin typeface="+mn-lt"/>
                <a:ea typeface="+mn-ea"/>
                <a:cs typeface="+mn-cs"/>
              </a:rPr>
              <a:pPr lvl="0" indent="0">
                <a:lnSpc>
                  <a:spcPct val="90000"/>
                </a:lnSpc>
                <a:spcBef>
                  <a:spcPts val="0"/>
                </a:spcBef>
                <a:spcAft>
                  <a:spcPts val="600"/>
                </a:spcAft>
                <a:buNone/>
              </a:pPr>
              <a:t>13</a:t>
            </a:fld>
            <a:endParaRPr lang="en-US" sz="700" kern="1200" spc="0" baseline="0">
              <a:latin typeface="+mn-lt"/>
              <a:ea typeface="+mn-ea"/>
              <a:cs typeface="+mn-cs"/>
            </a:endParaRPr>
          </a:p>
        </p:txBody>
      </p:sp>
      <p:sp>
        <p:nvSpPr>
          <p:cNvPr id="8" name="CuadroTexto 7">
            <a:extLst>
              <a:ext uri="{FF2B5EF4-FFF2-40B4-BE49-F238E27FC236}">
                <a16:creationId xmlns:a16="http://schemas.microsoft.com/office/drawing/2014/main" id="{F624CA79-E19F-4496-8285-975965BE1DF9}"/>
              </a:ext>
            </a:extLst>
          </p:cNvPr>
          <p:cNvSpPr txBox="1"/>
          <p:nvPr/>
        </p:nvSpPr>
        <p:spPr>
          <a:xfrm>
            <a:off x="4799484" y="703385"/>
            <a:ext cx="4033017" cy="523220"/>
          </a:xfrm>
          <a:prstGeom prst="rect">
            <a:avLst/>
          </a:prstGeom>
          <a:noFill/>
        </p:spPr>
        <p:txBody>
          <a:bodyPr wrap="square" rtlCol="0">
            <a:spAutoFit/>
          </a:bodyPr>
          <a:lstStyle/>
          <a:p>
            <a:pPr algn="ctr"/>
            <a:r>
              <a:rPr lang="es-ES" sz="1400" i="0" dirty="0">
                <a:solidFill>
                  <a:schemeClr val="bg1"/>
                </a:solidFill>
                <a:effectLst/>
              </a:rPr>
              <a:t> SITIO HISTÓRICO NACIONAL </a:t>
            </a:r>
          </a:p>
          <a:p>
            <a:pPr algn="ctr"/>
            <a:r>
              <a:rPr lang="es-ES" sz="1400" i="0" dirty="0">
                <a:solidFill>
                  <a:schemeClr val="bg1"/>
                </a:solidFill>
                <a:effectLst/>
              </a:rPr>
              <a:t>DE SAN JUAN, PUERTO RICO</a:t>
            </a:r>
            <a:endParaRPr lang="es-CL" sz="1400" dirty="0">
              <a:solidFill>
                <a:schemeClr val="bg1"/>
              </a:solidFill>
            </a:endParaRPr>
          </a:p>
        </p:txBody>
      </p:sp>
      <p:sp>
        <p:nvSpPr>
          <p:cNvPr id="9" name="CuadroTexto 8">
            <a:extLst>
              <a:ext uri="{FF2B5EF4-FFF2-40B4-BE49-F238E27FC236}">
                <a16:creationId xmlns:a16="http://schemas.microsoft.com/office/drawing/2014/main" id="{0D782FBF-A80A-44DB-BB11-B2C7B72EA3B2}"/>
              </a:ext>
            </a:extLst>
          </p:cNvPr>
          <p:cNvSpPr txBox="1"/>
          <p:nvPr/>
        </p:nvSpPr>
        <p:spPr>
          <a:xfrm>
            <a:off x="935377" y="1643209"/>
            <a:ext cx="1698167" cy="276999"/>
          </a:xfrm>
          <a:prstGeom prst="rect">
            <a:avLst/>
          </a:prstGeom>
          <a:noFill/>
        </p:spPr>
        <p:txBody>
          <a:bodyPr wrap="square" rtlCol="0">
            <a:spAutoFit/>
          </a:bodyPr>
          <a:lstStyle/>
          <a:p>
            <a:r>
              <a:rPr lang="es-CL" sz="1200" dirty="0">
                <a:solidFill>
                  <a:srgbClr val="5D74A7"/>
                </a:solidFill>
              </a:rPr>
              <a:t>LA FORTALEZA</a:t>
            </a:r>
          </a:p>
        </p:txBody>
      </p:sp>
      <p:sp>
        <p:nvSpPr>
          <p:cNvPr id="17" name="CuadroTexto 16">
            <a:extLst>
              <a:ext uri="{FF2B5EF4-FFF2-40B4-BE49-F238E27FC236}">
                <a16:creationId xmlns:a16="http://schemas.microsoft.com/office/drawing/2014/main" id="{836C4D91-3C34-412D-B549-F7A75B14016A}"/>
              </a:ext>
            </a:extLst>
          </p:cNvPr>
          <p:cNvSpPr txBox="1"/>
          <p:nvPr/>
        </p:nvSpPr>
        <p:spPr>
          <a:xfrm>
            <a:off x="950467" y="4399346"/>
            <a:ext cx="2952807" cy="276999"/>
          </a:xfrm>
          <a:prstGeom prst="rect">
            <a:avLst/>
          </a:prstGeom>
          <a:noFill/>
        </p:spPr>
        <p:txBody>
          <a:bodyPr wrap="square" rtlCol="0">
            <a:spAutoFit/>
          </a:bodyPr>
          <a:lstStyle/>
          <a:p>
            <a:r>
              <a:rPr lang="es-CL" sz="1200" dirty="0">
                <a:solidFill>
                  <a:schemeClr val="bg1"/>
                </a:solidFill>
              </a:rPr>
              <a:t>SAN FELIPE DEL MORRO</a:t>
            </a:r>
          </a:p>
        </p:txBody>
      </p:sp>
    </p:spTree>
    <p:extLst>
      <p:ext uri="{BB962C8B-B14F-4D97-AF65-F5344CB8AC3E}">
        <p14:creationId xmlns:p14="http://schemas.microsoft.com/office/powerpoint/2010/main" val="2794814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D587F9F-3F48-4929-8532-62B82B3F6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4686" cy="5143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11B9C76C-EC75-4183-BE15-19001628240C}"/>
              </a:ext>
            </a:extLst>
          </p:cNvPr>
          <p:cNvSpPr>
            <a:spLocks noGrp="1"/>
          </p:cNvSpPr>
          <p:nvPr>
            <p:ph idx="1"/>
          </p:nvPr>
        </p:nvSpPr>
        <p:spPr>
          <a:xfrm>
            <a:off x="603504" y="2144027"/>
            <a:ext cx="3356919" cy="2281910"/>
          </a:xfrm>
        </p:spPr>
        <p:txBody>
          <a:bodyPr>
            <a:normAutofit/>
          </a:bodyPr>
          <a:lstStyle/>
          <a:p>
            <a:endParaRPr lang="en-US">
              <a:solidFill>
                <a:srgbClr val="FFFFFF"/>
              </a:solidFill>
            </a:endParaRPr>
          </a:p>
        </p:txBody>
      </p:sp>
      <p:sp>
        <p:nvSpPr>
          <p:cNvPr id="26" name="Rectangle 25">
            <a:extLst>
              <a:ext uri="{FF2B5EF4-FFF2-40B4-BE49-F238E27FC236}">
                <a16:creationId xmlns:a16="http://schemas.microsoft.com/office/drawing/2014/main" id="{6DCB66B2-3729-41B6-8A12-AB8550189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152" y="241298"/>
            <a:ext cx="2406059"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20971111-6ED2-4736-96ED-7CC7B4C7A4D2}"/>
              </a:ext>
            </a:extLst>
          </p:cNvPr>
          <p:cNvPicPr>
            <a:picLocks noChangeAspect="1"/>
          </p:cNvPicPr>
          <p:nvPr/>
        </p:nvPicPr>
        <p:blipFill>
          <a:blip r:embed="rId2"/>
          <a:stretch>
            <a:fillRect/>
          </a:stretch>
        </p:blipFill>
        <p:spPr>
          <a:xfrm>
            <a:off x="4920046" y="809265"/>
            <a:ext cx="2160270" cy="1620202"/>
          </a:xfrm>
          <a:prstGeom prst="rect">
            <a:avLst/>
          </a:prstGeom>
          <a:ln>
            <a:no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ABA662FB-3DC6-4E93-98AC-B84BA41F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7909" y="241298"/>
            <a:ext cx="1583487" cy="154940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9BE604-0CC0-41C8-9673-995F82DA0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152" y="3122310"/>
            <a:ext cx="2406059" cy="17811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a:extLst>
              <a:ext uri="{FF2B5EF4-FFF2-40B4-BE49-F238E27FC236}">
                <a16:creationId xmlns:a16="http://schemas.microsoft.com/office/drawing/2014/main" id="{843B979F-DCB8-47B5-887B-132C85334876}"/>
              </a:ext>
            </a:extLst>
          </p:cNvPr>
          <p:cNvPicPr>
            <a:picLocks noChangeAspect="1"/>
          </p:cNvPicPr>
          <p:nvPr/>
        </p:nvPicPr>
        <p:blipFill>
          <a:blip r:embed="rId3"/>
          <a:stretch>
            <a:fillRect/>
          </a:stretch>
        </p:blipFill>
        <p:spPr>
          <a:xfrm>
            <a:off x="4901264" y="3235106"/>
            <a:ext cx="2160270" cy="1441980"/>
          </a:xfrm>
          <a:prstGeom prst="rect">
            <a:avLst/>
          </a:prstGeom>
          <a:ln>
            <a:noFill/>
          </a:ln>
          <a:effectLst>
            <a:outerShdw blurRad="292100" dist="139700" dir="2700000" algn="tl" rotWithShape="0">
              <a:srgbClr val="333333">
                <a:alpha val="65000"/>
              </a:srgbClr>
            </a:outerShdw>
          </a:effectLst>
        </p:spPr>
      </p:pic>
      <p:sp>
        <p:nvSpPr>
          <p:cNvPr id="32" name="Rectangle 31">
            <a:extLst>
              <a:ext uri="{FF2B5EF4-FFF2-40B4-BE49-F238E27FC236}">
                <a16:creationId xmlns:a16="http://schemas.microsoft.com/office/drawing/2014/main" id="{2036372A-822B-498E-AD05-6BE85743A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7909" y="1911350"/>
            <a:ext cx="1583487" cy="25145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2C939275-7869-4DE1-86B8-32B100EB4419}"/>
              </a:ext>
            </a:extLst>
          </p:cNvPr>
          <p:cNvPicPr>
            <a:picLocks noChangeAspect="1"/>
          </p:cNvPicPr>
          <p:nvPr/>
        </p:nvPicPr>
        <p:blipFill>
          <a:blip r:embed="rId4"/>
          <a:stretch>
            <a:fillRect/>
          </a:stretch>
        </p:blipFill>
        <p:spPr>
          <a:xfrm>
            <a:off x="7440780" y="2167475"/>
            <a:ext cx="1337745" cy="2004112"/>
          </a:xfrm>
          <a:prstGeom prst="rect">
            <a:avLst/>
          </a:prstGeom>
          <a:ln>
            <a:noFill/>
          </a:ln>
          <a:effectLst>
            <a:outerShdw blurRad="292100" dist="139700" dir="2700000" algn="tl" rotWithShape="0">
              <a:srgbClr val="333333">
                <a:alpha val="65000"/>
              </a:srgbClr>
            </a:outerShdw>
          </a:effectLst>
        </p:spPr>
      </p:pic>
      <p:sp>
        <p:nvSpPr>
          <p:cNvPr id="4" name="Marcador de número de diapositiva 3">
            <a:extLst>
              <a:ext uri="{FF2B5EF4-FFF2-40B4-BE49-F238E27FC236}">
                <a16:creationId xmlns:a16="http://schemas.microsoft.com/office/drawing/2014/main" id="{B5107F2D-7B12-42BC-8DB9-2F6AA4EE6755}"/>
              </a:ext>
            </a:extLst>
          </p:cNvPr>
          <p:cNvSpPr>
            <a:spLocks noGrp="1"/>
          </p:cNvSpPr>
          <p:nvPr>
            <p:ph type="sldNum" sz="quarter" idx="12"/>
          </p:nvPr>
        </p:nvSpPr>
        <p:spPr>
          <a:xfrm>
            <a:off x="8069191" y="4663440"/>
            <a:ext cx="274320" cy="274320"/>
          </a:xfrm>
        </p:spPr>
        <p:txBody>
          <a:bodyPr vert="horz" lIns="18288" tIns="45720" rIns="18288" bIns="45720" rtlCol="0">
            <a:normAutofit/>
          </a:bodyPr>
          <a:lstStyle/>
          <a:p>
            <a:pPr lvl="0" indent="0">
              <a:lnSpc>
                <a:spcPct val="90000"/>
              </a:lnSpc>
              <a:spcBef>
                <a:spcPts val="0"/>
              </a:spcBef>
              <a:spcAft>
                <a:spcPts val="600"/>
              </a:spcAft>
              <a:buNone/>
            </a:pPr>
            <a:fld id="{00000000-1234-1234-1234-123412341234}" type="slidenum">
              <a:rPr lang="en-US" sz="700" kern="1200" spc="0" baseline="0" dirty="0">
                <a:latin typeface="+mn-lt"/>
                <a:ea typeface="+mn-ea"/>
                <a:cs typeface="+mn-cs"/>
              </a:rPr>
              <a:pPr lvl="0" indent="0">
                <a:lnSpc>
                  <a:spcPct val="90000"/>
                </a:lnSpc>
                <a:spcBef>
                  <a:spcPts val="0"/>
                </a:spcBef>
                <a:spcAft>
                  <a:spcPts val="600"/>
                </a:spcAft>
                <a:buNone/>
              </a:pPr>
              <a:t>14</a:t>
            </a:fld>
            <a:endParaRPr lang="en-US" sz="700" kern="1200" spc="0" baseline="0">
              <a:latin typeface="+mn-lt"/>
              <a:ea typeface="+mn-ea"/>
              <a:cs typeface="+mn-cs"/>
            </a:endParaRPr>
          </a:p>
        </p:txBody>
      </p:sp>
      <p:sp>
        <p:nvSpPr>
          <p:cNvPr id="12" name="Rectángulo 11">
            <a:extLst>
              <a:ext uri="{FF2B5EF4-FFF2-40B4-BE49-F238E27FC236}">
                <a16:creationId xmlns:a16="http://schemas.microsoft.com/office/drawing/2014/main" id="{E1CA8020-F720-4F30-80FF-83DDE8730E69}"/>
              </a:ext>
            </a:extLst>
          </p:cNvPr>
          <p:cNvSpPr/>
          <p:nvPr/>
        </p:nvSpPr>
        <p:spPr>
          <a:xfrm>
            <a:off x="-51632" y="0"/>
            <a:ext cx="4554686" cy="5143501"/>
          </a:xfrm>
          <a:prstGeom prst="rect">
            <a:avLst/>
          </a:prstGeom>
          <a:solidFill>
            <a:srgbClr val="5D7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p>
          <a:p>
            <a:pPr algn="ctr"/>
            <a:endParaRPr lang="es-ES" sz="1000" dirty="0"/>
          </a:p>
          <a:p>
            <a:pPr algn="ctr"/>
            <a:endParaRPr lang="es-ES" sz="1000" dirty="0"/>
          </a:p>
          <a:p>
            <a:pPr algn="ctr"/>
            <a:endParaRPr lang="es-ES" sz="1000" dirty="0"/>
          </a:p>
          <a:p>
            <a:pPr algn="ctr"/>
            <a:endParaRPr lang="es-ES" sz="1000" dirty="0"/>
          </a:p>
          <a:p>
            <a:endParaRPr lang="es-ES" sz="1200" dirty="0"/>
          </a:p>
          <a:p>
            <a:pPr lvl="1"/>
            <a:r>
              <a:rPr lang="es-ES" sz="1200" dirty="0"/>
              <a:t>LA ZONA ARQUEOLÓGICA QUE OCUPA EL CENTRO CEREMONIAL ABARCA UNOS SEIS U OCHO KILÓMETROS. SUS EDIFICIOS MÁS IMPORTANTES SE ENCUENTRAN SOBRE UNA PLATAFORMA CUYA SUPERFICIE ES DE UNOS 500 X 300 METROS. LIMITA, POR UN LADO,  CON UN ACANTILADO QUE LA SEPARA DE LA LLANURA DE TABASCO; POR OTRO, CON LAS ELEVACIONES DE LA SERRANÍA CHIAPANECA.</a:t>
            </a:r>
          </a:p>
          <a:p>
            <a:pPr algn="ctr"/>
            <a:endParaRPr lang="es-ES" sz="1000" dirty="0"/>
          </a:p>
          <a:p>
            <a:pPr lvl="1"/>
            <a:r>
              <a:rPr lang="es-ES" sz="1200" dirty="0"/>
              <a:t>EN LA EXPLANADA SE DISTRIBUYEN EDIFICIOS COMO: EL GRUPO DE TEMPLOS DEL NORTE, EL TEMPLO DEL CONDE ,EL PALACIO, EL TEMPLO DE LAS INSCRIPCIONES, DOS PEQUEÑOS EDIFICIOS, LOS TEMPLOS XII Y XIII, UN JUEGO  DE PELOTA, EL OTULUMQUE ESTA EN EL GRUPO DEL NOTE Y EL PALACIO. DEL OTRO LADO DEL OTULUM, GRUPO DEL SOL CON SUS TEMPLOS DEL SOL, DE LA CRUZ Y DE LA CRUZ FOLIADA. ALGUNASDE ESTAS CONSTRUCCIONES FORMAN GRUPOS, ALINEÁNDOSE COMO EL TEMPLO DEL NORTE Y DISTRIBUYÉNDOSE EN TORNO A UNA PLAZA, COMO EL TEMPLO DEL SOL. </a:t>
            </a:r>
            <a:endParaRPr lang="es-ES" sz="1000" dirty="0"/>
          </a:p>
        </p:txBody>
      </p:sp>
      <p:sp>
        <p:nvSpPr>
          <p:cNvPr id="5" name="CuadroTexto 4">
            <a:extLst>
              <a:ext uri="{FF2B5EF4-FFF2-40B4-BE49-F238E27FC236}">
                <a16:creationId xmlns:a16="http://schemas.microsoft.com/office/drawing/2014/main" id="{A8786164-9CBC-4FC3-B3A9-A14B151C35C3}"/>
              </a:ext>
            </a:extLst>
          </p:cNvPr>
          <p:cNvSpPr txBox="1"/>
          <p:nvPr/>
        </p:nvSpPr>
        <p:spPr>
          <a:xfrm>
            <a:off x="391887" y="455953"/>
            <a:ext cx="3667648" cy="523220"/>
          </a:xfrm>
          <a:prstGeom prst="rect">
            <a:avLst/>
          </a:prstGeom>
          <a:noFill/>
        </p:spPr>
        <p:txBody>
          <a:bodyPr wrap="square" rtlCol="0">
            <a:spAutoFit/>
          </a:bodyPr>
          <a:lstStyle/>
          <a:p>
            <a:pPr algn="ctr"/>
            <a:r>
              <a:rPr lang="es-CL" sz="1400" dirty="0">
                <a:solidFill>
                  <a:schemeClr val="bg1"/>
                </a:solidFill>
              </a:rPr>
              <a:t>CENTRO CEREMONIAL MAYA</a:t>
            </a:r>
          </a:p>
          <a:p>
            <a:pPr algn="ctr"/>
            <a:r>
              <a:rPr lang="es-CL" sz="1400" dirty="0">
                <a:solidFill>
                  <a:schemeClr val="bg1"/>
                </a:solidFill>
              </a:rPr>
              <a:t> DE PALENQUE, MEXICO</a:t>
            </a:r>
          </a:p>
        </p:txBody>
      </p:sp>
      <p:sp>
        <p:nvSpPr>
          <p:cNvPr id="6" name="CuadroTexto 5">
            <a:extLst>
              <a:ext uri="{FF2B5EF4-FFF2-40B4-BE49-F238E27FC236}">
                <a16:creationId xmlns:a16="http://schemas.microsoft.com/office/drawing/2014/main" id="{E2FD5672-F0F5-48DF-8D86-0C3D6CEE8094}"/>
              </a:ext>
            </a:extLst>
          </p:cNvPr>
          <p:cNvSpPr txBox="1"/>
          <p:nvPr/>
        </p:nvSpPr>
        <p:spPr>
          <a:xfrm>
            <a:off x="4920046" y="2554342"/>
            <a:ext cx="2160270" cy="276999"/>
          </a:xfrm>
          <a:prstGeom prst="rect">
            <a:avLst/>
          </a:prstGeom>
          <a:noFill/>
        </p:spPr>
        <p:txBody>
          <a:bodyPr wrap="square" rtlCol="0">
            <a:spAutoFit/>
          </a:bodyPr>
          <a:lstStyle/>
          <a:p>
            <a:pPr algn="ctr"/>
            <a:r>
              <a:rPr lang="es-CL" sz="1200" dirty="0">
                <a:solidFill>
                  <a:srgbClr val="5D74A7"/>
                </a:solidFill>
              </a:rPr>
              <a:t>VISTA GENERAL</a:t>
            </a:r>
          </a:p>
        </p:txBody>
      </p:sp>
      <p:sp>
        <p:nvSpPr>
          <p:cNvPr id="17" name="CuadroTexto 16">
            <a:extLst>
              <a:ext uri="{FF2B5EF4-FFF2-40B4-BE49-F238E27FC236}">
                <a16:creationId xmlns:a16="http://schemas.microsoft.com/office/drawing/2014/main" id="{E8BAB136-9717-4941-9960-86AF1358B8D3}"/>
              </a:ext>
            </a:extLst>
          </p:cNvPr>
          <p:cNvSpPr txBox="1"/>
          <p:nvPr/>
        </p:nvSpPr>
        <p:spPr>
          <a:xfrm>
            <a:off x="4797151" y="4677086"/>
            <a:ext cx="2406059" cy="276999"/>
          </a:xfrm>
          <a:prstGeom prst="rect">
            <a:avLst/>
          </a:prstGeom>
          <a:noFill/>
        </p:spPr>
        <p:txBody>
          <a:bodyPr wrap="square" rtlCol="0">
            <a:spAutoFit/>
          </a:bodyPr>
          <a:lstStyle/>
          <a:p>
            <a:pPr algn="ctr"/>
            <a:r>
              <a:rPr lang="es-CL" sz="1200" dirty="0">
                <a:solidFill>
                  <a:srgbClr val="5D74A7"/>
                </a:solidFill>
              </a:rPr>
              <a:t>TEMPLO DE LAS INSCRIPCIONES</a:t>
            </a:r>
          </a:p>
        </p:txBody>
      </p:sp>
      <p:sp>
        <p:nvSpPr>
          <p:cNvPr id="18" name="CuadroTexto 17">
            <a:extLst>
              <a:ext uri="{FF2B5EF4-FFF2-40B4-BE49-F238E27FC236}">
                <a16:creationId xmlns:a16="http://schemas.microsoft.com/office/drawing/2014/main" id="{5FD9A56F-97BF-4303-B62E-10E410CCB39E}"/>
              </a:ext>
            </a:extLst>
          </p:cNvPr>
          <p:cNvSpPr txBox="1"/>
          <p:nvPr/>
        </p:nvSpPr>
        <p:spPr>
          <a:xfrm>
            <a:off x="7337467" y="4171587"/>
            <a:ext cx="1563930" cy="276999"/>
          </a:xfrm>
          <a:prstGeom prst="rect">
            <a:avLst/>
          </a:prstGeom>
          <a:noFill/>
        </p:spPr>
        <p:txBody>
          <a:bodyPr wrap="square" rtlCol="0">
            <a:spAutoFit/>
          </a:bodyPr>
          <a:lstStyle/>
          <a:p>
            <a:pPr algn="ctr"/>
            <a:r>
              <a:rPr lang="es-CL" sz="1200" dirty="0">
                <a:solidFill>
                  <a:srgbClr val="5D74A7"/>
                </a:solidFill>
              </a:rPr>
              <a:t>PALACIO</a:t>
            </a:r>
          </a:p>
        </p:txBody>
      </p:sp>
    </p:spTree>
    <p:extLst>
      <p:ext uri="{BB962C8B-B14F-4D97-AF65-F5344CB8AC3E}">
        <p14:creationId xmlns:p14="http://schemas.microsoft.com/office/powerpoint/2010/main" val="1865930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81165927-BC24-4F64-AD09-A545502B82CB}"/>
              </a:ext>
            </a:extLst>
          </p:cNvPr>
          <p:cNvSpPr/>
          <p:nvPr/>
        </p:nvSpPr>
        <p:spPr>
          <a:xfrm>
            <a:off x="0" y="1"/>
            <a:ext cx="511426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número de diapositiva 3">
            <a:extLst>
              <a:ext uri="{FF2B5EF4-FFF2-40B4-BE49-F238E27FC236}">
                <a16:creationId xmlns:a16="http://schemas.microsoft.com/office/drawing/2014/main" id="{52A8CB38-3652-45A7-86A8-F849C8158FDD}"/>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15</a:t>
            </a:fld>
            <a:endParaRPr lang="en-US"/>
          </a:p>
        </p:txBody>
      </p:sp>
      <p:pic>
        <p:nvPicPr>
          <p:cNvPr id="8" name="Imagen 7">
            <a:extLst>
              <a:ext uri="{FF2B5EF4-FFF2-40B4-BE49-F238E27FC236}">
                <a16:creationId xmlns:a16="http://schemas.microsoft.com/office/drawing/2014/main" id="{A3B0B189-46DA-4544-8172-A3663517079F}"/>
              </a:ext>
            </a:extLst>
          </p:cNvPr>
          <p:cNvPicPr>
            <a:picLocks noChangeAspect="1"/>
          </p:cNvPicPr>
          <p:nvPr/>
        </p:nvPicPr>
        <p:blipFill>
          <a:blip r:embed="rId2"/>
          <a:stretch>
            <a:fillRect/>
          </a:stretch>
        </p:blipFill>
        <p:spPr>
          <a:xfrm>
            <a:off x="256343" y="2754252"/>
            <a:ext cx="2608295" cy="1726976"/>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0F7B30AA-7342-4A7E-A772-9A93595057E0}"/>
              </a:ext>
            </a:extLst>
          </p:cNvPr>
          <p:cNvPicPr>
            <a:picLocks noChangeAspect="1"/>
          </p:cNvPicPr>
          <p:nvPr/>
        </p:nvPicPr>
        <p:blipFill rotWithShape="1">
          <a:blip r:embed="rId3"/>
          <a:srcRect r="27255"/>
          <a:stretch/>
        </p:blipFill>
        <p:spPr>
          <a:xfrm>
            <a:off x="260678" y="276446"/>
            <a:ext cx="1776924" cy="1832013"/>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25D08AAD-F640-495D-A3D6-92C294EA1835}"/>
              </a:ext>
            </a:extLst>
          </p:cNvPr>
          <p:cNvPicPr>
            <a:picLocks noChangeAspect="1"/>
          </p:cNvPicPr>
          <p:nvPr/>
        </p:nvPicPr>
        <p:blipFill rotWithShape="1">
          <a:blip r:embed="rId4"/>
          <a:srcRect l="11040" r="38771"/>
          <a:stretch/>
        </p:blipFill>
        <p:spPr>
          <a:xfrm>
            <a:off x="3107372" y="2393298"/>
            <a:ext cx="1842676" cy="2448884"/>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DFB0DC68-E760-477F-B658-99D92426754F}"/>
              </a:ext>
            </a:extLst>
          </p:cNvPr>
          <p:cNvPicPr>
            <a:picLocks noChangeAspect="1"/>
          </p:cNvPicPr>
          <p:nvPr/>
        </p:nvPicPr>
        <p:blipFill>
          <a:blip r:embed="rId5"/>
          <a:stretch>
            <a:fillRect/>
          </a:stretch>
        </p:blipFill>
        <p:spPr>
          <a:xfrm>
            <a:off x="2261491" y="276182"/>
            <a:ext cx="2739055" cy="1832278"/>
          </a:xfrm>
          <a:prstGeom prst="rect">
            <a:avLst/>
          </a:prstGeom>
          <a:ln>
            <a:noFill/>
          </a:ln>
          <a:effectLst>
            <a:outerShdw blurRad="292100" dist="139700" dir="2700000" algn="tl" rotWithShape="0">
              <a:srgbClr val="333333">
                <a:alpha val="65000"/>
              </a:srgbClr>
            </a:outerShdw>
          </a:effectLst>
        </p:spPr>
      </p:pic>
      <p:sp>
        <p:nvSpPr>
          <p:cNvPr id="15" name="Rectángulo 14">
            <a:extLst>
              <a:ext uri="{FF2B5EF4-FFF2-40B4-BE49-F238E27FC236}">
                <a16:creationId xmlns:a16="http://schemas.microsoft.com/office/drawing/2014/main" id="{77C3AC21-4C79-491B-99B6-F17AEC8D90AC}"/>
              </a:ext>
            </a:extLst>
          </p:cNvPr>
          <p:cNvSpPr/>
          <p:nvPr/>
        </p:nvSpPr>
        <p:spPr>
          <a:xfrm>
            <a:off x="5112520" y="1"/>
            <a:ext cx="4084641" cy="5143499"/>
          </a:xfrm>
          <a:prstGeom prst="rect">
            <a:avLst/>
          </a:prstGeom>
          <a:solidFill>
            <a:srgbClr val="5D7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LAS MISIONES FRANCISCANAS DE LA SIERRA GORDA DE QUERÉTARO EN MÉXICO</a:t>
            </a:r>
          </a:p>
          <a:p>
            <a:pPr algn="ctr"/>
            <a:endParaRPr lang="es-ES" sz="1400" dirty="0"/>
          </a:p>
          <a:p>
            <a:pPr>
              <a:lnSpc>
                <a:spcPct val="107000"/>
              </a:lnSpc>
              <a:spcAft>
                <a:spcPts val="800"/>
              </a:spcAft>
            </a:pPr>
            <a:r>
              <a:rPr lang="es-ES" sz="1200" dirty="0">
                <a:effectLst/>
                <a:ea typeface="Calibri" panose="020F0502020204030204" pitchFamily="34" charset="0"/>
                <a:cs typeface="Times New Roman" panose="02020603050405020304" pitchFamily="18" charset="0"/>
              </a:rPr>
              <a:t>LAS MISIONES FRANCISCANAS SON CINCO MISIONES CONSTRUIDAS ENTRE 1750 Y 1760</a:t>
            </a:r>
            <a:r>
              <a:rPr lang="es-CL" sz="1200" dirty="0">
                <a:effectLst/>
                <a:ea typeface="Calibri" panose="020F0502020204030204" pitchFamily="34" charset="0"/>
                <a:cs typeface="Times New Roman" panose="02020603050405020304" pitchFamily="18" charset="0"/>
              </a:rPr>
              <a:t> QUE SE</a:t>
            </a:r>
            <a:r>
              <a:rPr lang="es-CL" sz="1200" dirty="0">
                <a:ea typeface="Calibri" panose="020F0502020204030204" pitchFamily="34" charset="0"/>
                <a:cs typeface="Times New Roman" panose="02020603050405020304" pitchFamily="18" charset="0"/>
              </a:rPr>
              <a:t> CONSTITUYEN EN UNA</a:t>
            </a:r>
            <a:r>
              <a:rPr lang="es-ES" sz="1200" dirty="0">
                <a:effectLst/>
                <a:ea typeface="Calibri" panose="020F0502020204030204" pitchFamily="34" charset="0"/>
                <a:cs typeface="Times New Roman" panose="02020603050405020304" pitchFamily="18" charset="0"/>
              </a:rPr>
              <a:t> MUESTRA DE LA UNIDAD ENTRE ARQUITECTURA Y  PINTURA AL TEMPLE. ESTAS SON UNO DE LOS MEJORES EJEMPLOS DEL BARROCO POPULAR Y SON UN TESTIMONIO DEL IMPORTANTE DEL INTERCAMBIO DE VALORES DURANTE EL PROCESO DE COLONIZACIÓN DE MÉXICO.</a:t>
            </a:r>
            <a:endParaRPr lang="es-CL" sz="1200" dirty="0">
              <a:effectLst/>
              <a:ea typeface="Calibri" panose="020F0502020204030204" pitchFamily="34" charset="0"/>
              <a:cs typeface="Times New Roman" panose="02020603050405020304" pitchFamily="18" charset="0"/>
            </a:endParaRPr>
          </a:p>
          <a:p>
            <a:pPr>
              <a:lnSpc>
                <a:spcPct val="107000"/>
              </a:lnSpc>
              <a:spcAft>
                <a:spcPts val="800"/>
              </a:spcAft>
            </a:pPr>
            <a:r>
              <a:rPr lang="es-ES" sz="1200" dirty="0">
                <a:effectLst/>
                <a:ea typeface="Calibri" panose="020F0502020204030204" pitchFamily="34" charset="0"/>
                <a:cs typeface="Times New Roman" panose="02020603050405020304" pitchFamily="18" charset="0"/>
              </a:rPr>
              <a:t>LAS MISIONES FUERON CONSTRUIDAS POR LOS PAME, UNO DE LOS PUEBLOS ORIGINARIOS DE MEXICO</a:t>
            </a:r>
            <a:r>
              <a:rPr lang="es-ES" sz="1200" u="sng" dirty="0">
                <a:solidFill>
                  <a:srgbClr val="0563C1"/>
                </a:solidFill>
                <a:ea typeface="Calibri" panose="020F0502020204030204" pitchFamily="34" charset="0"/>
                <a:cs typeface="Times New Roman" panose="02020603050405020304" pitchFamily="18" charset="0"/>
              </a:rPr>
              <a:t>,</a:t>
            </a:r>
            <a:r>
              <a:rPr lang="es-ES" sz="1200" dirty="0">
                <a:effectLst/>
                <a:ea typeface="Calibri" panose="020F0502020204030204" pitchFamily="34" charset="0"/>
                <a:cs typeface="Times New Roman" panose="02020603050405020304" pitchFamily="18" charset="0"/>
              </a:rPr>
              <a:t>, BAJO LA DIRECCIÓN DE VARIOS FRAILES FRANCISCANOS.</a:t>
            </a:r>
            <a:endParaRPr lang="es-CL" sz="1200" dirty="0">
              <a:effectLst/>
              <a:ea typeface="Calibri" panose="020F0502020204030204" pitchFamily="34" charset="0"/>
              <a:cs typeface="Times New Roman" panose="02020603050405020304" pitchFamily="18" charset="0"/>
            </a:endParaRPr>
          </a:p>
          <a:p>
            <a:pPr algn="ctr"/>
            <a:endParaRPr lang="es-CL" sz="1200" dirty="0"/>
          </a:p>
        </p:txBody>
      </p:sp>
      <p:sp>
        <p:nvSpPr>
          <p:cNvPr id="16" name="CuadroTexto 15">
            <a:extLst>
              <a:ext uri="{FF2B5EF4-FFF2-40B4-BE49-F238E27FC236}">
                <a16:creationId xmlns:a16="http://schemas.microsoft.com/office/drawing/2014/main" id="{DCA43F62-2715-4244-B490-AD3634D46CC0}"/>
              </a:ext>
            </a:extLst>
          </p:cNvPr>
          <p:cNvSpPr txBox="1"/>
          <p:nvPr/>
        </p:nvSpPr>
        <p:spPr>
          <a:xfrm>
            <a:off x="256343" y="4519635"/>
            <a:ext cx="2594686" cy="215444"/>
          </a:xfrm>
          <a:prstGeom prst="rect">
            <a:avLst/>
          </a:prstGeom>
          <a:noFill/>
        </p:spPr>
        <p:txBody>
          <a:bodyPr wrap="square" rtlCol="0">
            <a:spAutoFit/>
          </a:bodyPr>
          <a:lstStyle/>
          <a:p>
            <a:pPr algn="ctr"/>
            <a:r>
              <a:rPr lang="es-CL" sz="800" dirty="0">
                <a:solidFill>
                  <a:schemeClr val="bg1"/>
                </a:solidFill>
              </a:rPr>
              <a:t>MISIÓN DE SANTIAGO DE JALPÁN</a:t>
            </a:r>
          </a:p>
        </p:txBody>
      </p:sp>
      <p:sp>
        <p:nvSpPr>
          <p:cNvPr id="18" name="CuadroTexto 17">
            <a:extLst>
              <a:ext uri="{FF2B5EF4-FFF2-40B4-BE49-F238E27FC236}">
                <a16:creationId xmlns:a16="http://schemas.microsoft.com/office/drawing/2014/main" id="{8FD6DA04-9193-4582-A901-3EB4C8C1CD49}"/>
              </a:ext>
            </a:extLst>
          </p:cNvPr>
          <p:cNvSpPr txBox="1"/>
          <p:nvPr/>
        </p:nvSpPr>
        <p:spPr>
          <a:xfrm>
            <a:off x="260677" y="2098699"/>
            <a:ext cx="1756267" cy="461665"/>
          </a:xfrm>
          <a:prstGeom prst="rect">
            <a:avLst/>
          </a:prstGeom>
          <a:noFill/>
        </p:spPr>
        <p:txBody>
          <a:bodyPr wrap="square" rtlCol="0">
            <a:spAutoFit/>
          </a:bodyPr>
          <a:lstStyle/>
          <a:p>
            <a:pPr algn="ctr"/>
            <a:r>
              <a:rPr lang="es-ES" sz="800" dirty="0">
                <a:solidFill>
                  <a:schemeClr val="bg1"/>
                </a:solidFill>
              </a:rPr>
              <a:t>MISIÓN DE SANTA MARÍA DE LA PURÍSIMA CONCEPCIÓN </a:t>
            </a:r>
          </a:p>
          <a:p>
            <a:pPr algn="ctr"/>
            <a:r>
              <a:rPr lang="es-ES" sz="800" dirty="0">
                <a:solidFill>
                  <a:schemeClr val="bg1"/>
                </a:solidFill>
              </a:rPr>
              <a:t>DEL AGUA DE LANDA.</a:t>
            </a:r>
            <a:endParaRPr lang="es-CL" sz="800" dirty="0">
              <a:solidFill>
                <a:schemeClr val="bg1"/>
              </a:solidFill>
            </a:endParaRPr>
          </a:p>
        </p:txBody>
      </p:sp>
      <p:sp>
        <p:nvSpPr>
          <p:cNvPr id="20" name="CuadroTexto 19">
            <a:extLst>
              <a:ext uri="{FF2B5EF4-FFF2-40B4-BE49-F238E27FC236}">
                <a16:creationId xmlns:a16="http://schemas.microsoft.com/office/drawing/2014/main" id="{38A9976D-60AF-4D5B-96AA-645BC65E6B6A}"/>
              </a:ext>
            </a:extLst>
          </p:cNvPr>
          <p:cNvSpPr txBox="1"/>
          <p:nvPr/>
        </p:nvSpPr>
        <p:spPr>
          <a:xfrm>
            <a:off x="2261491" y="4865268"/>
            <a:ext cx="3167921" cy="215444"/>
          </a:xfrm>
          <a:prstGeom prst="rect">
            <a:avLst/>
          </a:prstGeom>
          <a:noFill/>
          <a:ln>
            <a:noFill/>
          </a:ln>
        </p:spPr>
        <p:txBody>
          <a:bodyPr wrap="square">
            <a:spAutoFit/>
          </a:bodyPr>
          <a:lstStyle/>
          <a:p>
            <a:r>
              <a:rPr lang="es-ES" sz="800" dirty="0">
                <a:solidFill>
                  <a:schemeClr val="bg1"/>
                </a:solidFill>
              </a:rPr>
              <a:t>MISIÓN DE SAN FRANCISCO DE ASÍS DEL VALLE DE TILACO.</a:t>
            </a:r>
            <a:endParaRPr lang="es-CL" sz="800" dirty="0">
              <a:solidFill>
                <a:schemeClr val="bg1"/>
              </a:solidFill>
            </a:endParaRPr>
          </a:p>
        </p:txBody>
      </p:sp>
      <p:sp>
        <p:nvSpPr>
          <p:cNvPr id="22" name="CuadroTexto 21">
            <a:extLst>
              <a:ext uri="{FF2B5EF4-FFF2-40B4-BE49-F238E27FC236}">
                <a16:creationId xmlns:a16="http://schemas.microsoft.com/office/drawing/2014/main" id="{21535103-C737-450C-A38F-0A6E8B5A87E3}"/>
              </a:ext>
            </a:extLst>
          </p:cNvPr>
          <p:cNvSpPr txBox="1"/>
          <p:nvPr/>
        </p:nvSpPr>
        <p:spPr>
          <a:xfrm>
            <a:off x="2261491" y="2074304"/>
            <a:ext cx="2739055" cy="338554"/>
          </a:xfrm>
          <a:prstGeom prst="rect">
            <a:avLst/>
          </a:prstGeom>
          <a:noFill/>
        </p:spPr>
        <p:txBody>
          <a:bodyPr wrap="square">
            <a:spAutoFit/>
          </a:bodyPr>
          <a:lstStyle/>
          <a:p>
            <a:pPr algn="ctr"/>
            <a:r>
              <a:rPr lang="es-ES" sz="800" dirty="0">
                <a:solidFill>
                  <a:schemeClr val="bg1"/>
                </a:solidFill>
              </a:rPr>
              <a:t>MISIÓN DE NUESTRA SEÑORA DE LA LUZ DE TANCOYOL.</a:t>
            </a:r>
            <a:endParaRPr lang="es-CL" sz="800" dirty="0">
              <a:solidFill>
                <a:schemeClr val="bg1"/>
              </a:solidFill>
            </a:endParaRPr>
          </a:p>
        </p:txBody>
      </p:sp>
    </p:spTree>
    <p:extLst>
      <p:ext uri="{BB962C8B-B14F-4D97-AF65-F5344CB8AC3E}">
        <p14:creationId xmlns:p14="http://schemas.microsoft.com/office/powerpoint/2010/main" val="2031044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AF15CE9-69EA-4981-93F1-42AF977D3A7F}"/>
              </a:ext>
            </a:extLst>
          </p:cNvPr>
          <p:cNvPicPr>
            <a:picLocks noChangeAspect="1"/>
          </p:cNvPicPr>
          <p:nvPr/>
        </p:nvPicPr>
        <p:blipFill>
          <a:blip r:embed="rId2"/>
          <a:stretch>
            <a:fillRect/>
          </a:stretch>
        </p:blipFill>
        <p:spPr>
          <a:xfrm>
            <a:off x="0" y="29961"/>
            <a:ext cx="9096199" cy="5113539"/>
          </a:xfrm>
          <a:prstGeom prst="rect">
            <a:avLst/>
          </a:prstGeom>
        </p:spPr>
      </p:pic>
      <p:sp>
        <p:nvSpPr>
          <p:cNvPr id="3" name="Marcador de contenido 2">
            <a:extLst>
              <a:ext uri="{FF2B5EF4-FFF2-40B4-BE49-F238E27FC236}">
                <a16:creationId xmlns:a16="http://schemas.microsoft.com/office/drawing/2014/main" id="{64B56829-B01E-49F5-970B-F4E2B2814DC6}"/>
              </a:ext>
            </a:extLst>
          </p:cNvPr>
          <p:cNvSpPr>
            <a:spLocks noGrp="1"/>
          </p:cNvSpPr>
          <p:nvPr>
            <p:ph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6721306F-5524-4820-9444-E1D400C4536C}"/>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16</a:t>
            </a:fld>
            <a:endParaRPr lang="en-US"/>
          </a:p>
        </p:txBody>
      </p:sp>
      <p:sp>
        <p:nvSpPr>
          <p:cNvPr id="7" name="CuadroTexto 6">
            <a:extLst>
              <a:ext uri="{FF2B5EF4-FFF2-40B4-BE49-F238E27FC236}">
                <a16:creationId xmlns:a16="http://schemas.microsoft.com/office/drawing/2014/main" id="{7C73FD67-F79E-49CF-B89C-90EC7E73C531}"/>
              </a:ext>
            </a:extLst>
          </p:cNvPr>
          <p:cNvSpPr txBox="1"/>
          <p:nvPr/>
        </p:nvSpPr>
        <p:spPr>
          <a:xfrm>
            <a:off x="245503" y="3613180"/>
            <a:ext cx="3717561" cy="523220"/>
          </a:xfrm>
          <a:prstGeom prst="rect">
            <a:avLst/>
          </a:prstGeom>
          <a:noFill/>
        </p:spPr>
        <p:txBody>
          <a:bodyPr wrap="square" rtlCol="0">
            <a:spAutoFit/>
          </a:bodyPr>
          <a:lstStyle/>
          <a:p>
            <a:r>
              <a:rPr lang="es-CL" sz="2800" b="1" dirty="0">
                <a:solidFill>
                  <a:srgbClr val="C00000"/>
                </a:solidFill>
                <a:latin typeface="Candara Light" panose="020E0502030303020204" pitchFamily="34" charset="0"/>
              </a:rPr>
              <a:t>AMÉRICA DEL SUR</a:t>
            </a:r>
          </a:p>
        </p:txBody>
      </p:sp>
      <p:sp>
        <p:nvSpPr>
          <p:cNvPr id="8" name="CuadroTexto 7">
            <a:extLst>
              <a:ext uri="{FF2B5EF4-FFF2-40B4-BE49-F238E27FC236}">
                <a16:creationId xmlns:a16="http://schemas.microsoft.com/office/drawing/2014/main" id="{286DFF31-B37A-4E70-AE6E-A046AA3D6B77}"/>
              </a:ext>
            </a:extLst>
          </p:cNvPr>
          <p:cNvSpPr txBox="1"/>
          <p:nvPr/>
        </p:nvSpPr>
        <p:spPr>
          <a:xfrm>
            <a:off x="792126" y="2606080"/>
            <a:ext cx="4625162" cy="461665"/>
          </a:xfrm>
          <a:prstGeom prst="rect">
            <a:avLst/>
          </a:prstGeom>
          <a:noFill/>
        </p:spPr>
        <p:txBody>
          <a:bodyPr wrap="square">
            <a:spAutoFit/>
          </a:bodyPr>
          <a:lstStyle/>
          <a:p>
            <a:r>
              <a:rPr lang="es-CL" sz="2400" b="1" dirty="0">
                <a:solidFill>
                  <a:srgbClr val="C00000"/>
                </a:solidFill>
                <a:latin typeface="Candara Light" panose="020E0502030303020204" pitchFamily="34" charset="0"/>
              </a:rPr>
              <a:t>AMÉRICA CENTRAL</a:t>
            </a:r>
          </a:p>
        </p:txBody>
      </p:sp>
    </p:spTree>
    <p:extLst>
      <p:ext uri="{BB962C8B-B14F-4D97-AF65-F5344CB8AC3E}">
        <p14:creationId xmlns:p14="http://schemas.microsoft.com/office/powerpoint/2010/main" val="688102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AA1D43A-9C3D-41BA-BD9F-EF7EC7B2F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7181B-208D-49EE-AEEF-79DAF8BA7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241298"/>
            <a:ext cx="2406060"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a16="http://schemas.microsoft.com/office/drawing/2014/main" id="{8EFD69A0-7D9A-4F2E-BB7E-937263C82356}"/>
              </a:ext>
            </a:extLst>
          </p:cNvPr>
          <p:cNvPicPr>
            <a:picLocks noChangeAspect="1"/>
          </p:cNvPicPr>
          <p:nvPr/>
        </p:nvPicPr>
        <p:blipFill>
          <a:blip r:embed="rId2"/>
          <a:stretch>
            <a:fillRect/>
          </a:stretch>
        </p:blipFill>
        <p:spPr>
          <a:xfrm>
            <a:off x="350379" y="1063096"/>
            <a:ext cx="2160270" cy="1112539"/>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83BFAA97-C464-45F7-995A-E13D0B4FC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1299"/>
            <a:ext cx="1583488" cy="20413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3CEDF585-E293-4D90-A850-9F79D9EA6E02}"/>
              </a:ext>
            </a:extLst>
          </p:cNvPr>
          <p:cNvPicPr>
            <a:picLocks noChangeAspect="1"/>
          </p:cNvPicPr>
          <p:nvPr/>
        </p:nvPicPr>
        <p:blipFill>
          <a:blip r:embed="rId3"/>
          <a:stretch>
            <a:fillRect/>
          </a:stretch>
        </p:blipFill>
        <p:spPr>
          <a:xfrm>
            <a:off x="2871112" y="513004"/>
            <a:ext cx="1337746" cy="993276"/>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EC059808-0DA1-4E66-92F6-60C8B25B4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512" y="3118085"/>
            <a:ext cx="2405032" cy="1784115"/>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386504-CADE-4AFE-AF4F-0616BA69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20347"/>
            <a:ext cx="1583488" cy="2154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F674A286-305C-44AB-87CB-B09C1B348134}"/>
              </a:ext>
            </a:extLst>
          </p:cNvPr>
          <p:cNvPicPr>
            <a:picLocks noChangeAspect="1"/>
          </p:cNvPicPr>
          <p:nvPr/>
        </p:nvPicPr>
        <p:blipFill>
          <a:blip r:embed="rId4"/>
          <a:stretch>
            <a:fillRect/>
          </a:stretch>
        </p:blipFill>
        <p:spPr>
          <a:xfrm>
            <a:off x="434782" y="3229458"/>
            <a:ext cx="1988784" cy="1491587"/>
          </a:xfrm>
          <a:prstGeom prst="rect">
            <a:avLst/>
          </a:prstGeom>
          <a:ln>
            <a:noFill/>
          </a:ln>
          <a:effectLst>
            <a:outerShdw blurRad="292100" dist="139700" dir="2700000" algn="tl" rotWithShape="0">
              <a:srgbClr val="333333">
                <a:alpha val="65000"/>
              </a:srgbClr>
            </a:outerShdw>
          </a:effectLst>
        </p:spPr>
      </p:pic>
      <p:sp>
        <p:nvSpPr>
          <p:cNvPr id="3" name="Marcador de contenido 2">
            <a:extLst>
              <a:ext uri="{FF2B5EF4-FFF2-40B4-BE49-F238E27FC236}">
                <a16:creationId xmlns:a16="http://schemas.microsoft.com/office/drawing/2014/main" id="{2AE47BF7-92FC-4961-B96E-C10632245208}"/>
              </a:ext>
            </a:extLst>
          </p:cNvPr>
          <p:cNvSpPr>
            <a:spLocks noGrp="1"/>
          </p:cNvSpPr>
          <p:nvPr>
            <p:ph idx="1"/>
          </p:nvPr>
        </p:nvSpPr>
        <p:spPr>
          <a:xfrm>
            <a:off x="4828591" y="1856358"/>
            <a:ext cx="3595318" cy="2556945"/>
          </a:xfrm>
        </p:spPr>
        <p:txBody>
          <a:bodyPr>
            <a:normAutofit/>
          </a:bodyPr>
          <a:lstStyle/>
          <a:p>
            <a:endParaRPr lang="es-CL"/>
          </a:p>
        </p:txBody>
      </p:sp>
      <p:sp>
        <p:nvSpPr>
          <p:cNvPr id="4" name="Marcador de número de diapositiva 3">
            <a:extLst>
              <a:ext uri="{FF2B5EF4-FFF2-40B4-BE49-F238E27FC236}">
                <a16:creationId xmlns:a16="http://schemas.microsoft.com/office/drawing/2014/main" id="{CA2DFB57-D89D-4C76-943B-AF3AD914B7D1}"/>
              </a:ext>
            </a:extLst>
          </p:cNvPr>
          <p:cNvSpPr>
            <a:spLocks noGrp="1"/>
          </p:cNvSpPr>
          <p:nvPr>
            <p:ph type="sldNum" sz="quarter" idx="12"/>
          </p:nvPr>
        </p:nvSpPr>
        <p:spPr>
          <a:xfrm>
            <a:off x="8069191" y="4663440"/>
            <a:ext cx="274320" cy="274320"/>
          </a:xfrm>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17</a:t>
            </a:fld>
            <a:endParaRPr lang="en-US" sz="700"/>
          </a:p>
        </p:txBody>
      </p:sp>
      <p:sp>
        <p:nvSpPr>
          <p:cNvPr id="11" name="Rectángulo 10">
            <a:extLst>
              <a:ext uri="{FF2B5EF4-FFF2-40B4-BE49-F238E27FC236}">
                <a16:creationId xmlns:a16="http://schemas.microsoft.com/office/drawing/2014/main" id="{8420C7AD-F39D-481F-96D9-13E9FECE5140}"/>
              </a:ext>
            </a:extLst>
          </p:cNvPr>
          <p:cNvSpPr/>
          <p:nvPr/>
        </p:nvSpPr>
        <p:spPr>
          <a:xfrm>
            <a:off x="4572000" y="0"/>
            <a:ext cx="4572000" cy="5143500"/>
          </a:xfrm>
          <a:prstGeom prst="rect">
            <a:avLst/>
          </a:prstGeom>
          <a:solidFill>
            <a:srgbClr val="F7F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5D74A7"/>
                </a:solidFill>
              </a:rPr>
              <a:t>LA HABANA VIEJA</a:t>
            </a:r>
          </a:p>
          <a:p>
            <a:pPr algn="ctr"/>
            <a:r>
              <a:rPr lang="es-ES" sz="1400" dirty="0">
                <a:solidFill>
                  <a:srgbClr val="5D74A7"/>
                </a:solidFill>
              </a:rPr>
              <a:t>CUBA</a:t>
            </a:r>
          </a:p>
          <a:p>
            <a:pPr algn="ctr"/>
            <a:endParaRPr lang="es-ES" sz="900" dirty="0">
              <a:solidFill>
                <a:srgbClr val="5D74A7"/>
              </a:solidFill>
            </a:endParaRPr>
          </a:p>
          <a:p>
            <a:r>
              <a:rPr lang="es-ES" sz="1400" dirty="0">
                <a:solidFill>
                  <a:srgbClr val="5D74A7"/>
                </a:solidFill>
                <a:latin typeface="Calibri" panose="020F0502020204030204" pitchFamily="34" charset="0"/>
                <a:cs typeface="Calibri" panose="020F0502020204030204" pitchFamily="34" charset="0"/>
              </a:rPr>
              <a:t>LA HABANA VIEJA ES LA ZONA MÁS ANTIGUA DE LA CAPITAL CUBANA. SU CARÁCTER COSMOPOLITA A TRAVÉS DE LA HISTORIA HA PERMITIDO QUE SEA EL REFLEJO DE UNA MEZCLA DE ESTILOS ARQUITECTÓNICOS Y EL TESTIMONIO DE DIFERENTES ÉPOCAS: CORONA ESPAÑOLA, BRITÁNICOS, FRANCESES Y ESTADOUNIDENSES. CUANDO ESTUVO EN MANOS ESTOS ÚLTIMOS, LAS VIEJAS CONSTRUCCIONES COLONIALES FUERON DEMOLIDAS PARA LEVANTAR OTRAS IMPONENTES CON FACHADAS NEOCLÁSICAS.</a:t>
            </a:r>
          </a:p>
          <a:p>
            <a:endParaRPr lang="es-ES" sz="1400" dirty="0">
              <a:solidFill>
                <a:srgbClr val="5D74A7"/>
              </a:solidFill>
              <a:latin typeface="Calibri" panose="020F0502020204030204" pitchFamily="34" charset="0"/>
              <a:cs typeface="Calibri" panose="020F0502020204030204" pitchFamily="34" charset="0"/>
            </a:endParaRPr>
          </a:p>
          <a:p>
            <a:r>
              <a:rPr lang="es-ES" sz="1400" dirty="0">
                <a:solidFill>
                  <a:srgbClr val="5D74A7"/>
                </a:solidFill>
                <a:latin typeface="Calibri" panose="020F0502020204030204" pitchFamily="34" charset="0"/>
                <a:cs typeface="Calibri" panose="020F0502020204030204" pitchFamily="34" charset="0"/>
              </a:rPr>
              <a:t> DURANTE LA DÉCADA DE LOS 90 DEL SIGLO XX COMIENZA EL RESCATE DEL AMBIENTE HISTÓRICO DE LA HABANA VIEJA, IMPULSADO POR LA OFICINA DEL HISTORIADOR DE LA CIUDAD, QUE HABÍA DEJADO LOS EDIFICIOS Y MONUMENTOS SIN MANTENIMIENTO POR MÁS DE CUARENTA AÑOS. DESDE ENTONCES SE LLEVA A CABO UN TRABAJO DE INVESTIGACIÓN Y RESTAURACIÓNSE LLEVADA A CABO POR LOS PROPIOS HABITANTES DE LA HABANA VIEJA.</a:t>
            </a:r>
          </a:p>
          <a:p>
            <a:pPr algn="ctr"/>
            <a:endParaRPr lang="es-ES" sz="1200" dirty="0">
              <a:solidFill>
                <a:srgbClr val="5D74A7"/>
              </a:solidFill>
              <a:latin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DB481602-D950-4126-B8A9-461E7399AA49}"/>
              </a:ext>
            </a:extLst>
          </p:cNvPr>
          <p:cNvSpPr txBox="1"/>
          <p:nvPr/>
        </p:nvSpPr>
        <p:spPr>
          <a:xfrm>
            <a:off x="350379" y="2175635"/>
            <a:ext cx="2157591" cy="461665"/>
          </a:xfrm>
          <a:prstGeom prst="rect">
            <a:avLst/>
          </a:prstGeom>
          <a:noFill/>
        </p:spPr>
        <p:txBody>
          <a:bodyPr wrap="square" rtlCol="0">
            <a:spAutoFit/>
          </a:bodyPr>
          <a:lstStyle/>
          <a:p>
            <a:pPr algn="ctr"/>
            <a:r>
              <a:rPr lang="es-CL" sz="1200" dirty="0">
                <a:solidFill>
                  <a:srgbClr val="5D74A7"/>
                </a:solidFill>
              </a:rPr>
              <a:t>CASTILLO DE LA REAL FUERZA</a:t>
            </a:r>
          </a:p>
        </p:txBody>
      </p:sp>
      <p:sp>
        <p:nvSpPr>
          <p:cNvPr id="5" name="CuadroTexto 4">
            <a:extLst>
              <a:ext uri="{FF2B5EF4-FFF2-40B4-BE49-F238E27FC236}">
                <a16:creationId xmlns:a16="http://schemas.microsoft.com/office/drawing/2014/main" id="{B87B2E93-73BE-4149-B1B5-82E30FDFF34D}"/>
              </a:ext>
            </a:extLst>
          </p:cNvPr>
          <p:cNvSpPr txBox="1"/>
          <p:nvPr/>
        </p:nvSpPr>
        <p:spPr>
          <a:xfrm>
            <a:off x="2871112" y="1557292"/>
            <a:ext cx="1337746" cy="646331"/>
          </a:xfrm>
          <a:prstGeom prst="rect">
            <a:avLst/>
          </a:prstGeom>
          <a:noFill/>
        </p:spPr>
        <p:txBody>
          <a:bodyPr wrap="square" rtlCol="0">
            <a:spAutoFit/>
          </a:bodyPr>
          <a:lstStyle/>
          <a:p>
            <a:pPr algn="ctr"/>
            <a:r>
              <a:rPr lang="es-CL" sz="1200" dirty="0">
                <a:solidFill>
                  <a:srgbClr val="5D74A7"/>
                </a:solidFill>
              </a:rPr>
              <a:t>MUSEO NACIONAL DE BELLAS ARTES</a:t>
            </a:r>
          </a:p>
        </p:txBody>
      </p:sp>
      <p:sp>
        <p:nvSpPr>
          <p:cNvPr id="7" name="CuadroTexto 6">
            <a:extLst>
              <a:ext uri="{FF2B5EF4-FFF2-40B4-BE49-F238E27FC236}">
                <a16:creationId xmlns:a16="http://schemas.microsoft.com/office/drawing/2014/main" id="{40D15D4E-EA52-44A4-B8C4-99066BA6B943}"/>
              </a:ext>
            </a:extLst>
          </p:cNvPr>
          <p:cNvSpPr txBox="1"/>
          <p:nvPr/>
        </p:nvSpPr>
        <p:spPr>
          <a:xfrm>
            <a:off x="434782" y="4662100"/>
            <a:ext cx="2073188" cy="276999"/>
          </a:xfrm>
          <a:prstGeom prst="rect">
            <a:avLst/>
          </a:prstGeom>
          <a:noFill/>
        </p:spPr>
        <p:txBody>
          <a:bodyPr wrap="square" rtlCol="0">
            <a:spAutoFit/>
          </a:bodyPr>
          <a:lstStyle/>
          <a:p>
            <a:pPr algn="ctr"/>
            <a:r>
              <a:rPr lang="es-CL" sz="1200" dirty="0">
                <a:solidFill>
                  <a:schemeClr val="bg1"/>
                </a:solidFill>
              </a:rPr>
              <a:t>CATEDRAL</a:t>
            </a:r>
          </a:p>
        </p:txBody>
      </p:sp>
    </p:spTree>
    <p:extLst>
      <p:ext uri="{BB962C8B-B14F-4D97-AF65-F5344CB8AC3E}">
        <p14:creationId xmlns:p14="http://schemas.microsoft.com/office/powerpoint/2010/main" val="288717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0F875630-1D4C-425F-A7CA-FE207E3D8D2F}"/>
              </a:ext>
            </a:extLst>
          </p:cNvPr>
          <p:cNvSpPr/>
          <p:nvPr/>
        </p:nvSpPr>
        <p:spPr>
          <a:xfrm>
            <a:off x="4572000" y="0"/>
            <a:ext cx="4572000" cy="5143500"/>
          </a:xfrm>
          <a:prstGeom prst="rect">
            <a:avLst/>
          </a:prstGeom>
          <a:solidFill>
            <a:srgbClr val="F7F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angle 16">
            <a:extLst>
              <a:ext uri="{FF2B5EF4-FFF2-40B4-BE49-F238E27FC236}">
                <a16:creationId xmlns:a16="http://schemas.microsoft.com/office/drawing/2014/main" id="{8AA1D43A-9C3D-41BA-BD9F-EF7EC7B2F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7181B-208D-49EE-AEEF-79DAF8BA7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241298"/>
            <a:ext cx="2406060"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3BFAA97-C464-45F7-995A-E13D0B4FC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1299"/>
            <a:ext cx="1583488" cy="20413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059808-0DA1-4E66-92F6-60C8B25B4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512" y="3118085"/>
            <a:ext cx="2405032" cy="1784115"/>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386504-CADE-4AFE-AF4F-0616BA69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20347"/>
            <a:ext cx="1583488" cy="2154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a16="http://schemas.microsoft.com/office/drawing/2014/main" id="{C46CD3D0-1810-4D90-B385-265C2C7F9527}"/>
              </a:ext>
            </a:extLst>
          </p:cNvPr>
          <p:cNvPicPr>
            <a:picLocks noChangeAspect="1"/>
          </p:cNvPicPr>
          <p:nvPr/>
        </p:nvPicPr>
        <p:blipFill>
          <a:blip r:embed="rId2"/>
          <a:stretch>
            <a:fillRect/>
          </a:stretch>
        </p:blipFill>
        <p:spPr>
          <a:xfrm>
            <a:off x="2881659" y="2561253"/>
            <a:ext cx="1337746" cy="1789626"/>
          </a:xfrm>
          <a:prstGeom prst="rect">
            <a:avLst/>
          </a:prstGeom>
        </p:spPr>
      </p:pic>
      <p:sp>
        <p:nvSpPr>
          <p:cNvPr id="14" name="Content Placeholder 13">
            <a:extLst>
              <a:ext uri="{FF2B5EF4-FFF2-40B4-BE49-F238E27FC236}">
                <a16:creationId xmlns:a16="http://schemas.microsoft.com/office/drawing/2014/main" id="{6F9F83B2-01AD-44BB-B049-48F80B6440C7}"/>
              </a:ext>
            </a:extLst>
          </p:cNvPr>
          <p:cNvSpPr>
            <a:spLocks noGrp="1"/>
          </p:cNvSpPr>
          <p:nvPr>
            <p:ph idx="1"/>
          </p:nvPr>
        </p:nvSpPr>
        <p:spPr>
          <a:xfrm>
            <a:off x="4572000" y="45822"/>
            <a:ext cx="4572000" cy="5097678"/>
          </a:xfrm>
        </p:spPr>
        <p:txBody>
          <a:bodyPr>
            <a:normAutofit/>
          </a:bodyPr>
          <a:lstStyle/>
          <a:p>
            <a:pPr marL="0" indent="0" algn="ctr">
              <a:buNone/>
            </a:pPr>
            <a:endParaRPr lang="es-ES" sz="1400" dirty="0">
              <a:solidFill>
                <a:schemeClr val="accent2">
                  <a:lumMod val="75000"/>
                </a:schemeClr>
              </a:solidFill>
            </a:endParaRPr>
          </a:p>
          <a:p>
            <a:pPr marL="0" indent="0" algn="ctr">
              <a:buNone/>
            </a:pPr>
            <a:endParaRPr lang="es-ES" sz="1400" dirty="0">
              <a:solidFill>
                <a:schemeClr val="accent2">
                  <a:lumMod val="75000"/>
                </a:schemeClr>
              </a:solidFill>
            </a:endParaRPr>
          </a:p>
          <a:p>
            <a:pPr marL="0" indent="0" algn="ctr">
              <a:buNone/>
            </a:pPr>
            <a:r>
              <a:rPr lang="es-ES" sz="1400" dirty="0">
                <a:solidFill>
                  <a:schemeClr val="accent2">
                    <a:lumMod val="75000"/>
                  </a:schemeClr>
                </a:solidFill>
              </a:rPr>
              <a:t>OURO PRETO, BRASIL</a:t>
            </a:r>
          </a:p>
          <a:p>
            <a:pPr marL="0" indent="0" algn="ctr">
              <a:buNone/>
            </a:pPr>
            <a:endParaRPr lang="es-ES" sz="1400" dirty="0">
              <a:solidFill>
                <a:schemeClr val="accent2">
                  <a:lumMod val="75000"/>
                </a:schemeClr>
              </a:solidFill>
            </a:endParaRPr>
          </a:p>
          <a:p>
            <a:pPr marL="171450" lvl="1" indent="0">
              <a:buNone/>
            </a:pPr>
            <a:r>
              <a:rPr lang="es-ES" dirty="0">
                <a:solidFill>
                  <a:srgbClr val="5D74A7"/>
                </a:solidFill>
              </a:rPr>
              <a:t>OURO PRETO  ES UNA DE LAS CIUDADES MÁS IMPORTANTES DE LA HISTORIA DEL BRASIL, ALBERGANDO VARIOS DE LOS MONUMENTOS MÁS RELEVANTES DEL 'CICLO DEL ORO</a:t>
            </a:r>
            <a:r>
              <a:rPr lang="es-ES" i="0" dirty="0">
                <a:solidFill>
                  <a:srgbClr val="5D74A7"/>
                </a:solidFill>
                <a:effectLst/>
              </a:rPr>
              <a:t>, ESTA CIUDAD MONTAÑOSA Y MÍSTICA </a:t>
            </a:r>
            <a:r>
              <a:rPr lang="es-ES" dirty="0">
                <a:solidFill>
                  <a:srgbClr val="5D74A7"/>
                </a:solidFill>
              </a:rPr>
              <a:t>UBICADA EN MINAS GERAIS FUNCIONA </a:t>
            </a:r>
            <a:r>
              <a:rPr lang="es-ES" i="0" dirty="0">
                <a:solidFill>
                  <a:srgbClr val="5D74A7"/>
                </a:solidFill>
                <a:effectLst/>
              </a:rPr>
              <a:t>COMO UN MUSEO A CIELO ABIERTO, CONSTRUIDO SOBRE MINAS DE ORO DE ÉPOCAS COLONIALES. </a:t>
            </a:r>
          </a:p>
          <a:p>
            <a:pPr marL="171450" lvl="1" indent="0">
              <a:buNone/>
            </a:pPr>
            <a:r>
              <a:rPr lang="es-ES" i="0" dirty="0">
                <a:solidFill>
                  <a:srgbClr val="5D74A7"/>
                </a:solidFill>
                <a:effectLst/>
              </a:rPr>
              <a:t>LA CIUDAD TIENE ONCE IGLESIAS, DOCE CAPILLAS Y SIETE ESTAMPAS DEL VÍA CRUCIS. LA MÁS ANTIGUA DE LAS IGLESIAS  ES NUESTRA SEÑORA DEL PILAR, FAMOSA POR </a:t>
            </a:r>
            <a:r>
              <a:rPr lang="es-ES" dirty="0">
                <a:solidFill>
                  <a:srgbClr val="5D74A7"/>
                </a:solidFill>
              </a:rPr>
              <a:t>SU SUNTUOSO ALTAR  </a:t>
            </a:r>
            <a:r>
              <a:rPr lang="es-ES" i="0" dirty="0">
                <a:solidFill>
                  <a:srgbClr val="5D74A7"/>
                </a:solidFill>
                <a:effectLst/>
              </a:rPr>
              <a:t>CONSTRUIDO CON 434 KILOS DE ORO Y EN CUYO SUBSUELO FUNCIONA UN MUSEO DE ARTE. TAMBIÉN SE PUEDEN ENCONTRAR  DEDIFICIOS FAMOSOS COMO LA IGLESIA  DE SAN FRANCISCO DE ASÍS Y EL MUSEO DE INCOFIDENCIA. </a:t>
            </a:r>
            <a:endParaRPr lang="es-ES" dirty="0">
              <a:solidFill>
                <a:srgbClr val="5D74A7"/>
              </a:solidFill>
            </a:endParaRPr>
          </a:p>
        </p:txBody>
      </p:sp>
      <p:sp>
        <p:nvSpPr>
          <p:cNvPr id="4" name="Marcador de número de diapositiva 3">
            <a:extLst>
              <a:ext uri="{FF2B5EF4-FFF2-40B4-BE49-F238E27FC236}">
                <a16:creationId xmlns:a16="http://schemas.microsoft.com/office/drawing/2014/main" id="{5A46A8A2-B5E0-4498-AAEC-461F63D1F92E}"/>
              </a:ext>
            </a:extLst>
          </p:cNvPr>
          <p:cNvSpPr>
            <a:spLocks noGrp="1"/>
          </p:cNvSpPr>
          <p:nvPr>
            <p:ph type="sldNum" sz="quarter" idx="12"/>
          </p:nvPr>
        </p:nvSpPr>
        <p:spPr>
          <a:xfrm>
            <a:off x="8069191" y="4663440"/>
            <a:ext cx="274320" cy="274320"/>
          </a:xfrm>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18</a:t>
            </a:fld>
            <a:endParaRPr lang="en-US" sz="700"/>
          </a:p>
        </p:txBody>
      </p:sp>
      <p:pic>
        <p:nvPicPr>
          <p:cNvPr id="3" name="Imagen 2">
            <a:extLst>
              <a:ext uri="{FF2B5EF4-FFF2-40B4-BE49-F238E27FC236}">
                <a16:creationId xmlns:a16="http://schemas.microsoft.com/office/drawing/2014/main" id="{3212C1C9-48FC-41A3-8419-D211AA23F13B}"/>
              </a:ext>
            </a:extLst>
          </p:cNvPr>
          <p:cNvPicPr>
            <a:picLocks noChangeAspect="1"/>
          </p:cNvPicPr>
          <p:nvPr/>
        </p:nvPicPr>
        <p:blipFill>
          <a:blip r:embed="rId3"/>
          <a:stretch>
            <a:fillRect/>
          </a:stretch>
        </p:blipFill>
        <p:spPr>
          <a:xfrm>
            <a:off x="2881659" y="738087"/>
            <a:ext cx="1327199" cy="881279"/>
          </a:xfrm>
          <a:prstGeom prst="rect">
            <a:avLst/>
          </a:prstGeom>
        </p:spPr>
      </p:pic>
      <p:sp>
        <p:nvSpPr>
          <p:cNvPr id="5" name="CuadroTexto 4">
            <a:extLst>
              <a:ext uri="{FF2B5EF4-FFF2-40B4-BE49-F238E27FC236}">
                <a16:creationId xmlns:a16="http://schemas.microsoft.com/office/drawing/2014/main" id="{076FA90C-942D-4B67-A795-73F30F6121B9}"/>
              </a:ext>
            </a:extLst>
          </p:cNvPr>
          <p:cNvSpPr txBox="1"/>
          <p:nvPr/>
        </p:nvSpPr>
        <p:spPr>
          <a:xfrm>
            <a:off x="2777564" y="4359310"/>
            <a:ext cx="1945626" cy="215444"/>
          </a:xfrm>
          <a:prstGeom prst="rect">
            <a:avLst/>
          </a:prstGeom>
          <a:noFill/>
        </p:spPr>
        <p:txBody>
          <a:bodyPr wrap="square" rtlCol="0">
            <a:spAutoFit/>
          </a:bodyPr>
          <a:lstStyle/>
          <a:p>
            <a:r>
              <a:rPr lang="es-CL" sz="800" dirty="0">
                <a:solidFill>
                  <a:srgbClr val="5D74A7"/>
                </a:solidFill>
              </a:rPr>
              <a:t>IGLESIA DE SAN FRANCISCO </a:t>
            </a:r>
          </a:p>
        </p:txBody>
      </p:sp>
      <p:pic>
        <p:nvPicPr>
          <p:cNvPr id="9" name="Imagen 8">
            <a:extLst>
              <a:ext uri="{FF2B5EF4-FFF2-40B4-BE49-F238E27FC236}">
                <a16:creationId xmlns:a16="http://schemas.microsoft.com/office/drawing/2014/main" id="{BB72995F-8B66-4252-8597-4A5A7D11E678}"/>
              </a:ext>
            </a:extLst>
          </p:cNvPr>
          <p:cNvPicPr>
            <a:picLocks noChangeAspect="1"/>
          </p:cNvPicPr>
          <p:nvPr/>
        </p:nvPicPr>
        <p:blipFill>
          <a:blip r:embed="rId4"/>
          <a:stretch>
            <a:fillRect/>
          </a:stretch>
        </p:blipFill>
        <p:spPr>
          <a:xfrm>
            <a:off x="291637" y="3235855"/>
            <a:ext cx="2245656" cy="1400728"/>
          </a:xfrm>
          <a:prstGeom prst="rect">
            <a:avLst/>
          </a:prstGeom>
        </p:spPr>
      </p:pic>
      <p:sp>
        <p:nvSpPr>
          <p:cNvPr id="20" name="CuadroTexto 19">
            <a:extLst>
              <a:ext uri="{FF2B5EF4-FFF2-40B4-BE49-F238E27FC236}">
                <a16:creationId xmlns:a16="http://schemas.microsoft.com/office/drawing/2014/main" id="{6FA9A2FF-4675-467C-950E-D52CE766942D}"/>
              </a:ext>
            </a:extLst>
          </p:cNvPr>
          <p:cNvSpPr txBox="1"/>
          <p:nvPr/>
        </p:nvSpPr>
        <p:spPr>
          <a:xfrm>
            <a:off x="227484" y="4630892"/>
            <a:ext cx="2309809" cy="230832"/>
          </a:xfrm>
          <a:prstGeom prst="rect">
            <a:avLst/>
          </a:prstGeom>
          <a:noFill/>
        </p:spPr>
        <p:txBody>
          <a:bodyPr wrap="square" rtlCol="0">
            <a:spAutoFit/>
          </a:bodyPr>
          <a:lstStyle/>
          <a:p>
            <a:r>
              <a:rPr lang="es-CL" sz="900" dirty="0">
                <a:solidFill>
                  <a:schemeClr val="bg1"/>
                </a:solidFill>
              </a:rPr>
              <a:t>IGLESIA DE NUESTRA SEÑORA DEL PILAR</a:t>
            </a:r>
          </a:p>
        </p:txBody>
      </p:sp>
      <p:pic>
        <p:nvPicPr>
          <p:cNvPr id="16" name="Imagen 15">
            <a:extLst>
              <a:ext uri="{FF2B5EF4-FFF2-40B4-BE49-F238E27FC236}">
                <a16:creationId xmlns:a16="http://schemas.microsoft.com/office/drawing/2014/main" id="{6FF88CBB-6E92-4E40-8ED9-DDF271A3BD1A}"/>
              </a:ext>
            </a:extLst>
          </p:cNvPr>
          <p:cNvPicPr>
            <a:picLocks noChangeAspect="1"/>
          </p:cNvPicPr>
          <p:nvPr/>
        </p:nvPicPr>
        <p:blipFill rotWithShape="1">
          <a:blip r:embed="rId5"/>
          <a:srcRect l="14768" r="14992"/>
          <a:stretch/>
        </p:blipFill>
        <p:spPr>
          <a:xfrm>
            <a:off x="410473" y="424428"/>
            <a:ext cx="2040081" cy="1937253"/>
          </a:xfrm>
          <a:prstGeom prst="rect">
            <a:avLst/>
          </a:prstGeom>
        </p:spPr>
      </p:pic>
      <p:sp>
        <p:nvSpPr>
          <p:cNvPr id="24" name="CuadroTexto 23">
            <a:extLst>
              <a:ext uri="{FF2B5EF4-FFF2-40B4-BE49-F238E27FC236}">
                <a16:creationId xmlns:a16="http://schemas.microsoft.com/office/drawing/2014/main" id="{6A35204D-7BC4-46A1-9806-30799FBC9018}"/>
              </a:ext>
            </a:extLst>
          </p:cNvPr>
          <p:cNvSpPr txBox="1"/>
          <p:nvPr/>
        </p:nvSpPr>
        <p:spPr>
          <a:xfrm>
            <a:off x="501343" y="2366561"/>
            <a:ext cx="1945626" cy="430887"/>
          </a:xfrm>
          <a:prstGeom prst="rect">
            <a:avLst/>
          </a:prstGeom>
          <a:noFill/>
        </p:spPr>
        <p:txBody>
          <a:bodyPr wrap="square" rtlCol="0">
            <a:spAutoFit/>
          </a:bodyPr>
          <a:lstStyle/>
          <a:p>
            <a:pPr algn="ctr"/>
            <a:r>
              <a:rPr lang="es-CL" sz="1050" dirty="0">
                <a:solidFill>
                  <a:srgbClr val="5D74A7"/>
                </a:solidFill>
              </a:rPr>
              <a:t>MUSEO DE LA INCONFIDENCIA</a:t>
            </a:r>
          </a:p>
        </p:txBody>
      </p:sp>
      <p:sp>
        <p:nvSpPr>
          <p:cNvPr id="26" name="CuadroTexto 25">
            <a:extLst>
              <a:ext uri="{FF2B5EF4-FFF2-40B4-BE49-F238E27FC236}">
                <a16:creationId xmlns:a16="http://schemas.microsoft.com/office/drawing/2014/main" id="{92BE0B90-5058-463B-806F-024CA6E3AF52}"/>
              </a:ext>
            </a:extLst>
          </p:cNvPr>
          <p:cNvSpPr txBox="1"/>
          <p:nvPr/>
        </p:nvSpPr>
        <p:spPr>
          <a:xfrm>
            <a:off x="2881659" y="1636953"/>
            <a:ext cx="1327199" cy="400110"/>
          </a:xfrm>
          <a:prstGeom prst="rect">
            <a:avLst/>
          </a:prstGeom>
          <a:noFill/>
        </p:spPr>
        <p:txBody>
          <a:bodyPr wrap="square" rtlCol="0">
            <a:spAutoFit/>
          </a:bodyPr>
          <a:lstStyle/>
          <a:p>
            <a:pPr algn="ctr"/>
            <a:r>
              <a:rPr lang="es-CL" sz="1000" dirty="0">
                <a:solidFill>
                  <a:srgbClr val="5D74A7"/>
                </a:solidFill>
              </a:rPr>
              <a:t>VISTA DE LA CIUDAD</a:t>
            </a:r>
          </a:p>
        </p:txBody>
      </p:sp>
    </p:spTree>
    <p:extLst>
      <p:ext uri="{BB962C8B-B14F-4D97-AF65-F5344CB8AC3E}">
        <p14:creationId xmlns:p14="http://schemas.microsoft.com/office/powerpoint/2010/main" val="34165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5B34324-8F10-4614-BFE4-2E3C7F3E1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3E952EC-AFF6-4197-9272-C0D7C0F5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241298"/>
            <a:ext cx="2406060"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Una iglesia antigua&#10;&#10;Descripción generada automáticamente con confianza media">
            <a:extLst>
              <a:ext uri="{FF2B5EF4-FFF2-40B4-BE49-F238E27FC236}">
                <a16:creationId xmlns:a16="http://schemas.microsoft.com/office/drawing/2014/main" id="{0B1715E5-3794-4B6C-9EF2-274751F1BC6E}"/>
              </a:ext>
            </a:extLst>
          </p:cNvPr>
          <p:cNvPicPr>
            <a:picLocks noChangeAspect="1"/>
          </p:cNvPicPr>
          <p:nvPr/>
        </p:nvPicPr>
        <p:blipFill>
          <a:blip r:embed="rId2"/>
          <a:stretch>
            <a:fillRect/>
          </a:stretch>
        </p:blipFill>
        <p:spPr>
          <a:xfrm>
            <a:off x="350379" y="822766"/>
            <a:ext cx="2160270" cy="1593199"/>
          </a:xfrm>
          <a:prstGeom prst="rect">
            <a:avLst/>
          </a:prstGeom>
          <a:ln>
            <a:noFill/>
          </a:ln>
          <a:effectLst>
            <a:outerShdw blurRad="292100" dist="139700" dir="2700000" algn="tl" rotWithShape="0">
              <a:srgbClr val="333333">
                <a:alpha val="65000"/>
              </a:srgbClr>
            </a:outerShdw>
          </a:effectLst>
        </p:spPr>
      </p:pic>
      <p:sp>
        <p:nvSpPr>
          <p:cNvPr id="23" name="Rectangle 22">
            <a:extLst>
              <a:ext uri="{FF2B5EF4-FFF2-40B4-BE49-F238E27FC236}">
                <a16:creationId xmlns:a16="http://schemas.microsoft.com/office/drawing/2014/main" id="{D09AAB66-CD8D-477A-A21A-2105E6D82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1299"/>
            <a:ext cx="1583488" cy="20413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Marcador de contenido 11" descr="Vista de una ciudad en la noche&#10;&#10;Descripción generada automáticamente">
            <a:extLst>
              <a:ext uri="{FF2B5EF4-FFF2-40B4-BE49-F238E27FC236}">
                <a16:creationId xmlns:a16="http://schemas.microsoft.com/office/drawing/2014/main" id="{D22ADF6A-9F26-49D7-937F-35B61594639F}"/>
              </a:ext>
            </a:extLst>
          </p:cNvPr>
          <p:cNvPicPr>
            <a:picLocks noChangeAspect="1"/>
          </p:cNvPicPr>
          <p:nvPr/>
        </p:nvPicPr>
        <p:blipFill rotWithShape="1">
          <a:blip r:embed="rId3"/>
          <a:srcRect r="17364"/>
          <a:stretch/>
        </p:blipFill>
        <p:spPr>
          <a:xfrm>
            <a:off x="2873815" y="650393"/>
            <a:ext cx="1321335" cy="1199230"/>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46A326B9-FD78-4195-A659-95DAFC1DD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3118085"/>
            <a:ext cx="2406060" cy="17841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Estatua de una iglesia&#10;&#10;Descripción generada automáticamente">
            <a:extLst>
              <a:ext uri="{FF2B5EF4-FFF2-40B4-BE49-F238E27FC236}">
                <a16:creationId xmlns:a16="http://schemas.microsoft.com/office/drawing/2014/main" id="{296E0946-0D44-426E-9D26-664E2872FCF1}"/>
              </a:ext>
            </a:extLst>
          </p:cNvPr>
          <p:cNvPicPr>
            <a:picLocks noChangeAspect="1"/>
          </p:cNvPicPr>
          <p:nvPr/>
        </p:nvPicPr>
        <p:blipFill>
          <a:blip r:embed="rId4"/>
          <a:stretch>
            <a:fillRect/>
          </a:stretch>
        </p:blipFill>
        <p:spPr>
          <a:xfrm>
            <a:off x="350379" y="3353651"/>
            <a:ext cx="2160270" cy="1312364"/>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id="{13DAFF6B-5BEC-4153-93E9-6B735BC1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20347"/>
            <a:ext cx="1583488" cy="2154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descr="Edificio en frente de agua&#10;&#10;Descripción generada automáticamente">
            <a:extLst>
              <a:ext uri="{FF2B5EF4-FFF2-40B4-BE49-F238E27FC236}">
                <a16:creationId xmlns:a16="http://schemas.microsoft.com/office/drawing/2014/main" id="{82C1F7BD-1F12-49A7-93D9-754DDEA15038}"/>
              </a:ext>
            </a:extLst>
          </p:cNvPr>
          <p:cNvPicPr>
            <a:picLocks noChangeAspect="1"/>
          </p:cNvPicPr>
          <p:nvPr/>
        </p:nvPicPr>
        <p:blipFill rotWithShape="1">
          <a:blip r:embed="rId5"/>
          <a:srcRect l="23820"/>
          <a:stretch/>
        </p:blipFill>
        <p:spPr>
          <a:xfrm>
            <a:off x="2873814" y="2708961"/>
            <a:ext cx="1321335" cy="1300872"/>
          </a:xfrm>
          <a:prstGeom prst="rect">
            <a:avLst/>
          </a:prstGeom>
          <a:ln>
            <a:noFill/>
          </a:ln>
          <a:effectLst>
            <a:outerShdw blurRad="292100" dist="139700" dir="2700000" algn="tl" rotWithShape="0">
              <a:srgbClr val="333333">
                <a:alpha val="65000"/>
              </a:srgbClr>
            </a:outerShdw>
          </a:effectLst>
        </p:spPr>
      </p:pic>
      <p:sp>
        <p:nvSpPr>
          <p:cNvPr id="16" name="Content Placeholder 15">
            <a:extLst>
              <a:ext uri="{FF2B5EF4-FFF2-40B4-BE49-F238E27FC236}">
                <a16:creationId xmlns:a16="http://schemas.microsoft.com/office/drawing/2014/main" id="{73093213-E7B9-47B0-84D3-EBEF4C725254}"/>
              </a:ext>
            </a:extLst>
          </p:cNvPr>
          <p:cNvSpPr>
            <a:spLocks noGrp="1"/>
          </p:cNvSpPr>
          <p:nvPr>
            <p:ph idx="1"/>
          </p:nvPr>
        </p:nvSpPr>
        <p:spPr>
          <a:xfrm>
            <a:off x="4828591" y="1856358"/>
            <a:ext cx="3595318" cy="2556945"/>
          </a:xfrm>
        </p:spPr>
        <p:txBody>
          <a:bodyPr>
            <a:normAutofit/>
          </a:bodyPr>
          <a:lstStyle/>
          <a:p>
            <a:endParaRPr lang="en-US"/>
          </a:p>
        </p:txBody>
      </p:sp>
      <p:sp>
        <p:nvSpPr>
          <p:cNvPr id="4" name="Marcador de número de diapositiva 3">
            <a:extLst>
              <a:ext uri="{FF2B5EF4-FFF2-40B4-BE49-F238E27FC236}">
                <a16:creationId xmlns:a16="http://schemas.microsoft.com/office/drawing/2014/main" id="{23A3464B-F20D-40FF-A610-55434F9A7883}"/>
              </a:ext>
            </a:extLst>
          </p:cNvPr>
          <p:cNvSpPr>
            <a:spLocks noGrp="1"/>
          </p:cNvSpPr>
          <p:nvPr>
            <p:ph type="sldNum" sz="quarter" idx="12"/>
          </p:nvPr>
        </p:nvSpPr>
        <p:spPr>
          <a:xfrm>
            <a:off x="8069191" y="4663440"/>
            <a:ext cx="274320" cy="274320"/>
          </a:xfrm>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19</a:t>
            </a:fld>
            <a:endParaRPr lang="en-US" sz="700"/>
          </a:p>
        </p:txBody>
      </p:sp>
      <p:sp>
        <p:nvSpPr>
          <p:cNvPr id="13" name="Rectángulo 12">
            <a:extLst>
              <a:ext uri="{FF2B5EF4-FFF2-40B4-BE49-F238E27FC236}">
                <a16:creationId xmlns:a16="http://schemas.microsoft.com/office/drawing/2014/main" id="{DDA9E074-566F-4632-B084-FFB2A01C45A2}"/>
              </a:ext>
            </a:extLst>
          </p:cNvPr>
          <p:cNvSpPr/>
          <p:nvPr/>
        </p:nvSpPr>
        <p:spPr>
          <a:xfrm>
            <a:off x="4572000" y="0"/>
            <a:ext cx="4572000" cy="5143500"/>
          </a:xfrm>
          <a:prstGeom prst="rect">
            <a:avLst/>
          </a:prstGeom>
          <a:solidFill>
            <a:srgbClr val="F7F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accent2">
                    <a:lumMod val="75000"/>
                  </a:schemeClr>
                </a:solidFill>
              </a:rPr>
              <a:t>CARTAGENA DE INDIAS, COLOMBIA</a:t>
            </a:r>
          </a:p>
          <a:p>
            <a:pPr algn="ctr"/>
            <a:endParaRPr lang="es-ES" sz="1000" dirty="0">
              <a:solidFill>
                <a:schemeClr val="accent2">
                  <a:lumMod val="75000"/>
                </a:schemeClr>
              </a:solidFill>
            </a:endParaRPr>
          </a:p>
          <a:p>
            <a:r>
              <a:rPr lang="es-ES" sz="1200" dirty="0">
                <a:solidFill>
                  <a:schemeClr val="accent2">
                    <a:lumMod val="75000"/>
                  </a:schemeClr>
                </a:solidFill>
              </a:rPr>
              <a:t>FUE FUNDADA EN 1533 POR PEDRO DE HEREDIA A ORILLAS DEL MAR CARIBE. SIENDO UNO DE LOS PUERTOS MÁS IMPORTANTES DE LA AMÉRICA ESPAÑOL A . DE EESTA ÉPOCA PROCEDE LA MAYOR PARTE DE SU PATRIMONIO ARTÍSTICO Y CULTURAL. </a:t>
            </a:r>
          </a:p>
          <a:p>
            <a:r>
              <a:rPr lang="es-ES" sz="1200" dirty="0">
                <a:solidFill>
                  <a:schemeClr val="accent2">
                    <a:lumMod val="75000"/>
                  </a:schemeClr>
                </a:solidFill>
              </a:rPr>
              <a:t>CARTAGENA HA SIDO UNA CIUDAD PRESENTE EN MEDIO DE CONFLICTOS BÉLICOS COMO TAMBIÉN EN LA PIRATERÍA, PUES FUE AQUÍ DONDE SE PRODUJERON NUMEROSOS ATAQUES POR PARTE DE LOS PIRATAS Y CORSARIOS PROVENIENTES DE EUROPA, LO CUAL SUPUSO QUE FUERA FUERTEMENTE AMURALLADA Y FORTIFICADA DURANTE LA ADMINISTRACIÓN ESPAÑOLA, HASTA EL PUNTO DE SER LA FORTALEZA MÁS ROBUSTA DE AMÉRICA DEL SUR Y DEL CARIBE.</a:t>
            </a:r>
          </a:p>
          <a:p>
            <a:r>
              <a:rPr lang="es-ES" sz="1200" dirty="0">
                <a:solidFill>
                  <a:schemeClr val="accent2">
                    <a:lumMod val="75000"/>
                  </a:schemeClr>
                </a:solidFill>
              </a:rPr>
              <a:t>CON EL PASO DEL TIEMPO, CARTAGENA HA DESARROLLADO SU ZONA URBANA CONSERVANDO EL CENTRO HISTÓRICO Y CONVIRTIÉNDOSE EN UNO DE LOS PUERTOS DE MAYOR IMPORTANCIA DE COLOMBIA, DEL CARIBE Y DEL MUNDO, </a:t>
            </a:r>
            <a:endParaRPr lang="es-CL" sz="1200" dirty="0">
              <a:solidFill>
                <a:schemeClr val="accent2">
                  <a:lumMod val="75000"/>
                </a:schemeClr>
              </a:solidFill>
            </a:endParaRPr>
          </a:p>
        </p:txBody>
      </p:sp>
      <p:sp>
        <p:nvSpPr>
          <p:cNvPr id="2" name="CuadroTexto 1">
            <a:extLst>
              <a:ext uri="{FF2B5EF4-FFF2-40B4-BE49-F238E27FC236}">
                <a16:creationId xmlns:a16="http://schemas.microsoft.com/office/drawing/2014/main" id="{A9C61D9D-0FC0-4E44-A537-25B08916CD04}"/>
              </a:ext>
            </a:extLst>
          </p:cNvPr>
          <p:cNvSpPr txBox="1"/>
          <p:nvPr/>
        </p:nvSpPr>
        <p:spPr>
          <a:xfrm>
            <a:off x="2756440" y="4009833"/>
            <a:ext cx="1575290" cy="230832"/>
          </a:xfrm>
          <a:prstGeom prst="rect">
            <a:avLst/>
          </a:prstGeom>
          <a:noFill/>
        </p:spPr>
        <p:txBody>
          <a:bodyPr wrap="square" rtlCol="0">
            <a:spAutoFit/>
          </a:bodyPr>
          <a:lstStyle/>
          <a:p>
            <a:r>
              <a:rPr lang="es-CL" sz="900" dirty="0">
                <a:solidFill>
                  <a:srgbClr val="5D74A7"/>
                </a:solidFill>
              </a:rPr>
              <a:t>FUERTE SAN FERNANDO</a:t>
            </a:r>
          </a:p>
        </p:txBody>
      </p:sp>
      <p:sp>
        <p:nvSpPr>
          <p:cNvPr id="15" name="CuadroTexto 14">
            <a:extLst>
              <a:ext uri="{FF2B5EF4-FFF2-40B4-BE49-F238E27FC236}">
                <a16:creationId xmlns:a16="http://schemas.microsoft.com/office/drawing/2014/main" id="{993798EB-A700-4D91-8334-CAFCBF4FF390}"/>
              </a:ext>
            </a:extLst>
          </p:cNvPr>
          <p:cNvSpPr txBox="1"/>
          <p:nvPr/>
        </p:nvSpPr>
        <p:spPr>
          <a:xfrm>
            <a:off x="434340" y="4624582"/>
            <a:ext cx="2076309" cy="276999"/>
          </a:xfrm>
          <a:prstGeom prst="rect">
            <a:avLst/>
          </a:prstGeom>
          <a:noFill/>
        </p:spPr>
        <p:txBody>
          <a:bodyPr wrap="square" rtlCol="0">
            <a:spAutoFit/>
          </a:bodyPr>
          <a:lstStyle/>
          <a:p>
            <a:pPr algn="ctr"/>
            <a:r>
              <a:rPr lang="es-CL" sz="1200" dirty="0">
                <a:solidFill>
                  <a:srgbClr val="5D74A7"/>
                </a:solidFill>
              </a:rPr>
              <a:t>TEATRO HEREDIA</a:t>
            </a:r>
          </a:p>
        </p:txBody>
      </p:sp>
      <p:sp>
        <p:nvSpPr>
          <p:cNvPr id="17" name="CuadroTexto 16">
            <a:extLst>
              <a:ext uri="{FF2B5EF4-FFF2-40B4-BE49-F238E27FC236}">
                <a16:creationId xmlns:a16="http://schemas.microsoft.com/office/drawing/2014/main" id="{990A4F3F-EF0A-460B-A0B1-E4BECD165168}"/>
              </a:ext>
            </a:extLst>
          </p:cNvPr>
          <p:cNvSpPr txBox="1"/>
          <p:nvPr/>
        </p:nvSpPr>
        <p:spPr>
          <a:xfrm>
            <a:off x="347701" y="2429700"/>
            <a:ext cx="2160270" cy="276999"/>
          </a:xfrm>
          <a:prstGeom prst="rect">
            <a:avLst/>
          </a:prstGeom>
          <a:noFill/>
        </p:spPr>
        <p:txBody>
          <a:bodyPr wrap="square" rtlCol="0">
            <a:spAutoFit/>
          </a:bodyPr>
          <a:lstStyle/>
          <a:p>
            <a:pPr algn="ctr"/>
            <a:r>
              <a:rPr lang="es-CL" sz="1200" dirty="0">
                <a:solidFill>
                  <a:srgbClr val="5D74A7"/>
                </a:solidFill>
              </a:rPr>
              <a:t>IGLESIA SAN PEDRO CLAVER</a:t>
            </a:r>
          </a:p>
        </p:txBody>
      </p:sp>
      <p:sp>
        <p:nvSpPr>
          <p:cNvPr id="18" name="CuadroTexto 17">
            <a:extLst>
              <a:ext uri="{FF2B5EF4-FFF2-40B4-BE49-F238E27FC236}">
                <a16:creationId xmlns:a16="http://schemas.microsoft.com/office/drawing/2014/main" id="{5F8BCECC-E9DB-48D8-A156-28346B4765AA}"/>
              </a:ext>
            </a:extLst>
          </p:cNvPr>
          <p:cNvSpPr txBox="1"/>
          <p:nvPr/>
        </p:nvSpPr>
        <p:spPr>
          <a:xfrm>
            <a:off x="2873813" y="1852741"/>
            <a:ext cx="1321336" cy="276999"/>
          </a:xfrm>
          <a:prstGeom prst="rect">
            <a:avLst/>
          </a:prstGeom>
          <a:noFill/>
        </p:spPr>
        <p:txBody>
          <a:bodyPr wrap="square" rtlCol="0">
            <a:spAutoFit/>
          </a:bodyPr>
          <a:lstStyle/>
          <a:p>
            <a:pPr algn="ctr"/>
            <a:r>
              <a:rPr lang="es-CL" sz="1200" dirty="0">
                <a:solidFill>
                  <a:srgbClr val="5D74A7"/>
                </a:solidFill>
              </a:rPr>
              <a:t>VISTA GENERAL</a:t>
            </a:r>
          </a:p>
        </p:txBody>
      </p:sp>
    </p:spTree>
    <p:extLst>
      <p:ext uri="{BB962C8B-B14F-4D97-AF65-F5344CB8AC3E}">
        <p14:creationId xmlns:p14="http://schemas.microsoft.com/office/powerpoint/2010/main" val="1202897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09D3049-C239-4839-848D-5F6D04D07113}"/>
              </a:ext>
            </a:extLst>
          </p:cNvPr>
          <p:cNvSpPr>
            <a:spLocks noGrp="1"/>
          </p:cNvSpPr>
          <p:nvPr>
            <p:ph type="ctrTitle"/>
          </p:nvPr>
        </p:nvSpPr>
        <p:spPr>
          <a:xfrm>
            <a:off x="945654" y="1189863"/>
            <a:ext cx="2763774" cy="2763774"/>
          </a:xfrm>
          <a:prstGeom prst="ellipse">
            <a:avLst/>
          </a:prstGeom>
          <a:solidFill>
            <a:schemeClr val="accent2">
              <a:lumMod val="75000"/>
            </a:schemeClr>
          </a:solidFill>
          <a:ln>
            <a:noFill/>
          </a:ln>
        </p:spPr>
        <p:txBody>
          <a:bodyPr vert="horz" lIns="182880" tIns="182880" rIns="182880" bIns="182880" rtlCol="0" anchor="ctr">
            <a:normAutofit/>
          </a:bodyPr>
          <a:lstStyle/>
          <a:p>
            <a:pPr defTabSz="914400"/>
            <a:r>
              <a:rPr lang="en-US" sz="2100" kern="1200" cap="all" spc="200" baseline="0" dirty="0" err="1">
                <a:solidFill>
                  <a:srgbClr val="FFFFFF"/>
                </a:solidFill>
                <a:latin typeface="+mj-lt"/>
                <a:ea typeface="+mj-ea"/>
                <a:cs typeface="+mj-cs"/>
              </a:rPr>
              <a:t>Objetivos</a:t>
            </a:r>
            <a:br>
              <a:rPr lang="en-US" sz="2100" kern="1200" cap="all" spc="200" baseline="0" dirty="0">
                <a:solidFill>
                  <a:srgbClr val="FFFFFF"/>
                </a:solidFill>
                <a:latin typeface="+mj-lt"/>
                <a:ea typeface="+mj-ea"/>
                <a:cs typeface="+mj-cs"/>
              </a:rPr>
            </a:br>
            <a:endParaRPr lang="en-US" sz="2100" kern="1200" cap="all" spc="200" baseline="0" dirty="0">
              <a:solidFill>
                <a:srgbClr val="FFFFFF"/>
              </a:solidFill>
              <a:latin typeface="+mj-lt"/>
              <a:ea typeface="+mj-ea"/>
              <a:cs typeface="+mj-cs"/>
            </a:endParaRPr>
          </a:p>
        </p:txBody>
      </p:sp>
      <p:sp>
        <p:nvSpPr>
          <p:cNvPr id="6" name="Subtítulo 5">
            <a:extLst>
              <a:ext uri="{FF2B5EF4-FFF2-40B4-BE49-F238E27FC236}">
                <a16:creationId xmlns:a16="http://schemas.microsoft.com/office/drawing/2014/main" id="{D658431D-7731-4BE1-8B72-2535F0097AB0}"/>
              </a:ext>
            </a:extLst>
          </p:cNvPr>
          <p:cNvSpPr>
            <a:spLocks noGrp="1"/>
          </p:cNvSpPr>
          <p:nvPr>
            <p:ph type="subTitle" idx="1"/>
          </p:nvPr>
        </p:nvSpPr>
        <p:spPr>
          <a:xfrm>
            <a:off x="4124383" y="224759"/>
            <a:ext cx="4219127" cy="4793807"/>
          </a:xfrm>
        </p:spPr>
        <p:txBody>
          <a:bodyPr vert="horz" lIns="91440" tIns="45720" rIns="91440" bIns="45720" rtlCol="0" anchor="ctr">
            <a:normAutofit/>
          </a:bodyPr>
          <a:lstStyle/>
          <a:p>
            <a:pPr algn="l"/>
            <a:r>
              <a:rPr lang="es-ES" sz="2200" i="0" dirty="0">
                <a:solidFill>
                  <a:schemeClr val="accent2">
                    <a:lumMod val="75000"/>
                  </a:schemeClr>
                </a:solidFill>
                <a:latin typeface="Gill Sans MT" panose="020B0502020104020203" pitchFamily="34" charset="0"/>
              </a:rPr>
              <a:t>PRIMERO MEDIO</a:t>
            </a:r>
            <a:endParaRPr lang="es-ES" sz="2200" i="0" dirty="0">
              <a:latin typeface="Gill Sans MT" panose="020B0502020104020203" pitchFamily="34" charset="0"/>
            </a:endParaRPr>
          </a:p>
          <a:p>
            <a:pPr algn="l"/>
            <a:r>
              <a:rPr lang="es-ES" sz="2200" i="0" dirty="0">
                <a:latin typeface="Gill Sans MT" panose="020B0502020104020203" pitchFamily="34" charset="0"/>
              </a:rPr>
              <a:t>OA1 </a:t>
            </a:r>
          </a:p>
          <a:p>
            <a:pPr algn="l"/>
            <a:r>
              <a:rPr lang="es-ES" sz="2200" i="0" dirty="0">
                <a:latin typeface="Gill Sans MT" panose="020B0502020104020203" pitchFamily="34" charset="0"/>
              </a:rPr>
              <a:t>CREAR PROYECTOS VISUALES CON DIVERSOS PROPÓSITOS, BASADOS EN LA APRECIACIÓN Y REFLEXIÓN ACERCA DE LA ARQUITECTURA, LOS ESPACIOS Y EL DISEÑO URBANO, EN DIFERENTES MEDIOS Y CONTEXTOS.</a:t>
            </a:r>
          </a:p>
          <a:p>
            <a:pPr algn="l"/>
            <a:endParaRPr lang="es-ES" sz="2200" i="0" dirty="0"/>
          </a:p>
          <a:p>
            <a:pPr indent="-228600" algn="l" defTabSz="914400">
              <a:lnSpc>
                <a:spcPct val="90000"/>
              </a:lnSpc>
              <a:spcBef>
                <a:spcPts val="1000"/>
              </a:spcBef>
              <a:buFont typeface="Arial" panose="020B0604020202020204" pitchFamily="34" charset="0"/>
              <a:buChar char="•"/>
            </a:pPr>
            <a:endParaRPr lang="en-US" dirty="0">
              <a:solidFill>
                <a:schemeClr val="tx1">
                  <a:lumMod val="85000"/>
                  <a:lumOff val="15000"/>
                </a:schemeClr>
              </a:solidFill>
            </a:endParaRPr>
          </a:p>
        </p:txBody>
      </p:sp>
      <p:sp>
        <p:nvSpPr>
          <p:cNvPr id="4" name="Marcador de número de diapositiva 3">
            <a:extLst>
              <a:ext uri="{FF2B5EF4-FFF2-40B4-BE49-F238E27FC236}">
                <a16:creationId xmlns:a16="http://schemas.microsoft.com/office/drawing/2014/main" id="{2C3A15CE-0103-4A90-AE17-E2F608112B9E}"/>
              </a:ext>
            </a:extLst>
          </p:cNvPr>
          <p:cNvSpPr>
            <a:spLocks noGrp="1"/>
          </p:cNvSpPr>
          <p:nvPr>
            <p:ph type="sldNum" sz="quarter" idx="12"/>
          </p:nvPr>
        </p:nvSpPr>
        <p:spPr/>
        <p:txBody>
          <a:bodyPr vert="horz" lIns="18288" tIns="45720" rIns="18288" bIns="45720" rtlCol="0" anchor="ctr">
            <a:normAutofit/>
          </a:bodyPr>
          <a:lstStyle/>
          <a:p>
            <a:pPr lvl="0" indent="0" defTabSz="457200">
              <a:lnSpc>
                <a:spcPct val="90000"/>
              </a:lnSpc>
              <a:spcBef>
                <a:spcPts val="0"/>
              </a:spcBef>
              <a:spcAft>
                <a:spcPts val="600"/>
              </a:spcAft>
              <a:buNone/>
            </a:pPr>
            <a:fld id="{00000000-1234-1234-1234-123412341234}" type="slidenum">
              <a:rPr lang="en-US" sz="700" kern="1200" spc="0" baseline="0" dirty="0">
                <a:solidFill>
                  <a:srgbClr val="FFFFFF"/>
                </a:solidFill>
                <a:latin typeface="+mn-lt"/>
                <a:ea typeface="+mn-ea"/>
                <a:cs typeface="+mn-cs"/>
              </a:rPr>
              <a:pPr lvl="0" indent="0" defTabSz="457200">
                <a:lnSpc>
                  <a:spcPct val="90000"/>
                </a:lnSpc>
                <a:spcBef>
                  <a:spcPts val="0"/>
                </a:spcBef>
                <a:spcAft>
                  <a:spcPts val="600"/>
                </a:spcAft>
                <a:buNone/>
              </a:pPr>
              <a:t>2</a:t>
            </a:fld>
            <a:endParaRPr lang="en-US" sz="700"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86425221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5B34324-8F10-4614-BFE4-2E3C7F3E1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3E952EC-AFF6-4197-9272-C0D7C0F5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241298"/>
            <a:ext cx="2406060"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7">
            <a:extLst>
              <a:ext uri="{FF2B5EF4-FFF2-40B4-BE49-F238E27FC236}">
                <a16:creationId xmlns:a16="http://schemas.microsoft.com/office/drawing/2014/main" id="{FFE50769-251C-48A5-9D0A-80CA05CC7AFF}"/>
              </a:ext>
            </a:extLst>
          </p:cNvPr>
          <p:cNvPicPr>
            <a:picLocks noChangeAspect="1"/>
          </p:cNvPicPr>
          <p:nvPr/>
        </p:nvPicPr>
        <p:blipFill>
          <a:blip r:embed="rId2"/>
          <a:stretch>
            <a:fillRect/>
          </a:stretch>
        </p:blipFill>
        <p:spPr>
          <a:xfrm>
            <a:off x="350379" y="511623"/>
            <a:ext cx="2160270" cy="1620202"/>
          </a:xfrm>
          <a:prstGeom prst="rect">
            <a:avLst/>
          </a:prstGeom>
          <a:ln>
            <a:noFill/>
          </a:ln>
          <a:effectLst>
            <a:outerShdw blurRad="292100" dist="139700" dir="2700000" algn="tl" rotWithShape="0">
              <a:srgbClr val="333333">
                <a:alpha val="65000"/>
              </a:srgbClr>
            </a:outerShdw>
          </a:effectLst>
        </p:spPr>
      </p:pic>
      <p:sp>
        <p:nvSpPr>
          <p:cNvPr id="23" name="Rectangle 22">
            <a:extLst>
              <a:ext uri="{FF2B5EF4-FFF2-40B4-BE49-F238E27FC236}">
                <a16:creationId xmlns:a16="http://schemas.microsoft.com/office/drawing/2014/main" id="{D09AAB66-CD8D-477A-A21A-2105E6D82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1299"/>
            <a:ext cx="1583488" cy="20413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42A46358-58BE-4EA9-B660-9F46BFC95974}"/>
              </a:ext>
            </a:extLst>
          </p:cNvPr>
          <p:cNvPicPr>
            <a:picLocks noChangeAspect="1"/>
          </p:cNvPicPr>
          <p:nvPr/>
        </p:nvPicPr>
        <p:blipFill>
          <a:blip r:embed="rId3"/>
          <a:stretch>
            <a:fillRect/>
          </a:stretch>
        </p:blipFill>
        <p:spPr>
          <a:xfrm>
            <a:off x="2871112" y="624863"/>
            <a:ext cx="1337746" cy="1280891"/>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46A326B9-FD78-4195-A659-95DAFC1DD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3118085"/>
            <a:ext cx="2406060" cy="17841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a16="http://schemas.microsoft.com/office/drawing/2014/main" id="{888BED47-457F-42C2-890D-1E6A14D38E39}"/>
              </a:ext>
            </a:extLst>
          </p:cNvPr>
          <p:cNvPicPr>
            <a:picLocks noChangeAspect="1"/>
          </p:cNvPicPr>
          <p:nvPr/>
        </p:nvPicPr>
        <p:blipFill>
          <a:blip r:embed="rId4"/>
          <a:stretch>
            <a:fillRect/>
          </a:stretch>
        </p:blipFill>
        <p:spPr>
          <a:xfrm>
            <a:off x="350379" y="3272641"/>
            <a:ext cx="2160270" cy="1474384"/>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id="{13DAFF6B-5BEC-4153-93E9-6B735BC1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20347"/>
            <a:ext cx="1583488" cy="2154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a:extLst>
              <a:ext uri="{FF2B5EF4-FFF2-40B4-BE49-F238E27FC236}">
                <a16:creationId xmlns:a16="http://schemas.microsoft.com/office/drawing/2014/main" id="{819E5FEE-F226-48FD-83D8-D1D0E0204F06}"/>
              </a:ext>
            </a:extLst>
          </p:cNvPr>
          <p:cNvPicPr>
            <a:picLocks noChangeAspect="1"/>
          </p:cNvPicPr>
          <p:nvPr/>
        </p:nvPicPr>
        <p:blipFill>
          <a:blip r:embed="rId5"/>
          <a:stretch>
            <a:fillRect/>
          </a:stretch>
        </p:blipFill>
        <p:spPr>
          <a:xfrm>
            <a:off x="2871112" y="2610815"/>
            <a:ext cx="1337746" cy="1528852"/>
          </a:xfrm>
          <a:prstGeom prst="rect">
            <a:avLst/>
          </a:prstGeom>
          <a:ln>
            <a:noFill/>
          </a:ln>
          <a:effectLst>
            <a:outerShdw blurRad="292100" dist="139700" dir="2700000" algn="tl" rotWithShape="0">
              <a:srgbClr val="333333">
                <a:alpha val="65000"/>
              </a:srgbClr>
            </a:outerShdw>
          </a:effectLst>
        </p:spPr>
      </p:pic>
      <p:sp>
        <p:nvSpPr>
          <p:cNvPr id="16" name="Content Placeholder 15">
            <a:extLst>
              <a:ext uri="{FF2B5EF4-FFF2-40B4-BE49-F238E27FC236}">
                <a16:creationId xmlns:a16="http://schemas.microsoft.com/office/drawing/2014/main" id="{93B2B187-23FE-44BB-BB56-8F1CAA188395}"/>
              </a:ext>
            </a:extLst>
          </p:cNvPr>
          <p:cNvSpPr>
            <a:spLocks noGrp="1"/>
          </p:cNvSpPr>
          <p:nvPr>
            <p:ph idx="1"/>
          </p:nvPr>
        </p:nvSpPr>
        <p:spPr>
          <a:xfrm>
            <a:off x="4828591" y="1856358"/>
            <a:ext cx="3595318" cy="2556945"/>
          </a:xfrm>
        </p:spPr>
        <p:txBody>
          <a:bodyPr>
            <a:normAutofit/>
          </a:bodyPr>
          <a:lstStyle/>
          <a:p>
            <a:endParaRPr lang="en-US"/>
          </a:p>
        </p:txBody>
      </p:sp>
      <p:sp>
        <p:nvSpPr>
          <p:cNvPr id="4" name="Marcador de número de diapositiva 3">
            <a:extLst>
              <a:ext uri="{FF2B5EF4-FFF2-40B4-BE49-F238E27FC236}">
                <a16:creationId xmlns:a16="http://schemas.microsoft.com/office/drawing/2014/main" id="{F5DE0FB9-101D-4159-825F-FF3B170E7AEB}"/>
              </a:ext>
            </a:extLst>
          </p:cNvPr>
          <p:cNvSpPr>
            <a:spLocks noGrp="1"/>
          </p:cNvSpPr>
          <p:nvPr>
            <p:ph type="sldNum" sz="quarter" idx="12"/>
          </p:nvPr>
        </p:nvSpPr>
        <p:spPr>
          <a:xfrm>
            <a:off x="8069191" y="4663440"/>
            <a:ext cx="274320" cy="274320"/>
          </a:xfrm>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20</a:t>
            </a:fld>
            <a:endParaRPr lang="en-US" sz="700"/>
          </a:p>
        </p:txBody>
      </p:sp>
      <p:sp>
        <p:nvSpPr>
          <p:cNvPr id="15" name="Rectángulo 14">
            <a:extLst>
              <a:ext uri="{FF2B5EF4-FFF2-40B4-BE49-F238E27FC236}">
                <a16:creationId xmlns:a16="http://schemas.microsoft.com/office/drawing/2014/main" id="{DD7C42CA-74B1-4C7C-A2EE-5586759646CA}"/>
              </a:ext>
            </a:extLst>
          </p:cNvPr>
          <p:cNvSpPr/>
          <p:nvPr/>
        </p:nvSpPr>
        <p:spPr>
          <a:xfrm>
            <a:off x="4572000" y="0"/>
            <a:ext cx="4572000" cy="5143500"/>
          </a:xfrm>
          <a:prstGeom prst="rect">
            <a:avLst/>
          </a:prstGeom>
          <a:solidFill>
            <a:srgbClr val="F7F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accent2">
                  <a:lumMod val="75000"/>
                </a:schemeClr>
              </a:solidFill>
            </a:endParaRPr>
          </a:p>
          <a:p>
            <a:pPr algn="ctr"/>
            <a:endParaRPr lang="es-ES" sz="1400" dirty="0">
              <a:solidFill>
                <a:schemeClr val="accent2">
                  <a:lumMod val="75000"/>
                </a:schemeClr>
              </a:solidFill>
            </a:endParaRPr>
          </a:p>
          <a:p>
            <a:pPr algn="ctr"/>
            <a:r>
              <a:rPr lang="es-ES" sz="1400" dirty="0">
                <a:solidFill>
                  <a:schemeClr val="accent2">
                    <a:lumMod val="75000"/>
                  </a:schemeClr>
                </a:solidFill>
              </a:rPr>
              <a:t>MACHU PICHU</a:t>
            </a:r>
          </a:p>
          <a:p>
            <a:pPr algn="ctr"/>
            <a:endParaRPr lang="es-ES" sz="1400" dirty="0">
              <a:solidFill>
                <a:schemeClr val="accent2">
                  <a:lumMod val="75000"/>
                </a:schemeClr>
              </a:solidFill>
            </a:endParaRPr>
          </a:p>
          <a:p>
            <a:r>
              <a:rPr lang="es-ES" sz="1200" dirty="0">
                <a:solidFill>
                  <a:schemeClr val="accent2">
                    <a:lumMod val="75000"/>
                  </a:schemeClr>
                </a:solidFill>
              </a:rPr>
              <a:t>ES  EL NOMBRE CONTEMPORÁNEO QUE SE DA A UNA LLAQTA —ANTIGUO POBLADO INCAICO ANDINO— CONSTRUIDA ANTES DEL SIGLO XV, UBICADA EN LA CORDILLERA ORIENTAL DEL SUR DE PERÚ (CORDILLERA DE LOS ANDES).</a:t>
            </a:r>
          </a:p>
          <a:p>
            <a:r>
              <a:rPr lang="es-ES" sz="1200" dirty="0">
                <a:solidFill>
                  <a:schemeClr val="accent2">
                    <a:lumMod val="75000"/>
                  </a:schemeClr>
                </a:solidFill>
              </a:rPr>
              <a:t>ES CONSIDERADA,  AL MISMO TIEMPO, UNA OBRA MAESTRA DE LA ARQUITECTURA Y LA INGENIERÍA.</a:t>
            </a:r>
          </a:p>
          <a:p>
            <a:r>
              <a:rPr lang="es-ES" sz="1200" dirty="0">
                <a:solidFill>
                  <a:schemeClr val="accent2">
                    <a:lumMod val="75000"/>
                  </a:schemeClr>
                </a:solidFill>
              </a:rPr>
              <a:t>EL ÁREA EDIFICADA EN MACHU PICCHU ES DE 530 METROS DE LARGO POR 200 DE ANCHO E INCLUYE AL MENOS 172 RECINTOS. EL COMPLEJO ESTÁ CLARAMENTE DIVIDIDO EN DOS GRANDES ZONAS: LA ZONA AGRÍCOLA, FORMADA POR CONJUNTOS DE TERRAZAS DE CULTIVO, QUE SE ENCUENTRA AL SUR; Y LA ZONA URBANA, DONDE VIVIERON SUS HABITANTES Y DONDE SE DESARROLLARON LAS PRINCIPALES ACTIVIDADES CIVILES Y RELIGIOSAS. AMBAS ZONAS ESTÁN SEPARADAS POR UN MURO, UN FOSO Y UNA ESCALINATA, ELEMENTOS QUE CORREN PARALELOS POR LA CUESTA ESTE DE LA MONTAÑA. UNA PARTE APRECIABLE DE LAS RUINAS QUE SE PUEDEN VER EN LA ACTUALIDAD SON RECONSTRUCCIONES RECIENTES.</a:t>
            </a:r>
          </a:p>
          <a:p>
            <a:pPr algn="ctr"/>
            <a:endParaRPr lang="es-ES" sz="1200" dirty="0">
              <a:solidFill>
                <a:schemeClr val="accent2">
                  <a:lumMod val="75000"/>
                </a:schemeClr>
              </a:solidFill>
            </a:endParaRPr>
          </a:p>
          <a:p>
            <a:pPr algn="ctr"/>
            <a:endParaRPr lang="es-ES" sz="1200" dirty="0">
              <a:solidFill>
                <a:schemeClr val="accent2">
                  <a:lumMod val="75000"/>
                </a:schemeClr>
              </a:solidFill>
            </a:endParaRPr>
          </a:p>
          <a:p>
            <a:pPr algn="ctr"/>
            <a:endParaRPr lang="es-ES" sz="1200" dirty="0">
              <a:solidFill>
                <a:schemeClr val="accent2">
                  <a:lumMod val="75000"/>
                </a:schemeClr>
              </a:solidFill>
            </a:endParaRPr>
          </a:p>
        </p:txBody>
      </p:sp>
      <p:sp>
        <p:nvSpPr>
          <p:cNvPr id="2" name="CuadroTexto 1">
            <a:extLst>
              <a:ext uri="{FF2B5EF4-FFF2-40B4-BE49-F238E27FC236}">
                <a16:creationId xmlns:a16="http://schemas.microsoft.com/office/drawing/2014/main" id="{2D7F63FF-9E01-4258-B1DC-E2747FBE90E9}"/>
              </a:ext>
            </a:extLst>
          </p:cNvPr>
          <p:cNvSpPr txBox="1"/>
          <p:nvPr/>
        </p:nvSpPr>
        <p:spPr>
          <a:xfrm>
            <a:off x="350379" y="4690292"/>
            <a:ext cx="2283165" cy="276999"/>
          </a:xfrm>
          <a:prstGeom prst="rect">
            <a:avLst/>
          </a:prstGeom>
          <a:noFill/>
        </p:spPr>
        <p:txBody>
          <a:bodyPr wrap="square" rtlCol="0">
            <a:spAutoFit/>
          </a:bodyPr>
          <a:lstStyle/>
          <a:p>
            <a:pPr algn="ctr"/>
            <a:r>
              <a:rPr lang="es-CL" sz="1200" dirty="0">
                <a:solidFill>
                  <a:srgbClr val="5D74A7"/>
                </a:solidFill>
              </a:rPr>
              <a:t>INTIHUATANA</a:t>
            </a:r>
          </a:p>
        </p:txBody>
      </p:sp>
      <p:sp>
        <p:nvSpPr>
          <p:cNvPr id="17" name="CuadroTexto 16">
            <a:extLst>
              <a:ext uri="{FF2B5EF4-FFF2-40B4-BE49-F238E27FC236}">
                <a16:creationId xmlns:a16="http://schemas.microsoft.com/office/drawing/2014/main" id="{B72EDB38-0CB7-4030-BCFC-063C64665B59}"/>
              </a:ext>
            </a:extLst>
          </p:cNvPr>
          <p:cNvSpPr txBox="1"/>
          <p:nvPr/>
        </p:nvSpPr>
        <p:spPr>
          <a:xfrm>
            <a:off x="2622625" y="4138877"/>
            <a:ext cx="1821080" cy="461665"/>
          </a:xfrm>
          <a:prstGeom prst="rect">
            <a:avLst/>
          </a:prstGeom>
          <a:noFill/>
        </p:spPr>
        <p:txBody>
          <a:bodyPr wrap="square" rtlCol="0">
            <a:spAutoFit/>
          </a:bodyPr>
          <a:lstStyle/>
          <a:p>
            <a:pPr algn="ctr"/>
            <a:r>
              <a:rPr lang="es-CL" sz="1200" dirty="0">
                <a:solidFill>
                  <a:srgbClr val="5D74A7"/>
                </a:solidFill>
              </a:rPr>
              <a:t>COLCAS O DEPÓSITOS SOBRE LOS ANDENES</a:t>
            </a:r>
          </a:p>
        </p:txBody>
      </p:sp>
      <p:sp>
        <p:nvSpPr>
          <p:cNvPr id="18" name="CuadroTexto 17">
            <a:extLst>
              <a:ext uri="{FF2B5EF4-FFF2-40B4-BE49-F238E27FC236}">
                <a16:creationId xmlns:a16="http://schemas.microsoft.com/office/drawing/2014/main" id="{3C98D20A-7CB0-431E-8794-1F8B7CBE5C22}"/>
              </a:ext>
            </a:extLst>
          </p:cNvPr>
          <p:cNvSpPr txBox="1"/>
          <p:nvPr/>
        </p:nvSpPr>
        <p:spPr>
          <a:xfrm>
            <a:off x="2748240" y="1927489"/>
            <a:ext cx="1583489" cy="276999"/>
          </a:xfrm>
          <a:prstGeom prst="rect">
            <a:avLst/>
          </a:prstGeom>
          <a:noFill/>
        </p:spPr>
        <p:txBody>
          <a:bodyPr wrap="square" rtlCol="0">
            <a:spAutoFit/>
          </a:bodyPr>
          <a:lstStyle/>
          <a:p>
            <a:pPr algn="ctr"/>
            <a:r>
              <a:rPr lang="es-CL" sz="1200" dirty="0">
                <a:solidFill>
                  <a:srgbClr val="5D74A7"/>
                </a:solidFill>
              </a:rPr>
              <a:t>VISTA GENERAL</a:t>
            </a:r>
          </a:p>
        </p:txBody>
      </p:sp>
      <p:sp>
        <p:nvSpPr>
          <p:cNvPr id="20" name="CuadroTexto 19">
            <a:extLst>
              <a:ext uri="{FF2B5EF4-FFF2-40B4-BE49-F238E27FC236}">
                <a16:creationId xmlns:a16="http://schemas.microsoft.com/office/drawing/2014/main" id="{BBFDDA7E-643B-4D9B-8170-0650E5E2A7D6}"/>
              </a:ext>
            </a:extLst>
          </p:cNvPr>
          <p:cNvSpPr txBox="1"/>
          <p:nvPr/>
        </p:nvSpPr>
        <p:spPr>
          <a:xfrm>
            <a:off x="227483" y="2165222"/>
            <a:ext cx="2387038" cy="461665"/>
          </a:xfrm>
          <a:prstGeom prst="rect">
            <a:avLst/>
          </a:prstGeom>
          <a:noFill/>
        </p:spPr>
        <p:txBody>
          <a:bodyPr wrap="square">
            <a:spAutoFit/>
          </a:bodyPr>
          <a:lstStyle/>
          <a:p>
            <a:pPr algn="ctr"/>
            <a:r>
              <a:rPr lang="es-ES" sz="1200" b="0" i="0" dirty="0">
                <a:solidFill>
                  <a:srgbClr val="5D74A7"/>
                </a:solidFill>
                <a:effectLst/>
              </a:rPr>
              <a:t>EL RECINTO CURVO DEL TEMPLO DEL SOL O TORREÓN.</a:t>
            </a:r>
            <a:endParaRPr lang="es-CL" sz="1200" dirty="0">
              <a:solidFill>
                <a:srgbClr val="5D74A7"/>
              </a:solidFill>
            </a:endParaRPr>
          </a:p>
        </p:txBody>
      </p:sp>
    </p:spTree>
    <p:extLst>
      <p:ext uri="{BB962C8B-B14F-4D97-AF65-F5344CB8AC3E}">
        <p14:creationId xmlns:p14="http://schemas.microsoft.com/office/powerpoint/2010/main" val="336827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8E676CC-5C2E-4900-BDB5-34D1F492694F}"/>
              </a:ext>
            </a:extLst>
          </p:cNvPr>
          <p:cNvSpPr/>
          <p:nvPr/>
        </p:nvSpPr>
        <p:spPr>
          <a:xfrm>
            <a:off x="0" y="0"/>
            <a:ext cx="3641476" cy="5143500"/>
          </a:xfrm>
          <a:prstGeom prst="rect">
            <a:avLst/>
          </a:prstGeom>
          <a:solidFill>
            <a:srgbClr val="F7F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Marcador de contenido 2">
            <a:extLst>
              <a:ext uri="{FF2B5EF4-FFF2-40B4-BE49-F238E27FC236}">
                <a16:creationId xmlns:a16="http://schemas.microsoft.com/office/drawing/2014/main" id="{6B2ADBF1-AC77-431E-B11E-C781D4CBDE4B}"/>
              </a:ext>
            </a:extLst>
          </p:cNvPr>
          <p:cNvSpPr>
            <a:spLocks noGrp="1"/>
          </p:cNvSpPr>
          <p:nvPr>
            <p:ph idx="1"/>
          </p:nvPr>
        </p:nvSpPr>
        <p:spPr>
          <a:xfrm>
            <a:off x="13897" y="57150"/>
            <a:ext cx="3641476" cy="3581501"/>
          </a:xfrm>
          <a:ln>
            <a:noFill/>
          </a:ln>
        </p:spPr>
        <p:txBody>
          <a:bodyPr>
            <a:noAutofit/>
          </a:bodyPr>
          <a:lstStyle/>
          <a:p>
            <a:pPr marL="0" indent="0" algn="ctr">
              <a:buNone/>
            </a:pPr>
            <a:r>
              <a:rPr lang="es-ES" sz="1200" b="1" i="0" dirty="0">
                <a:solidFill>
                  <a:srgbClr val="5D74A7"/>
                </a:solidFill>
                <a:effectLst/>
                <a:latin typeface="Arial" panose="020B0604020202020204" pitchFamily="34" charset="0"/>
              </a:rPr>
              <a:t>IGLESIAS DE CHILOE, CHILE</a:t>
            </a:r>
            <a:endParaRPr lang="es-ES" sz="1200" b="1" dirty="0">
              <a:solidFill>
                <a:srgbClr val="5D74A7"/>
              </a:solidFill>
              <a:latin typeface="Arial" panose="020B0604020202020204" pitchFamily="34" charset="0"/>
            </a:endParaRPr>
          </a:p>
          <a:p>
            <a:pPr marL="0" indent="0">
              <a:buNone/>
            </a:pPr>
            <a:r>
              <a:rPr lang="es-ES" sz="1200" b="0" i="0" dirty="0">
                <a:solidFill>
                  <a:srgbClr val="5D74A7"/>
                </a:solidFill>
                <a:effectLst/>
              </a:rPr>
              <a:t>LAS IGLESIAS DE CHILOE SON TEMPLOS DE MADERA CONSTRUIDOS EN EL ARQCHIPIELAGO DE CHILOE, DE ACUERDO A UN ESQUEMA TRADICIONAL PERTENECIENTE A UNA ESCUELA DE ARQUITECTURA LAS IGLESIAS CHILOTAS. </a:t>
            </a:r>
            <a:r>
              <a:rPr lang="es-ES" sz="1200" dirty="0">
                <a:solidFill>
                  <a:srgbClr val="5D74A7"/>
                </a:solidFill>
              </a:rPr>
              <a:t>ESTE ESQUEMA</a:t>
            </a:r>
            <a:r>
              <a:rPr lang="es-ES" sz="1200" b="0" i="0" dirty="0">
                <a:solidFill>
                  <a:srgbClr val="5D74A7"/>
                </a:solidFill>
                <a:effectLst/>
              </a:rPr>
              <a:t> SIGUE UNA ESTRUCTURA BÁSICA COMÚN CON VARIACIONES MENORES SEGÚN LA ZONA GEOGRÁFICA O LA ÉPOCA DE </a:t>
            </a:r>
            <a:r>
              <a:rPr lang="es-ES" sz="1200" dirty="0">
                <a:solidFill>
                  <a:srgbClr val="5D74A7"/>
                </a:solidFill>
              </a:rPr>
              <a:t>CONSTRUCCIÓN. </a:t>
            </a:r>
          </a:p>
          <a:p>
            <a:pPr marL="0" indent="0">
              <a:buNone/>
            </a:pPr>
            <a:r>
              <a:rPr lang="es-ES" sz="1200" dirty="0">
                <a:solidFill>
                  <a:srgbClr val="5D74A7"/>
                </a:solidFill>
              </a:rPr>
              <a:t>EL EDIFICIO TIENE FORMA RECTANGULAR CON UN TECHO A DOS LA FACHADA USUALMENTE ESTÁ EN EL LADO ESTE Y FRENTE A ELLA HAY UNA EXPLANADA PARA LAS PROCESIONES. EN LOS LUGARES DE MAYOR POBLACIÓN ESTA EXPLANADA HA PASADO A SER LA PLAZA DEL PUEBLO.</a:t>
            </a:r>
          </a:p>
          <a:p>
            <a:pPr marL="0" indent="0">
              <a:buNone/>
            </a:pPr>
            <a:r>
              <a:rPr lang="es-ES" sz="1200" dirty="0">
                <a:solidFill>
                  <a:srgbClr val="5D74A7"/>
                </a:solidFill>
              </a:rPr>
              <a:t>LAS MÁS ANTIGUAS, TODAVÍA EN UIE DATAN DEL SIGLO XVIII Y LAS MÁS NUEVAS DE LAS PRIMERAS DÉCADAS DEL SIGLO XX</a:t>
            </a:r>
          </a:p>
          <a:p>
            <a:pPr marL="0" indent="0">
              <a:buNone/>
            </a:pPr>
            <a:r>
              <a:rPr lang="es-ES" sz="1200" b="0" i="0" dirty="0">
                <a:solidFill>
                  <a:srgbClr val="5D74A7"/>
                </a:solidFill>
                <a:effectLst/>
              </a:rPr>
              <a:t>SON 16 LAS IGLESIAS Y ESTÁN CONSIDERADAS COMO MONUMENTOS NACIONALES</a:t>
            </a:r>
          </a:p>
          <a:p>
            <a:pPr algn="l"/>
            <a:endParaRPr lang="es-ES" sz="1200" b="0" i="0" dirty="0">
              <a:solidFill>
                <a:srgbClr val="5D74A7"/>
              </a:solidFill>
              <a:effectLst/>
              <a:latin typeface="Arial" panose="020B0604020202020204" pitchFamily="34" charset="0"/>
            </a:endParaRPr>
          </a:p>
          <a:p>
            <a:pPr algn="l"/>
            <a:r>
              <a:rPr lang="es-ES" sz="1200" b="0" i="0" dirty="0">
                <a:solidFill>
                  <a:srgbClr val="5D74A7"/>
                </a:solidFill>
                <a:effectLst/>
                <a:latin typeface="Arial" panose="020B0604020202020204" pitchFamily="34" charset="0"/>
              </a:rPr>
              <a:t>.</a:t>
            </a:r>
          </a:p>
          <a:p>
            <a:endParaRPr lang="es-CL" sz="1200" dirty="0">
              <a:solidFill>
                <a:srgbClr val="5D74A7"/>
              </a:solidFill>
            </a:endParaRPr>
          </a:p>
        </p:txBody>
      </p:sp>
      <p:pic>
        <p:nvPicPr>
          <p:cNvPr id="6" name="Imagen 5">
            <a:extLst>
              <a:ext uri="{FF2B5EF4-FFF2-40B4-BE49-F238E27FC236}">
                <a16:creationId xmlns:a16="http://schemas.microsoft.com/office/drawing/2014/main" id="{8E377AD2-DA4F-42DC-87BD-F9768B06B063}"/>
              </a:ext>
            </a:extLst>
          </p:cNvPr>
          <p:cNvPicPr>
            <a:picLocks noChangeAspect="1"/>
          </p:cNvPicPr>
          <p:nvPr/>
        </p:nvPicPr>
        <p:blipFill rotWithShape="1">
          <a:blip r:embed="rId2"/>
          <a:srcRect l="4991" r="942" b="-2"/>
          <a:stretch/>
        </p:blipFill>
        <p:spPr>
          <a:xfrm>
            <a:off x="3950566" y="193295"/>
            <a:ext cx="1783502" cy="2528060"/>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B611DEE1-947C-47EE-AF6B-00068E144E5F}"/>
              </a:ext>
            </a:extLst>
          </p:cNvPr>
          <p:cNvPicPr>
            <a:picLocks noChangeAspect="1"/>
          </p:cNvPicPr>
          <p:nvPr/>
        </p:nvPicPr>
        <p:blipFill rotWithShape="1">
          <a:blip r:embed="rId3"/>
          <a:srcRect t="32066" r="1" b="1"/>
          <a:stretch/>
        </p:blipFill>
        <p:spPr>
          <a:xfrm>
            <a:off x="6005623" y="193295"/>
            <a:ext cx="2942505" cy="1334302"/>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778E4548-867A-4AC3-8B35-28E51D3D8034}"/>
              </a:ext>
            </a:extLst>
          </p:cNvPr>
          <p:cNvPicPr>
            <a:picLocks noChangeAspect="1"/>
          </p:cNvPicPr>
          <p:nvPr/>
        </p:nvPicPr>
        <p:blipFill rotWithShape="1">
          <a:blip r:embed="rId4"/>
          <a:srcRect l="4274" r="-5" b="-5"/>
          <a:stretch/>
        </p:blipFill>
        <p:spPr>
          <a:xfrm>
            <a:off x="3809918" y="2911754"/>
            <a:ext cx="2181808" cy="2056987"/>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69CA7FED-4EC7-4FAC-9406-3B1CCE8698F1}"/>
              </a:ext>
            </a:extLst>
          </p:cNvPr>
          <p:cNvPicPr>
            <a:picLocks noChangeAspect="1"/>
          </p:cNvPicPr>
          <p:nvPr/>
        </p:nvPicPr>
        <p:blipFill rotWithShape="1">
          <a:blip r:embed="rId5"/>
          <a:srcRect l="11402" r="4016" b="9"/>
          <a:stretch/>
        </p:blipFill>
        <p:spPr>
          <a:xfrm>
            <a:off x="6160168" y="2020707"/>
            <a:ext cx="2682411" cy="2528946"/>
          </a:xfrm>
          <a:prstGeom prst="rect">
            <a:avLst/>
          </a:prstGeom>
          <a:ln>
            <a:noFill/>
          </a:ln>
          <a:effectLst>
            <a:outerShdw blurRad="292100" dist="139700" dir="2700000" algn="tl" rotWithShape="0">
              <a:srgbClr val="333333">
                <a:alpha val="65000"/>
              </a:srgbClr>
            </a:outerShdw>
          </a:effectLst>
        </p:spPr>
      </p:pic>
      <p:sp>
        <p:nvSpPr>
          <p:cNvPr id="4" name="Marcador de número de diapositiva 3">
            <a:extLst>
              <a:ext uri="{FF2B5EF4-FFF2-40B4-BE49-F238E27FC236}">
                <a16:creationId xmlns:a16="http://schemas.microsoft.com/office/drawing/2014/main" id="{12FF4D90-438E-4A76-AF0E-B763D6D534F2}"/>
              </a:ext>
            </a:extLst>
          </p:cNvPr>
          <p:cNvSpPr>
            <a:spLocks noGrp="1"/>
          </p:cNvSpPr>
          <p:nvPr>
            <p:ph type="sldNum" sz="quarter" idx="12"/>
          </p:nvPr>
        </p:nvSpPr>
        <p:spPr>
          <a:xfrm>
            <a:off x="8069191" y="4663440"/>
            <a:ext cx="274320" cy="274320"/>
          </a:xfrm>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21</a:t>
            </a:fld>
            <a:endParaRPr lang="en-US" sz="700"/>
          </a:p>
        </p:txBody>
      </p:sp>
      <p:sp>
        <p:nvSpPr>
          <p:cNvPr id="2" name="CuadroTexto 1">
            <a:extLst>
              <a:ext uri="{FF2B5EF4-FFF2-40B4-BE49-F238E27FC236}">
                <a16:creationId xmlns:a16="http://schemas.microsoft.com/office/drawing/2014/main" id="{9DB3D48D-459B-4BA1-9A22-3BE6F22FEFE2}"/>
              </a:ext>
            </a:extLst>
          </p:cNvPr>
          <p:cNvSpPr txBox="1"/>
          <p:nvPr/>
        </p:nvSpPr>
        <p:spPr>
          <a:xfrm>
            <a:off x="3823815" y="2670060"/>
            <a:ext cx="2181808" cy="276999"/>
          </a:xfrm>
          <a:prstGeom prst="rect">
            <a:avLst/>
          </a:prstGeom>
          <a:noFill/>
        </p:spPr>
        <p:txBody>
          <a:bodyPr wrap="square" rtlCol="0">
            <a:spAutoFit/>
          </a:bodyPr>
          <a:lstStyle/>
          <a:p>
            <a:pPr algn="ctr"/>
            <a:r>
              <a:rPr lang="es-CL" sz="1200" dirty="0">
                <a:solidFill>
                  <a:srgbClr val="5D74A7"/>
                </a:solidFill>
              </a:rPr>
              <a:t>DALCAHUE</a:t>
            </a:r>
          </a:p>
        </p:txBody>
      </p:sp>
      <p:sp>
        <p:nvSpPr>
          <p:cNvPr id="11" name="CuadroTexto 10">
            <a:extLst>
              <a:ext uri="{FF2B5EF4-FFF2-40B4-BE49-F238E27FC236}">
                <a16:creationId xmlns:a16="http://schemas.microsoft.com/office/drawing/2014/main" id="{A27BD33D-76A3-4F9D-8C07-FB85B739565D}"/>
              </a:ext>
            </a:extLst>
          </p:cNvPr>
          <p:cNvSpPr txBox="1"/>
          <p:nvPr/>
        </p:nvSpPr>
        <p:spPr>
          <a:xfrm>
            <a:off x="3823815" y="4882141"/>
            <a:ext cx="2181808" cy="276999"/>
          </a:xfrm>
          <a:prstGeom prst="rect">
            <a:avLst/>
          </a:prstGeom>
          <a:noFill/>
        </p:spPr>
        <p:txBody>
          <a:bodyPr wrap="square" rtlCol="0">
            <a:spAutoFit/>
          </a:bodyPr>
          <a:lstStyle/>
          <a:p>
            <a:pPr algn="ctr"/>
            <a:r>
              <a:rPr lang="es-CL" sz="1200" dirty="0">
                <a:solidFill>
                  <a:srgbClr val="5D74A7"/>
                </a:solidFill>
              </a:rPr>
              <a:t>SANTA LORETO DE ACHAO</a:t>
            </a:r>
          </a:p>
        </p:txBody>
      </p:sp>
      <p:sp>
        <p:nvSpPr>
          <p:cNvPr id="14" name="CuadroTexto 13">
            <a:extLst>
              <a:ext uri="{FF2B5EF4-FFF2-40B4-BE49-F238E27FC236}">
                <a16:creationId xmlns:a16="http://schemas.microsoft.com/office/drawing/2014/main" id="{7002A4F5-50A1-4AB3-AC5D-7EDFC5276351}"/>
              </a:ext>
            </a:extLst>
          </p:cNvPr>
          <p:cNvSpPr txBox="1"/>
          <p:nvPr/>
        </p:nvSpPr>
        <p:spPr>
          <a:xfrm>
            <a:off x="5957744" y="1622861"/>
            <a:ext cx="3038262" cy="276999"/>
          </a:xfrm>
          <a:prstGeom prst="rect">
            <a:avLst/>
          </a:prstGeom>
          <a:noFill/>
        </p:spPr>
        <p:txBody>
          <a:bodyPr wrap="square" rtlCol="0">
            <a:spAutoFit/>
          </a:bodyPr>
          <a:lstStyle/>
          <a:p>
            <a:pPr algn="ctr"/>
            <a:r>
              <a:rPr lang="es-CL" sz="1200" dirty="0">
                <a:solidFill>
                  <a:srgbClr val="5D74A7"/>
                </a:solidFill>
              </a:rPr>
              <a:t>IGLESIA DE SAN FRANCISCO EN CASTRO</a:t>
            </a:r>
          </a:p>
        </p:txBody>
      </p:sp>
      <p:sp>
        <p:nvSpPr>
          <p:cNvPr id="15" name="CuadroTexto 14">
            <a:extLst>
              <a:ext uri="{FF2B5EF4-FFF2-40B4-BE49-F238E27FC236}">
                <a16:creationId xmlns:a16="http://schemas.microsoft.com/office/drawing/2014/main" id="{25878C9E-D4D5-489A-8F8A-60D51D8542AF}"/>
              </a:ext>
            </a:extLst>
          </p:cNvPr>
          <p:cNvSpPr txBox="1"/>
          <p:nvPr/>
        </p:nvSpPr>
        <p:spPr>
          <a:xfrm>
            <a:off x="6187962" y="4575751"/>
            <a:ext cx="1895126" cy="461665"/>
          </a:xfrm>
          <a:prstGeom prst="rect">
            <a:avLst/>
          </a:prstGeom>
          <a:noFill/>
        </p:spPr>
        <p:txBody>
          <a:bodyPr wrap="square" rtlCol="0">
            <a:spAutoFit/>
          </a:bodyPr>
          <a:lstStyle/>
          <a:p>
            <a:pPr algn="ctr"/>
            <a:r>
              <a:rPr lang="es-CL" sz="1200" dirty="0">
                <a:solidFill>
                  <a:srgbClr val="5D74A7"/>
                </a:solidFill>
              </a:rPr>
              <a:t>NUESTRA SEÑORA DE LA GRACIA DE NERCÓN</a:t>
            </a:r>
          </a:p>
        </p:txBody>
      </p:sp>
    </p:spTree>
    <p:extLst>
      <p:ext uri="{BB962C8B-B14F-4D97-AF65-F5344CB8AC3E}">
        <p14:creationId xmlns:p14="http://schemas.microsoft.com/office/powerpoint/2010/main" val="136445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AF15CE9-69EA-4981-93F1-42AF977D3A7F}"/>
              </a:ext>
            </a:extLst>
          </p:cNvPr>
          <p:cNvPicPr>
            <a:picLocks noChangeAspect="1"/>
          </p:cNvPicPr>
          <p:nvPr/>
        </p:nvPicPr>
        <p:blipFill>
          <a:blip r:embed="rId2"/>
          <a:stretch>
            <a:fillRect/>
          </a:stretch>
        </p:blipFill>
        <p:spPr>
          <a:xfrm>
            <a:off x="0" y="29961"/>
            <a:ext cx="9096199" cy="5113539"/>
          </a:xfrm>
          <a:prstGeom prst="rect">
            <a:avLst/>
          </a:prstGeom>
        </p:spPr>
      </p:pic>
      <p:sp>
        <p:nvSpPr>
          <p:cNvPr id="4" name="Marcador de número de diapositiva 3">
            <a:extLst>
              <a:ext uri="{FF2B5EF4-FFF2-40B4-BE49-F238E27FC236}">
                <a16:creationId xmlns:a16="http://schemas.microsoft.com/office/drawing/2014/main" id="{6721306F-5524-4820-9444-E1D400C4536C}"/>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22</a:t>
            </a:fld>
            <a:endParaRPr lang="en-US"/>
          </a:p>
        </p:txBody>
      </p:sp>
      <p:sp>
        <p:nvSpPr>
          <p:cNvPr id="7" name="CuadroTexto 6">
            <a:extLst>
              <a:ext uri="{FF2B5EF4-FFF2-40B4-BE49-F238E27FC236}">
                <a16:creationId xmlns:a16="http://schemas.microsoft.com/office/drawing/2014/main" id="{7C73FD67-F79E-49CF-B89C-90EC7E73C531}"/>
              </a:ext>
            </a:extLst>
          </p:cNvPr>
          <p:cNvSpPr txBox="1"/>
          <p:nvPr/>
        </p:nvSpPr>
        <p:spPr>
          <a:xfrm>
            <a:off x="3852471" y="2565182"/>
            <a:ext cx="3717561" cy="523220"/>
          </a:xfrm>
          <a:prstGeom prst="rect">
            <a:avLst/>
          </a:prstGeom>
          <a:noFill/>
        </p:spPr>
        <p:txBody>
          <a:bodyPr wrap="square" rtlCol="0">
            <a:spAutoFit/>
          </a:bodyPr>
          <a:lstStyle/>
          <a:p>
            <a:r>
              <a:rPr lang="es-CL" sz="2800" b="1" dirty="0">
                <a:solidFill>
                  <a:srgbClr val="C00000"/>
                </a:solidFill>
                <a:latin typeface="Candara Light" panose="020E0502030303020204" pitchFamily="34" charset="0"/>
              </a:rPr>
              <a:t>AFRICA</a:t>
            </a:r>
          </a:p>
        </p:txBody>
      </p:sp>
    </p:spTree>
    <p:extLst>
      <p:ext uri="{BB962C8B-B14F-4D97-AF65-F5344CB8AC3E}">
        <p14:creationId xmlns:p14="http://schemas.microsoft.com/office/powerpoint/2010/main" val="3288312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489"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C679296-DDE4-49F3-89B7-DFD5222F1CE1}"/>
              </a:ext>
            </a:extLst>
          </p:cNvPr>
          <p:cNvSpPr>
            <a:spLocks noGrp="1"/>
          </p:cNvSpPr>
          <p:nvPr>
            <p:ph type="title"/>
          </p:nvPr>
        </p:nvSpPr>
        <p:spPr>
          <a:xfrm>
            <a:off x="580357" y="637868"/>
            <a:ext cx="4682039" cy="705087"/>
          </a:xfrm>
          <a:noFill/>
          <a:ln>
            <a:noFill/>
          </a:ln>
        </p:spPr>
        <p:txBody>
          <a:bodyPr wrap="square">
            <a:normAutofit fontScale="90000"/>
          </a:bodyPr>
          <a:lstStyle/>
          <a:p>
            <a:r>
              <a:rPr lang="es-ES" b="0" i="0" dirty="0">
                <a:solidFill>
                  <a:schemeClr val="bg1"/>
                </a:solidFill>
                <a:effectLst/>
                <a:latin typeface="+mn-lt"/>
              </a:rPr>
              <a:t>Iglesias excavadas en la roca de </a:t>
            </a:r>
            <a:r>
              <a:rPr lang="es-ES" b="0" i="0" dirty="0" err="1">
                <a:solidFill>
                  <a:schemeClr val="bg1"/>
                </a:solidFill>
                <a:effectLst/>
                <a:latin typeface="+mn-lt"/>
              </a:rPr>
              <a:t>Lalibela</a:t>
            </a:r>
            <a:br>
              <a:rPr lang="es-ES" b="0" i="0" dirty="0">
                <a:solidFill>
                  <a:schemeClr val="bg1"/>
                </a:solidFill>
                <a:effectLst/>
                <a:latin typeface="+mn-lt"/>
              </a:rPr>
            </a:br>
            <a:endParaRPr lang="es-CL" dirty="0">
              <a:solidFill>
                <a:schemeClr val="bg1"/>
              </a:solidFill>
              <a:latin typeface="+mn-lt"/>
            </a:endParaRPr>
          </a:p>
        </p:txBody>
      </p:sp>
      <p:sp>
        <p:nvSpPr>
          <p:cNvPr id="3" name="Marcador de contenido 2">
            <a:extLst>
              <a:ext uri="{FF2B5EF4-FFF2-40B4-BE49-F238E27FC236}">
                <a16:creationId xmlns:a16="http://schemas.microsoft.com/office/drawing/2014/main" id="{FE8FC497-47EC-4C01-82A0-22B9D8051D31}"/>
              </a:ext>
            </a:extLst>
          </p:cNvPr>
          <p:cNvSpPr>
            <a:spLocks noGrp="1"/>
          </p:cNvSpPr>
          <p:nvPr>
            <p:ph idx="1"/>
          </p:nvPr>
        </p:nvSpPr>
        <p:spPr>
          <a:xfrm>
            <a:off x="320039" y="1465153"/>
            <a:ext cx="5086351" cy="2561716"/>
          </a:xfrm>
        </p:spPr>
        <p:txBody>
          <a:bodyPr>
            <a:normAutofit fontScale="25000" lnSpcReduction="20000"/>
          </a:bodyPr>
          <a:lstStyle/>
          <a:p>
            <a:pPr marL="0" indent="0">
              <a:lnSpc>
                <a:spcPct val="107000"/>
              </a:lnSpc>
              <a:spcAft>
                <a:spcPts val="800"/>
              </a:spcAft>
              <a:buNone/>
            </a:pPr>
            <a:r>
              <a:rPr lang="es-CL" sz="4800" dirty="0">
                <a:solidFill>
                  <a:schemeClr val="bg1"/>
                </a:solidFill>
                <a:effectLst/>
                <a:ea typeface="Calibri" panose="020F0502020204030204" pitchFamily="34" charset="0"/>
                <a:cs typeface="Times New Roman" panose="02020603050405020304" pitchFamily="18" charset="0"/>
              </a:rPr>
              <a:t>LAS IGLESIAS DE LALIBELA SE CREE QUE FUERON CONSTRUIDAS EN EL AÑO 1200.  SE DISTRIBUYEN EN DOS GRUPOS PRINCIPALES, SEPARADOS POR EL CANAL DE YORDANOS, QUE REPRESENTA EL RÍO JORDÁN. ESTÁN COMUNICADAS ENTRE SÍ POR TÚNELES, PASADIZOS Y TRINCHERAS. </a:t>
            </a:r>
          </a:p>
          <a:p>
            <a:pPr marL="0" indent="0">
              <a:lnSpc>
                <a:spcPct val="107000"/>
              </a:lnSpc>
              <a:spcAft>
                <a:spcPts val="800"/>
              </a:spcAft>
              <a:buNone/>
            </a:pPr>
            <a:r>
              <a:rPr lang="es-CL" sz="4800" dirty="0">
                <a:solidFill>
                  <a:schemeClr val="bg1"/>
                </a:solidFill>
                <a:effectLst/>
                <a:ea typeface="Calibri" panose="020F0502020204030204" pitchFamily="34" charset="0"/>
                <a:cs typeface="Times New Roman" panose="02020603050405020304" pitchFamily="18" charset="0"/>
              </a:rPr>
              <a:t>EL LUGAR FUE CONCEBIDO PARA QUE SU TOPOGRAFÍA CORRESPONDIERA A UNA REPRESENTACIÓN SIMBÓLICA DE TIERRA SANTA . EN ESTE CONJUNTO DE IGLESIAS ENCONTRAMOS LA DE BIET MEDHANI ALEM (CASA DEL SALVADOR DEL MUNDO), BIET MARIAM (CASA DE MARÍA), BIET MASKAL (CASA DE LA CRUZ), BIET DENAGEL (CASA DE LAS VÍRGENES MÁRTIRES), BIET GOLGOTHA MIKAEL (CASA DEL GÓLGOTA), BIET MIKAEL (CASA DE SAN MIGUEL), BIET AMANUEL(CASA DE EMMANUEL), BIET QEDDUS MERCOREOS (CASA DE SAN MERCURIO), BIET ABBA LIBANOS (CASA DEL ABAD LIBANOS), BIET GABRIEL RAFAEL (CASA DE GABRIEL Y RAFAEL), BIET LEHEM (CASA DEL SANTO PAN) Y BIET GHIORGIS (CASA DE SAN JORGE), LA MEJOR CONSERVADA</a:t>
            </a:r>
            <a:r>
              <a:rPr lang="es-CL" sz="4800" dirty="0">
                <a:effectLst/>
                <a:ea typeface="Calibri" panose="020F0502020204030204" pitchFamily="34" charset="0"/>
                <a:cs typeface="Times New Roman" panose="02020603050405020304" pitchFamily="18" charset="0"/>
              </a:rPr>
              <a:t>.</a:t>
            </a:r>
          </a:p>
          <a:p>
            <a:pPr>
              <a:lnSpc>
                <a:spcPct val="90000"/>
              </a:lnSpc>
            </a:pPr>
            <a:endParaRPr lang="es-CL" sz="500" dirty="0">
              <a:solidFill>
                <a:schemeClr val="bg1"/>
              </a:solidFill>
            </a:endParaRPr>
          </a:p>
        </p:txBody>
      </p:sp>
      <p:pic>
        <p:nvPicPr>
          <p:cNvPr id="2050" name="Picture 2" descr="Un edificio de ladrillo&#10;&#10;Descripción generada automáticamente">
            <a:extLst>
              <a:ext uri="{FF2B5EF4-FFF2-40B4-BE49-F238E27FC236}">
                <a16:creationId xmlns:a16="http://schemas.microsoft.com/office/drawing/2014/main" id="{E6B0E04F-7845-464F-8D83-A9A4A2631D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3983"/>
          <a:stretch/>
        </p:blipFill>
        <p:spPr bwMode="auto">
          <a:xfrm>
            <a:off x="6096756" y="637868"/>
            <a:ext cx="2564643" cy="1654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Edificio de piedra&#10;&#10;Descripción generada automáticamente con confianza media">
            <a:extLst>
              <a:ext uri="{FF2B5EF4-FFF2-40B4-BE49-F238E27FC236}">
                <a16:creationId xmlns:a16="http://schemas.microsoft.com/office/drawing/2014/main" id="{33379F8F-5B4D-4C56-BE4B-5297BE3C68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253"/>
          <a:stretch/>
        </p:blipFill>
        <p:spPr bwMode="auto">
          <a:xfrm>
            <a:off x="6096756" y="2789035"/>
            <a:ext cx="2564643" cy="1654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Marcador de número de diapositiva 3">
            <a:extLst>
              <a:ext uri="{FF2B5EF4-FFF2-40B4-BE49-F238E27FC236}">
                <a16:creationId xmlns:a16="http://schemas.microsoft.com/office/drawing/2014/main" id="{A71AE2A2-F210-4232-9617-5BBEC8AD850C}"/>
              </a:ext>
            </a:extLst>
          </p:cNvPr>
          <p:cNvSpPr>
            <a:spLocks noGrp="1"/>
          </p:cNvSpPr>
          <p:nvPr>
            <p:ph type="sldNum" sz="quarter" idx="12"/>
          </p:nvPr>
        </p:nvSpPr>
        <p:spPr>
          <a:xfrm>
            <a:off x="8069191" y="4663440"/>
            <a:ext cx="274320" cy="274320"/>
          </a:xfrm>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23</a:t>
            </a:fld>
            <a:endParaRPr lang="en-US" sz="700"/>
          </a:p>
        </p:txBody>
      </p:sp>
      <p:sp>
        <p:nvSpPr>
          <p:cNvPr id="5" name="CuadroTexto 4">
            <a:extLst>
              <a:ext uri="{FF2B5EF4-FFF2-40B4-BE49-F238E27FC236}">
                <a16:creationId xmlns:a16="http://schemas.microsoft.com/office/drawing/2014/main" id="{778520CD-573E-44D9-8357-C191AAE9E202}"/>
              </a:ext>
            </a:extLst>
          </p:cNvPr>
          <p:cNvSpPr txBox="1"/>
          <p:nvPr/>
        </p:nvSpPr>
        <p:spPr>
          <a:xfrm>
            <a:off x="6096756" y="2292439"/>
            <a:ext cx="2564643" cy="276999"/>
          </a:xfrm>
          <a:prstGeom prst="rect">
            <a:avLst/>
          </a:prstGeom>
          <a:noFill/>
        </p:spPr>
        <p:txBody>
          <a:bodyPr wrap="square" rtlCol="0">
            <a:spAutoFit/>
          </a:bodyPr>
          <a:lstStyle/>
          <a:p>
            <a:pPr algn="ctr"/>
            <a:r>
              <a:rPr lang="es-CL" sz="1200" dirty="0" err="1">
                <a:solidFill>
                  <a:schemeClr val="tx1">
                    <a:lumMod val="75000"/>
                    <a:lumOff val="25000"/>
                  </a:schemeClr>
                </a:solidFill>
              </a:rPr>
              <a:t>Biete</a:t>
            </a:r>
            <a:r>
              <a:rPr lang="es-CL" sz="1200" dirty="0">
                <a:solidFill>
                  <a:schemeClr val="tx1">
                    <a:lumMod val="75000"/>
                    <a:lumOff val="25000"/>
                  </a:schemeClr>
                </a:solidFill>
              </a:rPr>
              <a:t> </a:t>
            </a:r>
            <a:r>
              <a:rPr lang="es-CL" sz="1200" dirty="0" err="1">
                <a:solidFill>
                  <a:schemeClr val="tx1">
                    <a:lumMod val="75000"/>
                    <a:lumOff val="25000"/>
                  </a:schemeClr>
                </a:solidFill>
              </a:rPr>
              <a:t>Amanuel</a:t>
            </a:r>
            <a:endParaRPr lang="es-CL" sz="1200" dirty="0">
              <a:solidFill>
                <a:schemeClr val="tx1">
                  <a:lumMod val="75000"/>
                  <a:lumOff val="25000"/>
                </a:schemeClr>
              </a:solidFill>
            </a:endParaRPr>
          </a:p>
        </p:txBody>
      </p:sp>
      <p:sp>
        <p:nvSpPr>
          <p:cNvPr id="10" name="CuadroTexto 9">
            <a:extLst>
              <a:ext uri="{FF2B5EF4-FFF2-40B4-BE49-F238E27FC236}">
                <a16:creationId xmlns:a16="http://schemas.microsoft.com/office/drawing/2014/main" id="{F9E6F3B1-427B-4D5B-9C54-94186E999BEF}"/>
              </a:ext>
            </a:extLst>
          </p:cNvPr>
          <p:cNvSpPr txBox="1"/>
          <p:nvPr/>
        </p:nvSpPr>
        <p:spPr>
          <a:xfrm>
            <a:off x="6096756" y="4486632"/>
            <a:ext cx="2564643" cy="276999"/>
          </a:xfrm>
          <a:prstGeom prst="rect">
            <a:avLst/>
          </a:prstGeom>
          <a:noFill/>
        </p:spPr>
        <p:txBody>
          <a:bodyPr wrap="square" rtlCol="0">
            <a:spAutoFit/>
          </a:bodyPr>
          <a:lstStyle/>
          <a:p>
            <a:pPr algn="ctr"/>
            <a:r>
              <a:rPr lang="es-CL" sz="1200" dirty="0" err="1">
                <a:solidFill>
                  <a:schemeClr val="tx1">
                    <a:lumMod val="75000"/>
                    <a:lumOff val="25000"/>
                  </a:schemeClr>
                </a:solidFill>
              </a:rPr>
              <a:t>Biete</a:t>
            </a:r>
            <a:r>
              <a:rPr lang="es-CL" sz="1200" dirty="0">
                <a:solidFill>
                  <a:schemeClr val="tx1">
                    <a:lumMod val="75000"/>
                    <a:lumOff val="25000"/>
                  </a:schemeClr>
                </a:solidFill>
              </a:rPr>
              <a:t> Abba </a:t>
            </a:r>
            <a:r>
              <a:rPr lang="es-CL" sz="1200" dirty="0" err="1">
                <a:solidFill>
                  <a:schemeClr val="tx1">
                    <a:lumMod val="75000"/>
                    <a:lumOff val="25000"/>
                  </a:schemeClr>
                </a:solidFill>
              </a:rPr>
              <a:t>Libanos</a:t>
            </a:r>
            <a:endParaRPr lang="es-CL" sz="1200" dirty="0">
              <a:solidFill>
                <a:schemeClr val="tx1">
                  <a:lumMod val="75000"/>
                  <a:lumOff val="25000"/>
                </a:schemeClr>
              </a:solidFill>
            </a:endParaRPr>
          </a:p>
        </p:txBody>
      </p:sp>
    </p:spTree>
    <p:extLst>
      <p:ext uri="{BB962C8B-B14F-4D97-AF65-F5344CB8AC3E}">
        <p14:creationId xmlns:p14="http://schemas.microsoft.com/office/powerpoint/2010/main" val="3536182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A525EE1-B89A-4ED3-B6CF-56F2648E4EDF}"/>
              </a:ext>
            </a:extLst>
          </p:cNvPr>
          <p:cNvPicPr>
            <a:picLocks noChangeAspect="1"/>
          </p:cNvPicPr>
          <p:nvPr/>
        </p:nvPicPr>
        <p:blipFill rotWithShape="1">
          <a:blip r:embed="rId2"/>
          <a:srcRect b="37993"/>
          <a:stretch/>
        </p:blipFill>
        <p:spPr>
          <a:xfrm>
            <a:off x="1161057" y="355683"/>
            <a:ext cx="6821885" cy="2844717"/>
          </a:xfrm>
          <a:prstGeom prst="rect">
            <a:avLst/>
          </a:prstGeom>
          <a:ln>
            <a:noFill/>
          </a:ln>
          <a:effectLst>
            <a:outerShdw blurRad="292100" dist="139700" dir="2700000" algn="tl" rotWithShape="0">
              <a:srgbClr val="333333">
                <a:alpha val="65000"/>
              </a:srgbClr>
            </a:outerShdw>
          </a:effectLst>
        </p:spPr>
      </p:pic>
      <p:sp>
        <p:nvSpPr>
          <p:cNvPr id="15" name="CuadroTexto 14">
            <a:extLst>
              <a:ext uri="{FF2B5EF4-FFF2-40B4-BE49-F238E27FC236}">
                <a16:creationId xmlns:a16="http://schemas.microsoft.com/office/drawing/2014/main" id="{F7B19D57-A848-45A9-B849-F66E39786ACA}"/>
              </a:ext>
            </a:extLst>
          </p:cNvPr>
          <p:cNvSpPr txBox="1"/>
          <p:nvPr/>
        </p:nvSpPr>
        <p:spPr>
          <a:xfrm>
            <a:off x="380407" y="3019842"/>
            <a:ext cx="8665535" cy="2123658"/>
          </a:xfrm>
          <a:prstGeom prst="rect">
            <a:avLst/>
          </a:prstGeom>
          <a:noFill/>
        </p:spPr>
        <p:txBody>
          <a:bodyPr wrap="square">
            <a:spAutoFit/>
          </a:bodyPr>
          <a:lstStyle/>
          <a:p>
            <a:pPr algn="ctr"/>
            <a:r>
              <a:rPr lang="es-ES" dirty="0">
                <a:latin typeface="+mj-lt"/>
              </a:rPr>
              <a:t>                                                                                                                             </a:t>
            </a:r>
            <a:r>
              <a:rPr lang="es-ES" dirty="0">
                <a:solidFill>
                  <a:schemeClr val="tx1"/>
                </a:solidFill>
                <a:latin typeface="+mj-lt"/>
              </a:rPr>
              <a:t>TOMBUCTÚ</a:t>
            </a:r>
          </a:p>
          <a:p>
            <a:r>
              <a:rPr lang="es-ES" sz="1200" dirty="0">
                <a:solidFill>
                  <a:schemeClr val="tx1"/>
                </a:solidFill>
              </a:rPr>
              <a:t>UBICADA EN LA ORILLA NORTE DEL RÍO NÍGER EN AFRICA, SE ENCUENTRA LEGENDARIA CIUDAD DE TOMBUCTÚ, QUE ESTÁ DOTADA DE TRES PRESTIGIOSAS MEZQUITAS TESTIMONIO DE SU EDAD DE ORO COMO CAPITAL INTELECTUAL Y CENTRO DE PROPAGACIÓN DEL ISLAM EN ÁFRICA DURANTE LOS SIGLOS XV Y XVI. </a:t>
            </a:r>
          </a:p>
          <a:p>
            <a:r>
              <a:rPr lang="es-ES" sz="1200" dirty="0">
                <a:solidFill>
                  <a:schemeClr val="tx1"/>
                </a:solidFill>
              </a:rPr>
              <a:t>ES CONOCIDA TAMBIÉN COMO “LA MECA DEL SAHARA” Y FUE EL SUEÑO DE MUCHOS VIAJEROS ATRAÍDOS POR LA LEYENDA, SEGÚN LA CUAL LAS CALLES DE LA CIUDAD ESTABAN ENLOSADAS EN ORO. ERA EL PUNTO DE ENTRADA AL DESIERTO DEL SAHARA DESDE MALÍ Y EL DE REUNIÓN DE LOS CAMELLEROS TUAREG. EN EL TRANSCURSO DEL SIGLO XIV TOMBUCTÚ PASÓ DE SER UN OASIS A UN GRAN CENTRO DE COMERCIO, EL MÁS IMPORTANTE DE LA RUTA DE LAS CARAVANAS. </a:t>
            </a:r>
          </a:p>
        </p:txBody>
      </p:sp>
    </p:spTree>
    <p:extLst>
      <p:ext uri="{BB962C8B-B14F-4D97-AF65-F5344CB8AC3E}">
        <p14:creationId xmlns:p14="http://schemas.microsoft.com/office/powerpoint/2010/main" val="137127123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389671-F644-4649-AA29-361231F42192}"/>
              </a:ext>
            </a:extLst>
          </p:cNvPr>
          <p:cNvSpPr/>
          <p:nvPr/>
        </p:nvSpPr>
        <p:spPr>
          <a:xfrm>
            <a:off x="0" y="3295175"/>
            <a:ext cx="9143980" cy="18483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id="{C74CFE21-77ED-448D-B2A0-694D49FABAB1}"/>
              </a:ext>
            </a:extLst>
          </p:cNvPr>
          <p:cNvPicPr>
            <a:picLocks noChangeAspect="1"/>
          </p:cNvPicPr>
          <p:nvPr/>
        </p:nvPicPr>
        <p:blipFill rotWithShape="1">
          <a:blip r:embed="rId3">
            <a:extLst>
              <a:ext uri="{28A0092B-C50C-407E-A947-70E740481C1C}">
                <a14:useLocalDpi xmlns:a14="http://schemas.microsoft.com/office/drawing/2010/main" val="0"/>
              </a:ext>
            </a:extLst>
          </a:blip>
          <a:srcRect r="7333"/>
          <a:stretch/>
        </p:blipFill>
        <p:spPr>
          <a:xfrm>
            <a:off x="0" y="-133815"/>
            <a:ext cx="9143980" cy="3428990"/>
          </a:xfrm>
          <a:prstGeom prst="rect">
            <a:avLst/>
          </a:prstGeom>
        </p:spPr>
      </p:pic>
      <p:sp>
        <p:nvSpPr>
          <p:cNvPr id="5" name="Título 4">
            <a:extLst>
              <a:ext uri="{FF2B5EF4-FFF2-40B4-BE49-F238E27FC236}">
                <a16:creationId xmlns:a16="http://schemas.microsoft.com/office/drawing/2014/main" id="{A20CA2EF-0771-4B60-8FC9-04D34AF3E289}"/>
              </a:ext>
            </a:extLst>
          </p:cNvPr>
          <p:cNvSpPr>
            <a:spLocks noGrp="1"/>
          </p:cNvSpPr>
          <p:nvPr>
            <p:ph type="title"/>
          </p:nvPr>
        </p:nvSpPr>
        <p:spPr>
          <a:xfrm>
            <a:off x="265814" y="3697649"/>
            <a:ext cx="8612372" cy="1234320"/>
          </a:xfrm>
          <a:noFill/>
          <a:ln>
            <a:noFill/>
          </a:ln>
        </p:spPr>
        <p:txBody>
          <a:bodyPr vert="horz" lIns="274320" tIns="182880" rIns="274320" bIns="182880" rtlCol="0" anchor="ctr" anchorCtr="1">
            <a:normAutofit fontScale="90000"/>
          </a:bodyPr>
          <a:lstStyle/>
          <a:p>
            <a:pPr algn="ctr" defTabSz="914400">
              <a:spcBef>
                <a:spcPct val="0"/>
              </a:spcBef>
            </a:pPr>
            <a:r>
              <a:rPr lang="es-CL" sz="1600" spc="200" dirty="0">
                <a:solidFill>
                  <a:schemeClr val="bg1"/>
                </a:solidFill>
              </a:rPr>
              <a:t>Pirámides de Egipto</a:t>
            </a:r>
            <a:br>
              <a:rPr lang="es-CL" sz="1600" spc="200" dirty="0">
                <a:solidFill>
                  <a:schemeClr val="bg1"/>
                </a:solidFill>
              </a:rPr>
            </a:br>
            <a:br>
              <a:rPr lang="es-CL" sz="1600" spc="200" dirty="0">
                <a:solidFill>
                  <a:schemeClr val="bg1"/>
                </a:solidFill>
              </a:rPr>
            </a:br>
            <a:r>
              <a:rPr lang="es-CL" sz="1600" spc="200" dirty="0">
                <a:solidFill>
                  <a:schemeClr val="bg1"/>
                </a:solidFill>
              </a:rPr>
              <a:t>Desde el año 2700 </a:t>
            </a:r>
            <a:r>
              <a:rPr lang="es-CL" sz="1600" spc="200" dirty="0" err="1">
                <a:solidFill>
                  <a:schemeClr val="bg1"/>
                </a:solidFill>
              </a:rPr>
              <a:t>a.C</a:t>
            </a:r>
            <a:r>
              <a:rPr lang="es-CL" sz="1600" spc="200" dirty="0">
                <a:solidFill>
                  <a:schemeClr val="bg1"/>
                </a:solidFill>
              </a:rPr>
              <a:t> fueron construidas como criptas reales para los faraones, con bloques de piedra revestidos de caliza lo que las transformaba en  grandes construcciones de color blanco.</a:t>
            </a:r>
            <a:br>
              <a:rPr lang="es-CL" sz="1600" spc="200" dirty="0">
                <a:solidFill>
                  <a:schemeClr val="bg1"/>
                </a:solidFill>
              </a:rPr>
            </a:br>
            <a:r>
              <a:rPr lang="es-CL" sz="1600" spc="200" dirty="0">
                <a:solidFill>
                  <a:schemeClr val="bg1"/>
                </a:solidFill>
              </a:rPr>
              <a:t>Las más reconocidas son las de </a:t>
            </a:r>
            <a:r>
              <a:rPr lang="es-CL" sz="1600" spc="200" dirty="0" err="1">
                <a:solidFill>
                  <a:schemeClr val="bg1"/>
                </a:solidFill>
              </a:rPr>
              <a:t>Keóps</a:t>
            </a:r>
            <a:r>
              <a:rPr lang="es-CL" sz="1600" spc="200" dirty="0">
                <a:solidFill>
                  <a:schemeClr val="bg1"/>
                </a:solidFill>
              </a:rPr>
              <a:t>, Kefrén y </a:t>
            </a:r>
            <a:r>
              <a:rPr lang="es-CL" sz="1600" spc="200" dirty="0" err="1">
                <a:solidFill>
                  <a:schemeClr val="bg1"/>
                </a:solidFill>
              </a:rPr>
              <a:t>Micerinos</a:t>
            </a:r>
            <a:r>
              <a:rPr lang="es-CL" sz="1600" spc="200" dirty="0">
                <a:solidFill>
                  <a:schemeClr val="bg1"/>
                </a:solidFill>
              </a:rPr>
              <a:t> levantadas en la llanura de </a:t>
            </a:r>
            <a:r>
              <a:rPr lang="es-CL" sz="1600" spc="200" dirty="0" err="1">
                <a:solidFill>
                  <a:schemeClr val="bg1"/>
                </a:solidFill>
              </a:rPr>
              <a:t>Giza</a:t>
            </a:r>
            <a:r>
              <a:rPr lang="es-CL" sz="1600" spc="200" dirty="0">
                <a:solidFill>
                  <a:schemeClr val="bg1"/>
                </a:solidFill>
              </a:rPr>
              <a:t>, por orden de estos faraones</a:t>
            </a:r>
            <a:r>
              <a:rPr lang="es-CL" sz="1000" spc="200" dirty="0">
                <a:solidFill>
                  <a:schemeClr val="bg1"/>
                </a:solidFill>
              </a:rPr>
              <a:t>. </a:t>
            </a:r>
          </a:p>
        </p:txBody>
      </p:sp>
    </p:spTree>
    <p:extLst>
      <p:ext uri="{BB962C8B-B14F-4D97-AF65-F5344CB8AC3E}">
        <p14:creationId xmlns:p14="http://schemas.microsoft.com/office/powerpoint/2010/main" val="2565580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AE43AAE-8BF1-40F4-8725-D30ADCEAB4A6}"/>
              </a:ext>
            </a:extLst>
          </p:cNvPr>
          <p:cNvSpPr/>
          <p:nvPr/>
        </p:nvSpPr>
        <p:spPr>
          <a:xfrm>
            <a:off x="0" y="2570070"/>
            <a:ext cx="9143980" cy="257006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26" name="Picture 2">
            <a:extLst>
              <a:ext uri="{FF2B5EF4-FFF2-40B4-BE49-F238E27FC236}">
                <a16:creationId xmlns:a16="http://schemas.microsoft.com/office/drawing/2014/main" id="{3E66FAF7-AF8D-47F6-AA96-D994F5408A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144" b="2"/>
          <a:stretch/>
        </p:blipFill>
        <p:spPr bwMode="auto">
          <a:xfrm>
            <a:off x="20" y="10"/>
            <a:ext cx="3044932" cy="257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069FAEF8-7215-444A-AFAF-3128F850421F}"/>
              </a:ext>
            </a:extLst>
          </p:cNvPr>
          <p:cNvPicPr>
            <a:picLocks noChangeAspect="1"/>
          </p:cNvPicPr>
          <p:nvPr/>
        </p:nvPicPr>
        <p:blipFill rotWithShape="1">
          <a:blip r:embed="rId3"/>
          <a:srcRect l="8451" r="12644" b="1"/>
          <a:stretch/>
        </p:blipFill>
        <p:spPr>
          <a:xfrm>
            <a:off x="3044952" y="10"/>
            <a:ext cx="3049524" cy="2570060"/>
          </a:xfrm>
          <a:prstGeom prst="rect">
            <a:avLst/>
          </a:prstGeom>
        </p:spPr>
      </p:pic>
      <p:pic>
        <p:nvPicPr>
          <p:cNvPr id="8" name="Imagen 7">
            <a:extLst>
              <a:ext uri="{FF2B5EF4-FFF2-40B4-BE49-F238E27FC236}">
                <a16:creationId xmlns:a16="http://schemas.microsoft.com/office/drawing/2014/main" id="{143EA1E9-FD32-47B0-A559-1A5CDB5B3C70}"/>
              </a:ext>
            </a:extLst>
          </p:cNvPr>
          <p:cNvPicPr>
            <a:picLocks noChangeAspect="1"/>
          </p:cNvPicPr>
          <p:nvPr/>
        </p:nvPicPr>
        <p:blipFill rotWithShape="1">
          <a:blip r:embed="rId4"/>
          <a:srcRect l="11402" r="9623" b="-2"/>
          <a:stretch/>
        </p:blipFill>
        <p:spPr>
          <a:xfrm>
            <a:off x="6089904" y="10"/>
            <a:ext cx="3054096" cy="2571739"/>
          </a:xfrm>
          <a:prstGeom prst="rect">
            <a:avLst/>
          </a:prstGeom>
        </p:spPr>
      </p:pic>
      <p:sp>
        <p:nvSpPr>
          <p:cNvPr id="3" name="Marcador de contenido 2">
            <a:extLst>
              <a:ext uri="{FF2B5EF4-FFF2-40B4-BE49-F238E27FC236}">
                <a16:creationId xmlns:a16="http://schemas.microsoft.com/office/drawing/2014/main" id="{43E455B4-C2A6-4C12-B6AA-27CE5F5F156A}"/>
              </a:ext>
            </a:extLst>
          </p:cNvPr>
          <p:cNvSpPr>
            <a:spLocks noGrp="1"/>
          </p:cNvSpPr>
          <p:nvPr>
            <p:ph idx="1"/>
          </p:nvPr>
        </p:nvSpPr>
        <p:spPr>
          <a:xfrm>
            <a:off x="191805" y="3218898"/>
            <a:ext cx="8755817" cy="953667"/>
          </a:xfrm>
        </p:spPr>
        <p:txBody>
          <a:bodyPr>
            <a:normAutofit fontScale="25000" lnSpcReduction="20000"/>
          </a:bodyPr>
          <a:lstStyle/>
          <a:p>
            <a:pPr marL="0" indent="0" algn="ctr">
              <a:buNone/>
            </a:pPr>
            <a:r>
              <a:rPr lang="es-ES" sz="5600" i="0" dirty="0">
                <a:solidFill>
                  <a:schemeClr val="bg1"/>
                </a:solidFill>
                <a:effectLst/>
              </a:rPr>
              <a:t>LA MEDINA DE </a:t>
            </a:r>
            <a:r>
              <a:rPr lang="es-ES" sz="5600" i="0" u="none" strike="noStrike" dirty="0">
                <a:solidFill>
                  <a:schemeClr val="bg1"/>
                </a:solidFill>
                <a:effectLst/>
              </a:rPr>
              <a:t> MARRUECOS</a:t>
            </a:r>
            <a:endParaRPr lang="es-ES" sz="5600" i="0" dirty="0">
              <a:solidFill>
                <a:schemeClr val="bg1"/>
              </a:solidFill>
              <a:effectLst/>
            </a:endParaRPr>
          </a:p>
          <a:p>
            <a:pPr marL="0" indent="0" algn="l">
              <a:buNone/>
            </a:pPr>
            <a:r>
              <a:rPr lang="es-ES" sz="4800" i="0" dirty="0">
                <a:solidFill>
                  <a:schemeClr val="bg1"/>
                </a:solidFill>
                <a:effectLst/>
              </a:rPr>
              <a:t>FUE FUNDADA POR LOS ALMORAVIDES EN 1070 SE CONVIRTIÓ EN LA CAPITAL Y EN EL CENTRO ECONÓMICO-POLÍTICO Y CULTURAL DE ESTOS NÓMADAS. DURANTE LOS SIGUIENTES DOS SIGLOS LA CIUDAD SE FUE DESARROLLANDO DESDE EL TRAZADO ORIGINAL ALMORÁVIDE. DE LA MEDINA O CIUDAD FORTIFICADA ORIGINAL SE CONSERVAN LAS MURALLAS EDIFICADAS EN EL SIGLO </a:t>
            </a:r>
            <a:r>
              <a:rPr lang="es-ES" sz="4800" dirty="0">
                <a:solidFill>
                  <a:schemeClr val="bg1"/>
                </a:solidFill>
              </a:rPr>
              <a:t>XII</a:t>
            </a:r>
            <a:r>
              <a:rPr lang="es-ES" sz="4800" i="0" dirty="0">
                <a:solidFill>
                  <a:schemeClr val="bg1"/>
                </a:solidFill>
                <a:effectLst/>
              </a:rPr>
              <a:t> Y LOS PALMERALES DEL ESTE DE LA CIUDAD.</a:t>
            </a:r>
          </a:p>
          <a:p>
            <a:pPr marL="0" indent="0" algn="l">
              <a:buNone/>
            </a:pPr>
            <a:r>
              <a:rPr lang="es-ES" sz="4800" dirty="0">
                <a:solidFill>
                  <a:schemeClr val="bg1"/>
                </a:solidFill>
              </a:rPr>
              <a:t>POSTERIORMENTE EN 1147 SE CONSTRUYE LA MEZQUITA DE KUTUBIA  DE LA QUE DESTACA SU MINARETE, SE AMPLIA LA MURALLA Y SE CONSTRUYEN EL PALACIO DE BADI, EL MERCADO, EL HOSPITAL, LA PLAZA DE ARMAS Y LOS LARDINES DE LA MENARA. EN 1296 SE CONSTRUYE EL MINARETE Y LA MEZQUITA DE BEN SALIH. POR ÚLTIMO, EN 1510, LA CIUDAD RECOBRA SU ESPLENDOR CON LA OCUPACIÓN DE LOS SAADIES QUE EDIFICARON MEZQUITAS, MADRASAS, CASAS PALACIEGAS Y PALACIOS. VESTIGIOS DE ESTE MOMENTO DESTACA LA NECROPOLIS SAADI.</a:t>
            </a:r>
          </a:p>
          <a:p>
            <a:endParaRPr lang="es-CL" dirty="0">
              <a:solidFill>
                <a:schemeClr val="bg1"/>
              </a:solidFill>
            </a:endParaRPr>
          </a:p>
        </p:txBody>
      </p:sp>
      <p:sp>
        <p:nvSpPr>
          <p:cNvPr id="4" name="Marcador de número de diapositiva 3">
            <a:extLst>
              <a:ext uri="{FF2B5EF4-FFF2-40B4-BE49-F238E27FC236}">
                <a16:creationId xmlns:a16="http://schemas.microsoft.com/office/drawing/2014/main" id="{ADD5AB42-D8DB-4E61-BC06-51B579C3E8F9}"/>
              </a:ext>
            </a:extLst>
          </p:cNvPr>
          <p:cNvSpPr>
            <a:spLocks noGrp="1"/>
          </p:cNvSpPr>
          <p:nvPr>
            <p:ph type="sldNum" sz="quarter" idx="12"/>
          </p:nvPr>
        </p:nvSpPr>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26</a:t>
            </a:fld>
            <a:endParaRPr lang="en-US" sz="700"/>
          </a:p>
        </p:txBody>
      </p:sp>
      <p:sp>
        <p:nvSpPr>
          <p:cNvPr id="11" name="CuadroTexto 10">
            <a:extLst>
              <a:ext uri="{FF2B5EF4-FFF2-40B4-BE49-F238E27FC236}">
                <a16:creationId xmlns:a16="http://schemas.microsoft.com/office/drawing/2014/main" id="{ACFF6C63-71AE-4CAC-A4C2-53A69A5FC139}"/>
              </a:ext>
            </a:extLst>
          </p:cNvPr>
          <p:cNvSpPr txBox="1"/>
          <p:nvPr/>
        </p:nvSpPr>
        <p:spPr>
          <a:xfrm>
            <a:off x="0" y="2604408"/>
            <a:ext cx="3044932" cy="246221"/>
          </a:xfrm>
          <a:prstGeom prst="rect">
            <a:avLst/>
          </a:prstGeom>
          <a:noFill/>
        </p:spPr>
        <p:txBody>
          <a:bodyPr wrap="square" rtlCol="0">
            <a:spAutoFit/>
          </a:bodyPr>
          <a:lstStyle/>
          <a:p>
            <a:pPr algn="ctr"/>
            <a:r>
              <a:rPr lang="es-CL" sz="1000" dirty="0">
                <a:solidFill>
                  <a:schemeClr val="bg1"/>
                </a:solidFill>
              </a:rPr>
              <a:t>MEZQUITA DE KUTUBIA</a:t>
            </a:r>
          </a:p>
        </p:txBody>
      </p:sp>
      <p:sp>
        <p:nvSpPr>
          <p:cNvPr id="17" name="CuadroTexto 16">
            <a:extLst>
              <a:ext uri="{FF2B5EF4-FFF2-40B4-BE49-F238E27FC236}">
                <a16:creationId xmlns:a16="http://schemas.microsoft.com/office/drawing/2014/main" id="{E364C305-28FE-45C1-8B75-E0C3C69D625D}"/>
              </a:ext>
            </a:extLst>
          </p:cNvPr>
          <p:cNvSpPr txBox="1"/>
          <p:nvPr/>
        </p:nvSpPr>
        <p:spPr>
          <a:xfrm>
            <a:off x="2948763" y="2604407"/>
            <a:ext cx="3044932" cy="246221"/>
          </a:xfrm>
          <a:prstGeom prst="rect">
            <a:avLst/>
          </a:prstGeom>
          <a:noFill/>
        </p:spPr>
        <p:txBody>
          <a:bodyPr wrap="square" rtlCol="0">
            <a:spAutoFit/>
          </a:bodyPr>
          <a:lstStyle/>
          <a:p>
            <a:pPr algn="ctr"/>
            <a:r>
              <a:rPr lang="es-CL" sz="1000" dirty="0">
                <a:solidFill>
                  <a:schemeClr val="bg1"/>
                </a:solidFill>
              </a:rPr>
              <a:t>TÚMULO DE LOS SAADÍES</a:t>
            </a:r>
          </a:p>
        </p:txBody>
      </p:sp>
      <p:sp>
        <p:nvSpPr>
          <p:cNvPr id="18" name="CuadroTexto 17">
            <a:extLst>
              <a:ext uri="{FF2B5EF4-FFF2-40B4-BE49-F238E27FC236}">
                <a16:creationId xmlns:a16="http://schemas.microsoft.com/office/drawing/2014/main" id="{6AEFB67E-45BB-4F02-B604-262050F69407}"/>
              </a:ext>
            </a:extLst>
          </p:cNvPr>
          <p:cNvSpPr txBox="1"/>
          <p:nvPr/>
        </p:nvSpPr>
        <p:spPr>
          <a:xfrm>
            <a:off x="6151754" y="2612630"/>
            <a:ext cx="3044932" cy="246221"/>
          </a:xfrm>
          <a:prstGeom prst="rect">
            <a:avLst/>
          </a:prstGeom>
          <a:noFill/>
        </p:spPr>
        <p:txBody>
          <a:bodyPr wrap="square" rtlCol="0">
            <a:spAutoFit/>
          </a:bodyPr>
          <a:lstStyle/>
          <a:p>
            <a:pPr algn="ctr"/>
            <a:r>
              <a:rPr lang="es-CL" sz="1000" dirty="0">
                <a:solidFill>
                  <a:schemeClr val="bg1"/>
                </a:solidFill>
              </a:rPr>
              <a:t>MERCADO </a:t>
            </a:r>
          </a:p>
        </p:txBody>
      </p:sp>
    </p:spTree>
    <p:extLst>
      <p:ext uri="{BB962C8B-B14F-4D97-AF65-F5344CB8AC3E}">
        <p14:creationId xmlns:p14="http://schemas.microsoft.com/office/powerpoint/2010/main" val="1370556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0968425-F728-4628-95DF-1DF7137B8CC9}"/>
              </a:ext>
            </a:extLst>
          </p:cNvPr>
          <p:cNvSpPr/>
          <p:nvPr/>
        </p:nvSpPr>
        <p:spPr>
          <a:xfrm>
            <a:off x="0" y="2570069"/>
            <a:ext cx="9144000" cy="259006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descr="Una torre con un reloj en lo alto de un edificio&#10;&#10;Descripción generada automáticamente">
            <a:extLst>
              <a:ext uri="{FF2B5EF4-FFF2-40B4-BE49-F238E27FC236}">
                <a16:creationId xmlns:a16="http://schemas.microsoft.com/office/drawing/2014/main" id="{3549BB5D-8189-4A43-85F5-079EDEE99571}"/>
              </a:ext>
            </a:extLst>
          </p:cNvPr>
          <p:cNvPicPr>
            <a:picLocks noChangeAspect="1"/>
          </p:cNvPicPr>
          <p:nvPr/>
        </p:nvPicPr>
        <p:blipFill rotWithShape="1">
          <a:blip r:embed="rId2"/>
          <a:srcRect t="20592" r="-2" b="23067"/>
          <a:stretch/>
        </p:blipFill>
        <p:spPr>
          <a:xfrm>
            <a:off x="20" y="10"/>
            <a:ext cx="3044932" cy="2570060"/>
          </a:xfrm>
          <a:prstGeom prst="rect">
            <a:avLst/>
          </a:prstGeom>
        </p:spPr>
      </p:pic>
      <p:pic>
        <p:nvPicPr>
          <p:cNvPr id="10" name="Imagen 9" descr="Edificio con puerta de piedra&#10;&#10;Descripción generada automáticamente con confianza media">
            <a:extLst>
              <a:ext uri="{FF2B5EF4-FFF2-40B4-BE49-F238E27FC236}">
                <a16:creationId xmlns:a16="http://schemas.microsoft.com/office/drawing/2014/main" id="{C20EDB89-4773-4139-8E36-0B37D99D5338}"/>
              </a:ext>
            </a:extLst>
          </p:cNvPr>
          <p:cNvPicPr>
            <a:picLocks noChangeAspect="1"/>
          </p:cNvPicPr>
          <p:nvPr/>
        </p:nvPicPr>
        <p:blipFill rotWithShape="1">
          <a:blip r:embed="rId3"/>
          <a:srcRect t="911" r="8937" b="5"/>
          <a:stretch/>
        </p:blipFill>
        <p:spPr>
          <a:xfrm>
            <a:off x="3044952" y="-57900"/>
            <a:ext cx="3161261" cy="2639965"/>
          </a:xfrm>
          <a:prstGeom prst="rect">
            <a:avLst/>
          </a:prstGeom>
        </p:spPr>
      </p:pic>
      <p:sp>
        <p:nvSpPr>
          <p:cNvPr id="4" name="Marcador de número de diapositiva 3">
            <a:extLst>
              <a:ext uri="{FF2B5EF4-FFF2-40B4-BE49-F238E27FC236}">
                <a16:creationId xmlns:a16="http://schemas.microsoft.com/office/drawing/2014/main" id="{CD826477-E039-4AB4-B3AA-6FED37B44A71}"/>
              </a:ext>
            </a:extLst>
          </p:cNvPr>
          <p:cNvSpPr>
            <a:spLocks noGrp="1"/>
          </p:cNvSpPr>
          <p:nvPr>
            <p:ph type="sldNum" sz="quarter" idx="12"/>
          </p:nvPr>
        </p:nvSpPr>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27</a:t>
            </a:fld>
            <a:endParaRPr lang="en-US" sz="700"/>
          </a:p>
        </p:txBody>
      </p:sp>
      <p:sp>
        <p:nvSpPr>
          <p:cNvPr id="13" name="CuadroTexto 12">
            <a:extLst>
              <a:ext uri="{FF2B5EF4-FFF2-40B4-BE49-F238E27FC236}">
                <a16:creationId xmlns:a16="http://schemas.microsoft.com/office/drawing/2014/main" id="{188D2BBA-AFD5-464B-A208-555E9DB8B5FC}"/>
              </a:ext>
            </a:extLst>
          </p:cNvPr>
          <p:cNvSpPr txBox="1"/>
          <p:nvPr/>
        </p:nvSpPr>
        <p:spPr>
          <a:xfrm>
            <a:off x="-44725" y="2570068"/>
            <a:ext cx="3058669" cy="276999"/>
          </a:xfrm>
          <a:prstGeom prst="rect">
            <a:avLst/>
          </a:prstGeom>
          <a:noFill/>
        </p:spPr>
        <p:txBody>
          <a:bodyPr wrap="square" rtlCol="0">
            <a:spAutoFit/>
          </a:bodyPr>
          <a:lstStyle/>
          <a:p>
            <a:pPr algn="ctr"/>
            <a:r>
              <a:rPr lang="es-CL" sz="1200" dirty="0">
                <a:solidFill>
                  <a:schemeClr val="bg1"/>
                </a:solidFill>
              </a:rPr>
              <a:t>MEZQUITA HAMMOUDA PACH</a:t>
            </a:r>
          </a:p>
        </p:txBody>
      </p:sp>
      <p:sp>
        <p:nvSpPr>
          <p:cNvPr id="16" name="CuadroTexto 15">
            <a:extLst>
              <a:ext uri="{FF2B5EF4-FFF2-40B4-BE49-F238E27FC236}">
                <a16:creationId xmlns:a16="http://schemas.microsoft.com/office/drawing/2014/main" id="{C7525261-8D5A-449C-8555-2803487B6917}"/>
              </a:ext>
            </a:extLst>
          </p:cNvPr>
          <p:cNvSpPr txBox="1"/>
          <p:nvPr/>
        </p:nvSpPr>
        <p:spPr>
          <a:xfrm>
            <a:off x="3098824" y="2604417"/>
            <a:ext cx="3031234" cy="276999"/>
          </a:xfrm>
          <a:prstGeom prst="rect">
            <a:avLst/>
          </a:prstGeom>
          <a:noFill/>
        </p:spPr>
        <p:txBody>
          <a:bodyPr wrap="square" rtlCol="0">
            <a:spAutoFit/>
          </a:bodyPr>
          <a:lstStyle/>
          <a:p>
            <a:pPr algn="ctr"/>
            <a:r>
              <a:rPr lang="es-CL" sz="1200" dirty="0">
                <a:solidFill>
                  <a:schemeClr val="bg1"/>
                </a:solidFill>
              </a:rPr>
              <a:t>DAR LASRAM</a:t>
            </a:r>
          </a:p>
        </p:txBody>
      </p:sp>
      <p:sp>
        <p:nvSpPr>
          <p:cNvPr id="14" name="CuadroTexto 13">
            <a:extLst>
              <a:ext uri="{FF2B5EF4-FFF2-40B4-BE49-F238E27FC236}">
                <a16:creationId xmlns:a16="http://schemas.microsoft.com/office/drawing/2014/main" id="{F88FF204-DBA5-4978-A31D-20E41A9399ED}"/>
              </a:ext>
            </a:extLst>
          </p:cNvPr>
          <p:cNvSpPr txBox="1"/>
          <p:nvPr/>
        </p:nvSpPr>
        <p:spPr>
          <a:xfrm>
            <a:off x="200762" y="2991907"/>
            <a:ext cx="8845684" cy="1600438"/>
          </a:xfrm>
          <a:prstGeom prst="rect">
            <a:avLst/>
          </a:prstGeom>
          <a:noFill/>
        </p:spPr>
        <p:txBody>
          <a:bodyPr wrap="square" rtlCol="0">
            <a:spAutoFit/>
          </a:bodyPr>
          <a:lstStyle/>
          <a:p>
            <a:pPr algn="ctr"/>
            <a:r>
              <a:rPr lang="es-ES" sz="1400" i="0" dirty="0">
                <a:solidFill>
                  <a:schemeClr val="bg1"/>
                </a:solidFill>
                <a:effectLst/>
              </a:rPr>
              <a:t>LA MEDINA DE TÚNEZ </a:t>
            </a:r>
          </a:p>
          <a:p>
            <a:pPr algn="ctr"/>
            <a:endParaRPr lang="es-ES" sz="1200" b="1" dirty="0">
              <a:solidFill>
                <a:schemeClr val="bg1"/>
              </a:solidFill>
            </a:endParaRPr>
          </a:p>
          <a:p>
            <a:pPr algn="l"/>
            <a:r>
              <a:rPr lang="es-ES" sz="1200" b="0" i="0" dirty="0">
                <a:solidFill>
                  <a:schemeClr val="bg1"/>
                </a:solidFill>
                <a:effectLst/>
              </a:rPr>
              <a:t>ES EL CENTRO DE LA CIUDAD : UN GRUPO DE CALLEJUELAS Y PASADIZOS CUBIERTOS, LLENOS DE DENSOS OLORES Y COLORES, BULLICIOSOS Y ACTIVOS CENTROS DE COMERCIO Y TRUEQUE, UN SINFÍN DE PRODUCTOS EN OFERTA QUE VAN DESDE LA MARROQUINERÍA HASTA EL UTENSILIOS DE PLÁSTICO, DESDE LA MEJOR FILIGRANA HASTA LA HOJALATA, DEL GRAN BAZAR DE SOUVENIRS PARA EL TURISTA HASTA EL MINÚSCULO TALLER DE ARTESANO. ESTÁ CONSTRUIDA SOBRE UNA COLINA QUE DESCIENDE EN SUAVES PENDIENTES HASTA LA LAGUNA DEL BEHIRA POR EL ESTE.</a:t>
            </a:r>
          </a:p>
          <a:p>
            <a:pPr algn="l"/>
            <a:r>
              <a:rPr lang="es-ES" sz="1200" b="0" i="0" dirty="0">
                <a:solidFill>
                  <a:schemeClr val="bg1"/>
                </a:solidFill>
                <a:effectLst/>
              </a:rPr>
              <a:t>CONTIENE UNOS SETECIENTOS MONUMENTOS: PALACIOS MEZQUITAS, MAUSOLEOS MADRAZAS Y FUENTES.</a:t>
            </a:r>
          </a:p>
        </p:txBody>
      </p:sp>
      <p:pic>
        <p:nvPicPr>
          <p:cNvPr id="5" name="Imagen 4">
            <a:extLst>
              <a:ext uri="{FF2B5EF4-FFF2-40B4-BE49-F238E27FC236}">
                <a16:creationId xmlns:a16="http://schemas.microsoft.com/office/drawing/2014/main" id="{0A0E7C9C-353F-4CD5-AC90-6DED9D04FB3D}"/>
              </a:ext>
            </a:extLst>
          </p:cNvPr>
          <p:cNvPicPr>
            <a:picLocks noChangeAspect="1"/>
          </p:cNvPicPr>
          <p:nvPr/>
        </p:nvPicPr>
        <p:blipFill rotWithShape="1">
          <a:blip r:embed="rId4"/>
          <a:srcRect r="19712"/>
          <a:stretch/>
        </p:blipFill>
        <p:spPr>
          <a:xfrm>
            <a:off x="6054635" y="0"/>
            <a:ext cx="3134089" cy="2604417"/>
          </a:xfrm>
          <a:prstGeom prst="rect">
            <a:avLst/>
          </a:prstGeom>
        </p:spPr>
      </p:pic>
      <p:sp>
        <p:nvSpPr>
          <p:cNvPr id="15" name="CuadroTexto 14">
            <a:extLst>
              <a:ext uri="{FF2B5EF4-FFF2-40B4-BE49-F238E27FC236}">
                <a16:creationId xmlns:a16="http://schemas.microsoft.com/office/drawing/2014/main" id="{633A2BDC-C028-4C70-8C8E-F96161F60B35}"/>
              </a:ext>
            </a:extLst>
          </p:cNvPr>
          <p:cNvSpPr txBox="1"/>
          <p:nvPr/>
        </p:nvSpPr>
        <p:spPr>
          <a:xfrm>
            <a:off x="6206213" y="2588405"/>
            <a:ext cx="3031234" cy="276999"/>
          </a:xfrm>
          <a:prstGeom prst="rect">
            <a:avLst/>
          </a:prstGeom>
          <a:noFill/>
        </p:spPr>
        <p:txBody>
          <a:bodyPr wrap="square" rtlCol="0">
            <a:spAutoFit/>
          </a:bodyPr>
          <a:lstStyle/>
          <a:p>
            <a:pPr algn="ctr"/>
            <a:r>
              <a:rPr lang="es-CL" sz="1200" dirty="0">
                <a:solidFill>
                  <a:schemeClr val="bg1"/>
                </a:solidFill>
              </a:rPr>
              <a:t>CALLES EN TÚNEZ</a:t>
            </a:r>
          </a:p>
        </p:txBody>
      </p:sp>
    </p:spTree>
    <p:extLst>
      <p:ext uri="{BB962C8B-B14F-4D97-AF65-F5344CB8AC3E}">
        <p14:creationId xmlns:p14="http://schemas.microsoft.com/office/powerpoint/2010/main" val="2813302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AF15CE9-69EA-4981-93F1-42AF977D3A7F}"/>
              </a:ext>
            </a:extLst>
          </p:cNvPr>
          <p:cNvPicPr>
            <a:picLocks noChangeAspect="1"/>
          </p:cNvPicPr>
          <p:nvPr/>
        </p:nvPicPr>
        <p:blipFill>
          <a:blip r:embed="rId2"/>
          <a:stretch>
            <a:fillRect/>
          </a:stretch>
        </p:blipFill>
        <p:spPr>
          <a:xfrm>
            <a:off x="0" y="29961"/>
            <a:ext cx="9096199" cy="5113539"/>
          </a:xfrm>
          <a:prstGeom prst="rect">
            <a:avLst/>
          </a:prstGeom>
        </p:spPr>
      </p:pic>
      <p:sp>
        <p:nvSpPr>
          <p:cNvPr id="4" name="Marcador de número de diapositiva 3">
            <a:extLst>
              <a:ext uri="{FF2B5EF4-FFF2-40B4-BE49-F238E27FC236}">
                <a16:creationId xmlns:a16="http://schemas.microsoft.com/office/drawing/2014/main" id="{6721306F-5524-4820-9444-E1D400C4536C}"/>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28</a:t>
            </a:fld>
            <a:endParaRPr lang="en-US"/>
          </a:p>
        </p:txBody>
      </p:sp>
      <p:sp>
        <p:nvSpPr>
          <p:cNvPr id="7" name="CuadroTexto 6">
            <a:extLst>
              <a:ext uri="{FF2B5EF4-FFF2-40B4-BE49-F238E27FC236}">
                <a16:creationId xmlns:a16="http://schemas.microsoft.com/office/drawing/2014/main" id="{7C73FD67-F79E-49CF-B89C-90EC7E73C531}"/>
              </a:ext>
            </a:extLst>
          </p:cNvPr>
          <p:cNvSpPr txBox="1"/>
          <p:nvPr/>
        </p:nvSpPr>
        <p:spPr>
          <a:xfrm>
            <a:off x="5378638" y="1291018"/>
            <a:ext cx="3717561" cy="523220"/>
          </a:xfrm>
          <a:prstGeom prst="rect">
            <a:avLst/>
          </a:prstGeom>
          <a:noFill/>
        </p:spPr>
        <p:txBody>
          <a:bodyPr wrap="square" rtlCol="0">
            <a:spAutoFit/>
          </a:bodyPr>
          <a:lstStyle/>
          <a:p>
            <a:r>
              <a:rPr lang="es-CL" sz="2800" b="1" dirty="0">
                <a:solidFill>
                  <a:schemeClr val="tx1"/>
                </a:solidFill>
                <a:latin typeface="Candara Light" panose="020E0502030303020204" pitchFamily="34" charset="0"/>
              </a:rPr>
              <a:t>ASIA</a:t>
            </a:r>
          </a:p>
        </p:txBody>
      </p:sp>
    </p:spTree>
    <p:extLst>
      <p:ext uri="{BB962C8B-B14F-4D97-AF65-F5344CB8AC3E}">
        <p14:creationId xmlns:p14="http://schemas.microsoft.com/office/powerpoint/2010/main" val="1939258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56C8CAF-FD4A-4949-8963-9BD3D08990F6}"/>
              </a:ext>
            </a:extLst>
          </p:cNvPr>
          <p:cNvSpPr/>
          <p:nvPr/>
        </p:nvSpPr>
        <p:spPr>
          <a:xfrm>
            <a:off x="0" y="-1"/>
            <a:ext cx="9144000" cy="515413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Imagen 8">
            <a:extLst>
              <a:ext uri="{FF2B5EF4-FFF2-40B4-BE49-F238E27FC236}">
                <a16:creationId xmlns:a16="http://schemas.microsoft.com/office/drawing/2014/main" id="{1BF56B13-1459-4C89-92E0-D0A30765728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9545" y="264886"/>
            <a:ext cx="4870606" cy="2968574"/>
          </a:xfrm>
          <a:prstGeom prst="rect">
            <a:avLst/>
          </a:prstGeom>
        </p:spPr>
      </p:pic>
      <p:pic>
        <p:nvPicPr>
          <p:cNvPr id="7" name="Imagen 6">
            <a:extLst>
              <a:ext uri="{FF2B5EF4-FFF2-40B4-BE49-F238E27FC236}">
                <a16:creationId xmlns:a16="http://schemas.microsoft.com/office/drawing/2014/main" id="{244AEC11-2CD3-448C-9446-5512F8DBFD6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48857" y="264886"/>
            <a:ext cx="3045598" cy="2968575"/>
          </a:xfrm>
          <a:prstGeom prst="rect">
            <a:avLst/>
          </a:prstGeom>
        </p:spPr>
      </p:pic>
      <p:sp>
        <p:nvSpPr>
          <p:cNvPr id="5" name="Título 4">
            <a:extLst>
              <a:ext uri="{FF2B5EF4-FFF2-40B4-BE49-F238E27FC236}">
                <a16:creationId xmlns:a16="http://schemas.microsoft.com/office/drawing/2014/main" id="{4DC21156-CA9E-49A0-82D8-F6A5CE4D532C}"/>
              </a:ext>
            </a:extLst>
          </p:cNvPr>
          <p:cNvSpPr>
            <a:spLocks noGrp="1"/>
          </p:cNvSpPr>
          <p:nvPr>
            <p:ph type="title"/>
          </p:nvPr>
        </p:nvSpPr>
        <p:spPr>
          <a:xfrm>
            <a:off x="393405" y="3498347"/>
            <a:ext cx="8401050" cy="1234320"/>
          </a:xfrm>
          <a:noFill/>
          <a:ln>
            <a:noFill/>
          </a:ln>
        </p:spPr>
        <p:txBody>
          <a:bodyPr vert="horz" lIns="274320" tIns="182880" rIns="274320" bIns="182880" rtlCol="0" anchor="ctr" anchorCtr="1">
            <a:normAutofit fontScale="90000"/>
          </a:bodyPr>
          <a:lstStyle/>
          <a:p>
            <a:pPr algn="ctr" defTabSz="914400">
              <a:spcBef>
                <a:spcPct val="0"/>
              </a:spcBef>
            </a:pPr>
            <a:r>
              <a:rPr lang="es-CL" sz="1600" spc="200" dirty="0">
                <a:solidFill>
                  <a:schemeClr val="bg1"/>
                </a:solidFill>
              </a:rPr>
              <a:t>Templo </a:t>
            </a:r>
            <a:r>
              <a:rPr lang="es-CL" sz="1600" spc="200" dirty="0" err="1">
                <a:solidFill>
                  <a:schemeClr val="bg1"/>
                </a:solidFill>
              </a:rPr>
              <a:t>Horyu</a:t>
            </a:r>
            <a:r>
              <a:rPr lang="es-CL" sz="1600" spc="200" dirty="0">
                <a:solidFill>
                  <a:schemeClr val="bg1"/>
                </a:solidFill>
              </a:rPr>
              <a:t>-ji en japón</a:t>
            </a:r>
            <a:br>
              <a:rPr lang="es-CL" sz="1100" spc="200" dirty="0">
                <a:solidFill>
                  <a:schemeClr val="bg1"/>
                </a:solidFill>
              </a:rPr>
            </a:br>
            <a:r>
              <a:rPr lang="es-CL" sz="1100" spc="200" dirty="0">
                <a:solidFill>
                  <a:schemeClr val="bg1"/>
                </a:solidFill>
              </a:rPr>
              <a:t>. </a:t>
            </a:r>
            <a:br>
              <a:rPr lang="es-CL" sz="1100" spc="200" dirty="0">
                <a:solidFill>
                  <a:schemeClr val="bg1"/>
                </a:solidFill>
              </a:rPr>
            </a:br>
            <a:r>
              <a:rPr lang="es-CL" sz="1300" spc="200" dirty="0">
                <a:solidFill>
                  <a:schemeClr val="bg1"/>
                </a:solidFill>
              </a:rPr>
              <a:t>El kondo es una de las edificaciones de madera más antiguas en el mundo. El templo fue originalmente comisionado por el príncipe </a:t>
            </a:r>
            <a:r>
              <a:rPr lang="es-CL" sz="1300" spc="200" dirty="0" err="1">
                <a:solidFill>
                  <a:schemeClr val="bg1"/>
                </a:solidFill>
              </a:rPr>
              <a:t>Shotoku</a:t>
            </a:r>
            <a:r>
              <a:rPr lang="es-CL" sz="1300" spc="200" dirty="0">
                <a:solidFill>
                  <a:schemeClr val="bg1"/>
                </a:solidFill>
              </a:rPr>
              <a:t> y se completó en el año 607. Estaba dedicado a </a:t>
            </a:r>
            <a:r>
              <a:rPr lang="es-CL" sz="1300" spc="200" dirty="0" err="1">
                <a:solidFill>
                  <a:schemeClr val="bg1"/>
                </a:solidFill>
              </a:rPr>
              <a:t>Yakushi</a:t>
            </a:r>
            <a:r>
              <a:rPr lang="es-CL" sz="1300" spc="200" dirty="0">
                <a:solidFill>
                  <a:schemeClr val="bg1"/>
                </a:solidFill>
              </a:rPr>
              <a:t>, el </a:t>
            </a:r>
            <a:r>
              <a:rPr lang="es-CL" sz="1300" spc="200" dirty="0" err="1">
                <a:solidFill>
                  <a:schemeClr val="bg1"/>
                </a:solidFill>
              </a:rPr>
              <a:t>Nyorai</a:t>
            </a:r>
            <a:r>
              <a:rPr lang="es-CL" sz="1300" spc="200" dirty="0">
                <a:solidFill>
                  <a:schemeClr val="bg1"/>
                </a:solidFill>
              </a:rPr>
              <a:t> de la curación, y en honor al padre de </a:t>
            </a:r>
            <a:r>
              <a:rPr lang="es-CL" sz="1300" spc="200" dirty="0" err="1">
                <a:solidFill>
                  <a:schemeClr val="bg1"/>
                </a:solidFill>
              </a:rPr>
              <a:t>Shotoku</a:t>
            </a:r>
            <a:r>
              <a:rPr lang="es-CL" sz="1300" spc="200" dirty="0">
                <a:solidFill>
                  <a:schemeClr val="bg1"/>
                </a:solidFill>
              </a:rPr>
              <a:t>. En el año 670 fue alcanzado por un rayo y se incendió, siendo reconstruido entre el 670 y el 700 siguiendo el estilo original, para luego ser reparado en los años 1374 y 1603. </a:t>
            </a:r>
          </a:p>
        </p:txBody>
      </p:sp>
    </p:spTree>
    <p:extLst>
      <p:ext uri="{BB962C8B-B14F-4D97-AF65-F5344CB8AC3E}">
        <p14:creationId xmlns:p14="http://schemas.microsoft.com/office/powerpoint/2010/main" val="830841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AF15CE9-69EA-4981-93F1-42AF977D3A7F}"/>
              </a:ext>
            </a:extLst>
          </p:cNvPr>
          <p:cNvPicPr>
            <a:picLocks noChangeAspect="1"/>
          </p:cNvPicPr>
          <p:nvPr/>
        </p:nvPicPr>
        <p:blipFill>
          <a:blip r:embed="rId2"/>
          <a:stretch>
            <a:fillRect/>
          </a:stretch>
        </p:blipFill>
        <p:spPr>
          <a:xfrm>
            <a:off x="0" y="29961"/>
            <a:ext cx="9096199" cy="5113539"/>
          </a:xfrm>
          <a:prstGeom prst="rect">
            <a:avLst/>
          </a:prstGeom>
        </p:spPr>
      </p:pic>
      <p:sp>
        <p:nvSpPr>
          <p:cNvPr id="3" name="Marcador de contenido 2">
            <a:extLst>
              <a:ext uri="{FF2B5EF4-FFF2-40B4-BE49-F238E27FC236}">
                <a16:creationId xmlns:a16="http://schemas.microsoft.com/office/drawing/2014/main" id="{64B56829-B01E-49F5-970B-F4E2B2814DC6}"/>
              </a:ext>
            </a:extLst>
          </p:cNvPr>
          <p:cNvSpPr>
            <a:spLocks noGrp="1"/>
          </p:cNvSpPr>
          <p:nvPr>
            <p:ph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6721306F-5524-4820-9444-E1D400C4536C}"/>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3</a:t>
            </a:fld>
            <a:endParaRPr lang="en-US"/>
          </a:p>
        </p:txBody>
      </p:sp>
      <p:sp>
        <p:nvSpPr>
          <p:cNvPr id="6" name="CuadroTexto 5">
            <a:extLst>
              <a:ext uri="{FF2B5EF4-FFF2-40B4-BE49-F238E27FC236}">
                <a16:creationId xmlns:a16="http://schemas.microsoft.com/office/drawing/2014/main" id="{C2D8BB24-BA9A-4F44-8F1C-C3A78892A860}"/>
              </a:ext>
            </a:extLst>
          </p:cNvPr>
          <p:cNvSpPr txBox="1"/>
          <p:nvPr/>
        </p:nvSpPr>
        <p:spPr>
          <a:xfrm>
            <a:off x="3477718" y="1140055"/>
            <a:ext cx="3717561" cy="523220"/>
          </a:xfrm>
          <a:prstGeom prst="rect">
            <a:avLst/>
          </a:prstGeom>
          <a:noFill/>
        </p:spPr>
        <p:txBody>
          <a:bodyPr wrap="square" rtlCol="0">
            <a:spAutoFit/>
          </a:bodyPr>
          <a:lstStyle/>
          <a:p>
            <a:r>
              <a:rPr lang="es-CL" sz="2800" b="1" dirty="0">
                <a:solidFill>
                  <a:srgbClr val="C00000"/>
                </a:solidFill>
                <a:latin typeface="Candara Light" panose="020E0502030303020204" pitchFamily="34" charset="0"/>
              </a:rPr>
              <a:t>EUROPA</a:t>
            </a:r>
          </a:p>
        </p:txBody>
      </p:sp>
    </p:spTree>
    <p:extLst>
      <p:ext uri="{BB962C8B-B14F-4D97-AF65-F5344CB8AC3E}">
        <p14:creationId xmlns:p14="http://schemas.microsoft.com/office/powerpoint/2010/main" val="586180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09F465E-9833-49B2-87C5-844DC837B775}"/>
              </a:ext>
            </a:extLst>
          </p:cNvPr>
          <p:cNvPicPr>
            <a:picLocks noChangeAspect="1"/>
          </p:cNvPicPr>
          <p:nvPr/>
        </p:nvPicPr>
        <p:blipFill>
          <a:blip r:embed="rId2"/>
          <a:stretch>
            <a:fillRect/>
          </a:stretch>
        </p:blipFill>
        <p:spPr>
          <a:xfrm>
            <a:off x="338423" y="2685890"/>
            <a:ext cx="3089780" cy="2168852"/>
          </a:xfrm>
          <a:prstGeom prst="rect">
            <a:avLst/>
          </a:prstGeom>
        </p:spPr>
      </p:pic>
      <p:pic>
        <p:nvPicPr>
          <p:cNvPr id="7" name="Imagen 6">
            <a:extLst>
              <a:ext uri="{FF2B5EF4-FFF2-40B4-BE49-F238E27FC236}">
                <a16:creationId xmlns:a16="http://schemas.microsoft.com/office/drawing/2014/main" id="{8EF24A92-5DCC-4E24-A3CD-0B1689B689ED}"/>
              </a:ext>
            </a:extLst>
          </p:cNvPr>
          <p:cNvPicPr>
            <a:picLocks noChangeAspect="1"/>
          </p:cNvPicPr>
          <p:nvPr/>
        </p:nvPicPr>
        <p:blipFill>
          <a:blip r:embed="rId3"/>
          <a:stretch>
            <a:fillRect/>
          </a:stretch>
        </p:blipFill>
        <p:spPr>
          <a:xfrm>
            <a:off x="3574585" y="2685890"/>
            <a:ext cx="1578241" cy="2183891"/>
          </a:xfrm>
          <a:prstGeom prst="rect">
            <a:avLst/>
          </a:prstGeom>
        </p:spPr>
      </p:pic>
      <p:pic>
        <p:nvPicPr>
          <p:cNvPr id="8" name="Imagen 7">
            <a:extLst>
              <a:ext uri="{FF2B5EF4-FFF2-40B4-BE49-F238E27FC236}">
                <a16:creationId xmlns:a16="http://schemas.microsoft.com/office/drawing/2014/main" id="{0F578BE4-B833-4DA7-A549-D737991E9FF1}"/>
              </a:ext>
            </a:extLst>
          </p:cNvPr>
          <p:cNvPicPr>
            <a:picLocks noChangeAspect="1"/>
          </p:cNvPicPr>
          <p:nvPr/>
        </p:nvPicPr>
        <p:blipFill>
          <a:blip r:embed="rId4"/>
          <a:stretch>
            <a:fillRect/>
          </a:stretch>
        </p:blipFill>
        <p:spPr>
          <a:xfrm>
            <a:off x="338423" y="288758"/>
            <a:ext cx="3910902" cy="2183892"/>
          </a:xfrm>
          <a:prstGeom prst="rect">
            <a:avLst/>
          </a:prstGeom>
        </p:spPr>
      </p:pic>
      <p:pic>
        <p:nvPicPr>
          <p:cNvPr id="9" name="Imagen 8">
            <a:extLst>
              <a:ext uri="{FF2B5EF4-FFF2-40B4-BE49-F238E27FC236}">
                <a16:creationId xmlns:a16="http://schemas.microsoft.com/office/drawing/2014/main" id="{054C179C-FEE3-41E8-BAD6-3556F9D2FB8E}"/>
              </a:ext>
            </a:extLst>
          </p:cNvPr>
          <p:cNvPicPr>
            <a:picLocks noChangeAspect="1"/>
          </p:cNvPicPr>
          <p:nvPr/>
        </p:nvPicPr>
        <p:blipFill>
          <a:blip r:embed="rId5"/>
          <a:stretch>
            <a:fillRect/>
          </a:stretch>
        </p:blipFill>
        <p:spPr>
          <a:xfrm>
            <a:off x="5031871" y="1142042"/>
            <a:ext cx="3901061" cy="2859416"/>
          </a:xfrm>
          <a:prstGeom prst="rect">
            <a:avLst/>
          </a:prstGeom>
        </p:spPr>
      </p:pic>
    </p:spTree>
    <p:extLst>
      <p:ext uri="{BB962C8B-B14F-4D97-AF65-F5344CB8AC3E}">
        <p14:creationId xmlns:p14="http://schemas.microsoft.com/office/powerpoint/2010/main" val="3585849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0986"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Marcador de número de diapositiva 2">
            <a:extLst>
              <a:ext uri="{FF2B5EF4-FFF2-40B4-BE49-F238E27FC236}">
                <a16:creationId xmlns:a16="http://schemas.microsoft.com/office/drawing/2014/main" id="{3C6BB3D9-AB05-48E6-B85E-19EA9FBAC1C4}"/>
              </a:ext>
            </a:extLst>
          </p:cNvPr>
          <p:cNvSpPr>
            <a:spLocks noGrp="1"/>
          </p:cNvSpPr>
          <p:nvPr>
            <p:ph type="sldNum" idx="12"/>
          </p:nvPr>
        </p:nvSpPr>
        <p:spPr>
          <a:xfrm>
            <a:off x="8069191" y="4663440"/>
            <a:ext cx="274320" cy="274320"/>
          </a:xfrm>
        </p:spPr>
        <p:txBody>
          <a:bodyPr vert="horz" lIns="18288" tIns="45720" rIns="18288" bIns="45720" rtlCol="0" anchor="ctr">
            <a:normAutofit/>
          </a:bodyPr>
          <a:lstStyle/>
          <a:p>
            <a:pPr lvl="0" indent="0">
              <a:lnSpc>
                <a:spcPct val="90000"/>
              </a:lnSpc>
              <a:spcBef>
                <a:spcPts val="0"/>
              </a:spcBef>
              <a:spcAft>
                <a:spcPts val="600"/>
              </a:spcAft>
              <a:buNone/>
            </a:pPr>
            <a:fld id="{00000000-1234-1234-1234-123412341234}" type="slidenum">
              <a:rPr lang="en-US" sz="700" kern="1200" spc="0" baseline="0" dirty="0">
                <a:solidFill>
                  <a:srgbClr val="FFFFFF"/>
                </a:solidFill>
                <a:latin typeface="+mn-lt"/>
                <a:ea typeface="+mn-ea"/>
                <a:cs typeface="+mn-cs"/>
              </a:rPr>
              <a:pPr lvl="0" indent="0">
                <a:lnSpc>
                  <a:spcPct val="90000"/>
                </a:lnSpc>
                <a:spcBef>
                  <a:spcPts val="0"/>
                </a:spcBef>
                <a:spcAft>
                  <a:spcPts val="600"/>
                </a:spcAft>
                <a:buNone/>
              </a:pPr>
              <a:t>31</a:t>
            </a:fld>
            <a:endParaRPr lang="en-US" sz="700" kern="1200" spc="0" baseline="0" dirty="0">
              <a:solidFill>
                <a:srgbClr val="FFFFFF"/>
              </a:solidFill>
              <a:latin typeface="+mn-lt"/>
              <a:ea typeface="+mn-ea"/>
              <a:cs typeface="+mn-cs"/>
            </a:endParaRPr>
          </a:p>
        </p:txBody>
      </p:sp>
      <p:sp>
        <p:nvSpPr>
          <p:cNvPr id="4" name="Rectángulo 3">
            <a:extLst>
              <a:ext uri="{FF2B5EF4-FFF2-40B4-BE49-F238E27FC236}">
                <a16:creationId xmlns:a16="http://schemas.microsoft.com/office/drawing/2014/main" id="{ED2ADF00-B4F2-48D4-9124-13F8150A41BB}"/>
              </a:ext>
            </a:extLst>
          </p:cNvPr>
          <p:cNvSpPr/>
          <p:nvPr/>
        </p:nvSpPr>
        <p:spPr>
          <a:xfrm>
            <a:off x="0" y="0"/>
            <a:ext cx="9144000" cy="5143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669B5FB7-08B0-4B2A-BEF1-AE5F1F85AD41}"/>
              </a:ext>
            </a:extLst>
          </p:cNvPr>
          <p:cNvSpPr>
            <a:spLocks noGrp="1"/>
          </p:cNvSpPr>
          <p:nvPr>
            <p:ph type="title"/>
          </p:nvPr>
        </p:nvSpPr>
        <p:spPr>
          <a:xfrm>
            <a:off x="593206" y="1047291"/>
            <a:ext cx="4464574" cy="2447340"/>
          </a:xfrm>
          <a:noFill/>
          <a:ln>
            <a:noFill/>
          </a:ln>
        </p:spPr>
        <p:txBody>
          <a:bodyPr vert="horz" lIns="274320" tIns="182880" rIns="274320" bIns="182880" rtlCol="0" anchor="ctr" anchorCtr="1">
            <a:normAutofit/>
          </a:bodyPr>
          <a:lstStyle/>
          <a:p>
            <a:pPr algn="ctr" defTabSz="914400">
              <a:spcBef>
                <a:spcPct val="0"/>
              </a:spcBef>
            </a:pPr>
            <a:br>
              <a:rPr lang="en-US" sz="1200" spc="200" dirty="0">
                <a:solidFill>
                  <a:schemeClr val="bg1"/>
                </a:solidFill>
              </a:rPr>
            </a:br>
            <a:r>
              <a:rPr lang="es-CL" sz="1400" spc="200" dirty="0">
                <a:solidFill>
                  <a:schemeClr val="bg1"/>
                </a:solidFill>
              </a:rPr>
              <a:t>Templo </a:t>
            </a:r>
            <a:r>
              <a:rPr lang="es-CL" sz="1400" spc="200" dirty="0" err="1">
                <a:solidFill>
                  <a:schemeClr val="bg1"/>
                </a:solidFill>
              </a:rPr>
              <a:t>Wat</a:t>
            </a:r>
            <a:r>
              <a:rPr lang="es-CL" sz="1400" spc="200" dirty="0">
                <a:solidFill>
                  <a:schemeClr val="bg1"/>
                </a:solidFill>
              </a:rPr>
              <a:t> Arun</a:t>
            </a:r>
            <a:br>
              <a:rPr lang="es-CL" sz="1200" spc="200" dirty="0">
                <a:solidFill>
                  <a:schemeClr val="bg1"/>
                </a:solidFill>
              </a:rPr>
            </a:br>
            <a:r>
              <a:rPr lang="es-CL" sz="1200" spc="200" dirty="0">
                <a:solidFill>
                  <a:schemeClr val="bg1"/>
                </a:solidFill>
              </a:rPr>
              <a:t> </a:t>
            </a:r>
            <a:br>
              <a:rPr lang="es-CL" sz="1200" spc="200" dirty="0">
                <a:solidFill>
                  <a:schemeClr val="bg1"/>
                </a:solidFill>
              </a:rPr>
            </a:br>
            <a:r>
              <a:rPr lang="es-CL" sz="1200" spc="200" dirty="0">
                <a:solidFill>
                  <a:schemeClr val="bg1"/>
                </a:solidFill>
              </a:rPr>
              <a:t>Es un templo budista en </a:t>
            </a:r>
            <a:r>
              <a:rPr lang="es-CL" sz="1200" spc="200" dirty="0" err="1">
                <a:solidFill>
                  <a:schemeClr val="bg1"/>
                </a:solidFill>
              </a:rPr>
              <a:t>Bankog</a:t>
            </a:r>
            <a:r>
              <a:rPr lang="es-CL" sz="1200" spc="200" dirty="0">
                <a:solidFill>
                  <a:schemeClr val="bg1"/>
                </a:solidFill>
              </a:rPr>
              <a:t>, Tailandia que se caracteriza por su llamativa su torre central y sus escalones que llevan a dos altas terrazas. A su vez, las esquinas del templo están coronadas por cuatro torres más pequeñas </a:t>
            </a:r>
            <a:br>
              <a:rPr lang="es-CL" sz="1200" spc="200" dirty="0">
                <a:solidFill>
                  <a:schemeClr val="bg1"/>
                </a:solidFill>
              </a:rPr>
            </a:br>
            <a:endParaRPr lang="es-CL" sz="1200" spc="200" dirty="0">
              <a:solidFill>
                <a:schemeClr val="bg1"/>
              </a:solidFill>
            </a:endParaRPr>
          </a:p>
        </p:txBody>
      </p:sp>
      <p:pic>
        <p:nvPicPr>
          <p:cNvPr id="9" name="Imagen 8">
            <a:extLst>
              <a:ext uri="{FF2B5EF4-FFF2-40B4-BE49-F238E27FC236}">
                <a16:creationId xmlns:a16="http://schemas.microsoft.com/office/drawing/2014/main" id="{2BE8936E-4D4C-4116-B97B-A07714FF0E1E}"/>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5835316" y="196370"/>
            <a:ext cx="2850125" cy="2778872"/>
          </a:xfrm>
          <a:prstGeom prst="rect">
            <a:avLst/>
          </a:prstGeom>
        </p:spPr>
      </p:pic>
      <p:pic>
        <p:nvPicPr>
          <p:cNvPr id="7" name="Imagen 6">
            <a:extLst>
              <a:ext uri="{FF2B5EF4-FFF2-40B4-BE49-F238E27FC236}">
                <a16:creationId xmlns:a16="http://schemas.microsoft.com/office/drawing/2014/main" id="{F4B1FC79-CAE3-4A5F-8C38-FC7A0CD8A1FD}"/>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5835316" y="3100752"/>
            <a:ext cx="2826083" cy="1723910"/>
          </a:xfrm>
          <a:prstGeom prst="rect">
            <a:avLst/>
          </a:prstGeom>
        </p:spPr>
      </p:pic>
    </p:spTree>
    <p:extLst>
      <p:ext uri="{BB962C8B-B14F-4D97-AF65-F5344CB8AC3E}">
        <p14:creationId xmlns:p14="http://schemas.microsoft.com/office/powerpoint/2010/main" val="336842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6AD0012-46E0-41E8-88DE-C10E617372B6}"/>
              </a:ext>
            </a:extLst>
          </p:cNvPr>
          <p:cNvPicPr>
            <a:picLocks noChangeAspect="1"/>
          </p:cNvPicPr>
          <p:nvPr/>
        </p:nvPicPr>
        <p:blipFill>
          <a:blip r:embed="rId2"/>
          <a:stretch>
            <a:fillRect/>
          </a:stretch>
        </p:blipFill>
        <p:spPr>
          <a:xfrm>
            <a:off x="6428392" y="259689"/>
            <a:ext cx="2383743" cy="1664352"/>
          </a:xfrm>
          <a:prstGeom prst="rect">
            <a:avLst/>
          </a:prstGeom>
        </p:spPr>
      </p:pic>
      <p:pic>
        <p:nvPicPr>
          <p:cNvPr id="5" name="Imagen 4">
            <a:extLst>
              <a:ext uri="{FF2B5EF4-FFF2-40B4-BE49-F238E27FC236}">
                <a16:creationId xmlns:a16="http://schemas.microsoft.com/office/drawing/2014/main" id="{B0193270-4661-456C-B80E-7367713EB451}"/>
              </a:ext>
            </a:extLst>
          </p:cNvPr>
          <p:cNvPicPr>
            <a:picLocks noChangeAspect="1"/>
          </p:cNvPicPr>
          <p:nvPr/>
        </p:nvPicPr>
        <p:blipFill>
          <a:blip r:embed="rId3"/>
          <a:stretch>
            <a:fillRect/>
          </a:stretch>
        </p:blipFill>
        <p:spPr>
          <a:xfrm>
            <a:off x="3825219" y="259689"/>
            <a:ext cx="2371061" cy="1664352"/>
          </a:xfrm>
          <a:prstGeom prst="rect">
            <a:avLst/>
          </a:prstGeom>
        </p:spPr>
      </p:pic>
      <p:pic>
        <p:nvPicPr>
          <p:cNvPr id="6" name="Imagen 5">
            <a:extLst>
              <a:ext uri="{FF2B5EF4-FFF2-40B4-BE49-F238E27FC236}">
                <a16:creationId xmlns:a16="http://schemas.microsoft.com/office/drawing/2014/main" id="{B6D9D745-AB60-4DBA-9869-5AAFA2BF3502}"/>
              </a:ext>
            </a:extLst>
          </p:cNvPr>
          <p:cNvPicPr>
            <a:picLocks noChangeAspect="1"/>
          </p:cNvPicPr>
          <p:nvPr/>
        </p:nvPicPr>
        <p:blipFill>
          <a:blip r:embed="rId4"/>
          <a:stretch>
            <a:fillRect/>
          </a:stretch>
        </p:blipFill>
        <p:spPr>
          <a:xfrm>
            <a:off x="3825219" y="2097163"/>
            <a:ext cx="4986916" cy="2786648"/>
          </a:xfrm>
          <a:prstGeom prst="rect">
            <a:avLst/>
          </a:prstGeom>
        </p:spPr>
      </p:pic>
      <p:sp>
        <p:nvSpPr>
          <p:cNvPr id="8" name="CuadroTexto 7">
            <a:extLst>
              <a:ext uri="{FF2B5EF4-FFF2-40B4-BE49-F238E27FC236}">
                <a16:creationId xmlns:a16="http://schemas.microsoft.com/office/drawing/2014/main" id="{174E8E4F-FAAC-400C-B133-79ADBF1218DE}"/>
              </a:ext>
            </a:extLst>
          </p:cNvPr>
          <p:cNvSpPr txBox="1"/>
          <p:nvPr/>
        </p:nvSpPr>
        <p:spPr>
          <a:xfrm>
            <a:off x="258852" y="259689"/>
            <a:ext cx="3334255" cy="3539430"/>
          </a:xfrm>
          <a:prstGeom prst="rect">
            <a:avLst/>
          </a:prstGeom>
          <a:noFill/>
        </p:spPr>
        <p:txBody>
          <a:bodyPr wrap="square">
            <a:spAutoFit/>
          </a:bodyPr>
          <a:lstStyle/>
          <a:p>
            <a:pPr algn="ctr"/>
            <a:r>
              <a:rPr kumimoji="0" lang="en-US" sz="1400" b="0" i="0" u="none" strike="noStrike" kern="1200" cap="all" spc="200" normalizeH="0" baseline="0" noProof="0" dirty="0">
                <a:ln>
                  <a:noFill/>
                </a:ln>
                <a:solidFill>
                  <a:srgbClr val="FFFFFF"/>
                </a:solidFill>
                <a:effectLst/>
                <a:uLnTx/>
                <a:uFillTx/>
                <a:latin typeface="Gill Sans MT" panose="020B0502020104020203"/>
                <a:ea typeface="+mj-ea"/>
                <a:cs typeface="+mj-cs"/>
              </a:rPr>
              <a:t> </a:t>
            </a:r>
            <a:r>
              <a:rPr kumimoji="0" lang="es-CL" sz="1400" b="0" i="0" u="none" strike="noStrike" kern="1200" cap="all" spc="200" normalizeH="0" baseline="0" dirty="0">
                <a:ln>
                  <a:noFill/>
                </a:ln>
                <a:solidFill>
                  <a:srgbClr val="FFFFFF"/>
                </a:solidFill>
                <a:effectLst/>
                <a:uLnTx/>
                <a:uFillTx/>
                <a:latin typeface="Gill Sans MT" panose="020B0502020104020203"/>
                <a:ea typeface="+mj-ea"/>
                <a:cs typeface="+mj-cs"/>
              </a:rPr>
              <a:t>La Ciudad Prohibida de Pekín</a:t>
            </a:r>
            <a:br>
              <a:rPr kumimoji="0" lang="es-CL" sz="1400" b="0" i="0" u="none" strike="noStrike" kern="1200" cap="all" spc="200" normalizeH="0" baseline="0" dirty="0">
                <a:ln>
                  <a:noFill/>
                </a:ln>
                <a:solidFill>
                  <a:srgbClr val="FFFFFF"/>
                </a:solidFill>
                <a:effectLst/>
                <a:uLnTx/>
                <a:uFillTx/>
                <a:latin typeface="Gill Sans MT" panose="020B0502020104020203"/>
                <a:ea typeface="+mj-ea"/>
                <a:cs typeface="+mj-cs"/>
              </a:rPr>
            </a:br>
            <a:r>
              <a:rPr kumimoji="0" lang="es-CL" sz="1400" b="0" i="0" u="none" strike="noStrike" kern="1200" cap="all" spc="200" normalizeH="0" baseline="0" dirty="0">
                <a:ln>
                  <a:noFill/>
                </a:ln>
                <a:solidFill>
                  <a:srgbClr val="FFFFFF"/>
                </a:solidFill>
                <a:effectLst/>
                <a:uLnTx/>
                <a:uFillTx/>
                <a:latin typeface="Gill Sans MT" panose="020B0502020104020203"/>
                <a:ea typeface="+mj-ea"/>
                <a:cs typeface="+mj-cs"/>
              </a:rPr>
              <a:t> </a:t>
            </a:r>
            <a:br>
              <a:rPr kumimoji="0" lang="es-CL" sz="1400" b="0" i="0" u="none" strike="noStrike" kern="1200" cap="all" spc="200" normalizeH="0" baseline="0" dirty="0">
                <a:ln>
                  <a:noFill/>
                </a:ln>
                <a:solidFill>
                  <a:srgbClr val="FFFFFF"/>
                </a:solidFill>
                <a:effectLst/>
                <a:uLnTx/>
                <a:uFillTx/>
                <a:latin typeface="Gill Sans MT" panose="020B0502020104020203"/>
                <a:ea typeface="+mj-ea"/>
                <a:cs typeface="+mj-cs"/>
              </a:rPr>
            </a:br>
            <a:r>
              <a:rPr kumimoji="0" lang="es-CL" sz="1200" b="0" i="0" u="none" strike="noStrike" kern="1200" cap="all" spc="200" normalizeH="0" baseline="0" dirty="0">
                <a:ln>
                  <a:noFill/>
                </a:ln>
                <a:solidFill>
                  <a:srgbClr val="FFFFFF"/>
                </a:solidFill>
                <a:effectLst/>
                <a:uLnTx/>
                <a:uFillTx/>
                <a:latin typeface="Gill Sans MT" panose="020B0502020104020203"/>
                <a:ea typeface="+mj-ea"/>
                <a:cs typeface="+mj-cs"/>
              </a:rPr>
              <a:t>Es el mayor complejo de palacios del mundo y cubre 72 hectáreas, tiene forma rectangular y contiene 980 edificios. La Ciudad Prohibida fue diseñada para ser el centro de la antigua ciudad amurallada de Pekín. Hay una torre en cada una de sus esquinas y los pabellones del Príncipe Teng y de la Grulla Amarilla, son los más visibles de la Ciudad, también tiene cuatro puertas ubicadas en cada uno de los muros.</a:t>
            </a:r>
            <a:endParaRPr lang="es-CL" sz="1200" dirty="0"/>
          </a:p>
        </p:txBody>
      </p:sp>
    </p:spTree>
    <p:extLst>
      <p:ext uri="{BB962C8B-B14F-4D97-AF65-F5344CB8AC3E}">
        <p14:creationId xmlns:p14="http://schemas.microsoft.com/office/powerpoint/2010/main" val="2101177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70271228-12AC-436C-B72A-1095BBE61681}"/>
              </a:ext>
            </a:extLst>
          </p:cNvPr>
          <p:cNvSpPr/>
          <p:nvPr/>
        </p:nvSpPr>
        <p:spPr>
          <a:xfrm>
            <a:off x="0" y="0"/>
            <a:ext cx="3490721" cy="51435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Título 8">
            <a:extLst>
              <a:ext uri="{FF2B5EF4-FFF2-40B4-BE49-F238E27FC236}">
                <a16:creationId xmlns:a16="http://schemas.microsoft.com/office/drawing/2014/main" id="{A23D5FEE-EAAC-4990-88FE-6E79DD64E2BA}"/>
              </a:ext>
            </a:extLst>
          </p:cNvPr>
          <p:cNvSpPr>
            <a:spLocks noGrp="1"/>
          </p:cNvSpPr>
          <p:nvPr>
            <p:ph type="title"/>
          </p:nvPr>
        </p:nvSpPr>
        <p:spPr>
          <a:xfrm>
            <a:off x="235054" y="1497632"/>
            <a:ext cx="3255665" cy="2409491"/>
          </a:xfrm>
          <a:noFill/>
          <a:ln>
            <a:noFill/>
          </a:ln>
        </p:spPr>
        <p:txBody>
          <a:bodyPr vert="horz" lIns="274320" tIns="182880" rIns="274320" bIns="182880" rtlCol="0" anchor="ctr" anchorCtr="1">
            <a:normAutofit fontScale="90000"/>
          </a:bodyPr>
          <a:lstStyle/>
          <a:p>
            <a:pPr algn="ctr" defTabSz="914400">
              <a:spcBef>
                <a:spcPct val="0"/>
              </a:spcBef>
            </a:pPr>
            <a:r>
              <a:rPr lang="es-CL" sz="1600" spc="200" dirty="0">
                <a:solidFill>
                  <a:schemeClr val="bg1"/>
                </a:solidFill>
              </a:rPr>
              <a:t>Taj MaHal</a:t>
            </a:r>
            <a:br>
              <a:rPr lang="es-CL" sz="1000" spc="200" dirty="0">
                <a:solidFill>
                  <a:schemeClr val="bg1"/>
                </a:solidFill>
              </a:rPr>
            </a:br>
            <a:br>
              <a:rPr lang="es-CL" sz="1000" spc="200" dirty="0">
                <a:solidFill>
                  <a:schemeClr val="bg1"/>
                </a:solidFill>
              </a:rPr>
            </a:br>
            <a:r>
              <a:rPr lang="es-CL" sz="1300" spc="200" dirty="0">
                <a:solidFill>
                  <a:schemeClr val="bg1"/>
                </a:solidFill>
              </a:rPr>
              <a:t>El Taj Mahal</a:t>
            </a:r>
            <a:br>
              <a:rPr lang="es-CL" sz="1300" spc="200" dirty="0">
                <a:solidFill>
                  <a:schemeClr val="bg1"/>
                </a:solidFill>
              </a:rPr>
            </a:br>
            <a:r>
              <a:rPr lang="es-CL" sz="1300" spc="200" dirty="0">
                <a:solidFill>
                  <a:schemeClr val="bg1"/>
                </a:solidFill>
              </a:rPr>
              <a:t>Es un monumento funerario construido por el emperador musulmán Shah Jahan entre 1631 y 1654 en la ciudad de Agra en India, en honor de su esposa favorita, Mumtaz Mahal. Es considerado por la Unesco entre las Nuevas Siete Maravillas del Mundo Moderno. En él, se combinan elementos de la arquitectura islámica, persa, india e incluso turca.  Aunque el mausoleo cubierto por la cúpula de mármol blanco es la parte más conocida, el Taj Mahal es un conjunto amurallado de edificios que ocupa 17 hectáreas que incluye una gran mezquita, una casa de invitados y jardines.</a:t>
            </a:r>
            <a:br>
              <a:rPr lang="es-CL" sz="1000" spc="200" dirty="0">
                <a:solidFill>
                  <a:schemeClr val="bg1"/>
                </a:solidFill>
              </a:rPr>
            </a:br>
            <a:endParaRPr lang="es-CL" sz="1000" spc="200" dirty="0">
              <a:solidFill>
                <a:schemeClr val="bg1"/>
              </a:solidFill>
            </a:endParaRPr>
          </a:p>
        </p:txBody>
      </p:sp>
      <p:pic>
        <p:nvPicPr>
          <p:cNvPr id="8" name="Imagen 7">
            <a:extLst>
              <a:ext uri="{FF2B5EF4-FFF2-40B4-BE49-F238E27FC236}">
                <a16:creationId xmlns:a16="http://schemas.microsoft.com/office/drawing/2014/main" id="{3530FE01-A394-485F-8409-AB00D918A136}"/>
              </a:ext>
            </a:extLst>
          </p:cNvPr>
          <p:cNvPicPr>
            <a:picLocks noChangeAspect="1"/>
          </p:cNvPicPr>
          <p:nvPr/>
        </p:nvPicPr>
        <p:blipFill rotWithShape="1">
          <a:blip r:embed="rId2">
            <a:extLst>
              <a:ext uri="{28A0092B-C50C-407E-A947-70E740481C1C}">
                <a14:useLocalDpi xmlns:a14="http://schemas.microsoft.com/office/drawing/2010/main" val="0"/>
              </a:ext>
            </a:extLst>
          </a:blip>
          <a:srcRect l="20251" r="18474"/>
          <a:stretch/>
        </p:blipFill>
        <p:spPr>
          <a:xfrm>
            <a:off x="3490721" y="11"/>
            <a:ext cx="5653277" cy="5143489"/>
          </a:xfrm>
          <a:prstGeom prst="rect">
            <a:avLst/>
          </a:prstGeom>
        </p:spPr>
      </p:pic>
    </p:spTree>
    <p:extLst>
      <p:ext uri="{BB962C8B-B14F-4D97-AF65-F5344CB8AC3E}">
        <p14:creationId xmlns:p14="http://schemas.microsoft.com/office/powerpoint/2010/main" val="13839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7B06895-044E-45C9-94B7-F6A992B821C7}"/>
              </a:ext>
            </a:extLst>
          </p:cNvPr>
          <p:cNvSpPr/>
          <p:nvPr/>
        </p:nvSpPr>
        <p:spPr>
          <a:xfrm>
            <a:off x="4572000" y="0"/>
            <a:ext cx="4572000" cy="5143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Rectangle 24">
            <a:extLst>
              <a:ext uri="{FF2B5EF4-FFF2-40B4-BE49-F238E27FC236}">
                <a16:creationId xmlns:a16="http://schemas.microsoft.com/office/drawing/2014/main" id="{09A89921-1164-45C1-A0BD-D886ED81D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51D10BB-9AE8-4E9F-9216-28410D42E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484" y="241298"/>
            <a:ext cx="2406060" cy="2756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torre de un edificio&#10;&#10;Descripción generada automáticamente">
            <a:extLst>
              <a:ext uri="{FF2B5EF4-FFF2-40B4-BE49-F238E27FC236}">
                <a16:creationId xmlns:a16="http://schemas.microsoft.com/office/drawing/2014/main" id="{3834B137-8461-4924-81C5-19EE3FA0A703}"/>
              </a:ext>
            </a:extLst>
          </p:cNvPr>
          <p:cNvPicPr>
            <a:picLocks noChangeAspect="1"/>
          </p:cNvPicPr>
          <p:nvPr/>
        </p:nvPicPr>
        <p:blipFill rotWithShape="1">
          <a:blip r:embed="rId2"/>
          <a:srcRect l="22260" r="17308" b="-2"/>
          <a:stretch/>
        </p:blipFill>
        <p:spPr>
          <a:xfrm>
            <a:off x="350379" y="1002716"/>
            <a:ext cx="2160270" cy="1233300"/>
          </a:xfrm>
          <a:prstGeom prst="rect">
            <a:avLst/>
          </a:prstGeom>
        </p:spPr>
      </p:pic>
      <p:sp>
        <p:nvSpPr>
          <p:cNvPr id="29" name="Rectangle 28">
            <a:extLst>
              <a:ext uri="{FF2B5EF4-FFF2-40B4-BE49-F238E27FC236}">
                <a16:creationId xmlns:a16="http://schemas.microsoft.com/office/drawing/2014/main" id="{EEA0A723-767F-431F-AD54-8BF0BBFDD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241298"/>
            <a:ext cx="1583488" cy="154940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0D227EF-9CD8-446C-B588-658A93092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512" y="3118085"/>
            <a:ext cx="2405032" cy="1784115"/>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CBDC65-9EA1-469B-A825-5AF7F31A2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8241" y="1911350"/>
            <a:ext cx="1583488" cy="2154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Vista de una ciudad desde lo alto de un edificio&#10;&#10;Descripción generada automáticamente">
            <a:extLst>
              <a:ext uri="{FF2B5EF4-FFF2-40B4-BE49-F238E27FC236}">
                <a16:creationId xmlns:a16="http://schemas.microsoft.com/office/drawing/2014/main" id="{656BD487-0E35-4A8F-B64D-4EEEE63239E0}"/>
              </a:ext>
            </a:extLst>
          </p:cNvPr>
          <p:cNvPicPr>
            <a:picLocks noChangeAspect="1"/>
          </p:cNvPicPr>
          <p:nvPr/>
        </p:nvPicPr>
        <p:blipFill rotWithShape="1">
          <a:blip r:embed="rId3"/>
          <a:srcRect l="12073" r="19002" b="2"/>
          <a:stretch/>
        </p:blipFill>
        <p:spPr>
          <a:xfrm>
            <a:off x="2871112" y="2377220"/>
            <a:ext cx="1337746" cy="1222724"/>
          </a:xfrm>
          <a:prstGeom prst="rect">
            <a:avLst/>
          </a:prstGeom>
        </p:spPr>
      </p:pic>
      <p:sp>
        <p:nvSpPr>
          <p:cNvPr id="13" name="Título 1">
            <a:extLst>
              <a:ext uri="{FF2B5EF4-FFF2-40B4-BE49-F238E27FC236}">
                <a16:creationId xmlns:a16="http://schemas.microsoft.com/office/drawing/2014/main" id="{0C9E9C08-B1FD-46F8-A20B-2A3F55AE81A0}"/>
              </a:ext>
            </a:extLst>
          </p:cNvPr>
          <p:cNvSpPr txBox="1">
            <a:spLocks/>
          </p:cNvSpPr>
          <p:nvPr/>
        </p:nvSpPr>
        <p:spPr>
          <a:xfrm>
            <a:off x="5060341" y="1433151"/>
            <a:ext cx="3595318" cy="2556945"/>
          </a:xfrm>
          <a:prstGeom prst="rect">
            <a:avLst/>
          </a:prstGeom>
        </p:spPr>
        <p:txBody>
          <a:bodyPr vert="horz" lIns="91440" tIns="45720" rIns="91440" bIns="45720" rtlCol="0" anchorCtr="1">
            <a:normAutofit fontScale="92500" lnSpcReduction="10000"/>
          </a:bodyPr>
          <a:lst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a:lstStyle>
          <a:p>
            <a:pPr defTabSz="914400">
              <a:spcBef>
                <a:spcPts val="1000"/>
              </a:spcBef>
              <a:buClr>
                <a:schemeClr val="accent2"/>
              </a:buClr>
            </a:pPr>
            <a:r>
              <a:rPr lang="es-CL" sz="1000" spc="200" dirty="0">
                <a:solidFill>
                  <a:schemeClr val="bg1"/>
                </a:solidFill>
                <a:latin typeface="+mn-lt"/>
                <a:ea typeface="+mn-ea"/>
                <a:cs typeface="+mn-cs"/>
              </a:rPr>
              <a:t> </a:t>
            </a:r>
            <a:r>
              <a:rPr lang="es-CL" sz="1500" spc="200" dirty="0">
                <a:solidFill>
                  <a:schemeClr val="bg1"/>
                </a:solidFill>
                <a:latin typeface="+mn-lt"/>
                <a:ea typeface="+mn-ea"/>
                <a:cs typeface="+mn-cs"/>
              </a:rPr>
              <a:t>palacio de INVIERNO Y kremlin</a:t>
            </a:r>
          </a:p>
          <a:p>
            <a:pPr defTabSz="914400">
              <a:spcBef>
                <a:spcPts val="1000"/>
              </a:spcBef>
              <a:buClr>
                <a:schemeClr val="accent2"/>
              </a:buClr>
            </a:pPr>
            <a:br>
              <a:rPr lang="es-CL" sz="1400" spc="200" dirty="0">
                <a:solidFill>
                  <a:schemeClr val="bg1"/>
                </a:solidFill>
                <a:latin typeface="+mn-lt"/>
                <a:ea typeface="+mn-ea"/>
                <a:cs typeface="+mn-cs"/>
              </a:rPr>
            </a:br>
            <a:r>
              <a:rPr lang="es-CL" sz="1200" spc="200" dirty="0">
                <a:solidFill>
                  <a:schemeClr val="bg1"/>
                </a:solidFill>
                <a:latin typeface="+mn-lt"/>
                <a:ea typeface="+mn-ea"/>
                <a:cs typeface="+mn-cs"/>
              </a:rPr>
              <a:t>El Kremlin de Moscú es un conjunto de edificios civiles y religiosos situado en el centro de Moscú, frente al río Moscova en el sur, la Plaza Roja en el este y el Jardín de Alejandro en el oeste. Incluye cuatro palacios y cuatro catedrales, agrupados en el interior de un recinto delimitado por la Muralla del Kremlin, que incluye </a:t>
            </a:r>
            <a:r>
              <a:rPr lang="en-US" sz="1200" spc="200" dirty="0">
                <a:solidFill>
                  <a:schemeClr val="bg1"/>
                </a:solidFill>
                <a:latin typeface="+mn-lt"/>
                <a:ea typeface="+mn-ea"/>
                <a:cs typeface="+mn-cs"/>
              </a:rPr>
              <a:t>las torres del Kremlin.</a:t>
            </a:r>
            <a:br>
              <a:rPr lang="en-US" sz="1200" spc="200" dirty="0">
                <a:solidFill>
                  <a:schemeClr val="bg1"/>
                </a:solidFill>
                <a:latin typeface="+mn-lt"/>
                <a:ea typeface="+mn-ea"/>
                <a:cs typeface="+mn-cs"/>
              </a:rPr>
            </a:br>
            <a:endParaRPr lang="en-US" sz="1200" spc="200" dirty="0">
              <a:solidFill>
                <a:schemeClr val="bg1"/>
              </a:solidFill>
              <a:latin typeface="+mn-lt"/>
              <a:ea typeface="+mn-ea"/>
              <a:cs typeface="+mn-cs"/>
            </a:endParaRPr>
          </a:p>
        </p:txBody>
      </p:sp>
      <p:sp>
        <p:nvSpPr>
          <p:cNvPr id="3" name="Marcador de número de diapositiva 2">
            <a:extLst>
              <a:ext uri="{FF2B5EF4-FFF2-40B4-BE49-F238E27FC236}">
                <a16:creationId xmlns:a16="http://schemas.microsoft.com/office/drawing/2014/main" id="{37A7D903-0822-4113-A371-BF50937055B1}"/>
              </a:ext>
            </a:extLst>
          </p:cNvPr>
          <p:cNvSpPr>
            <a:spLocks noGrp="1"/>
          </p:cNvSpPr>
          <p:nvPr>
            <p:ph type="sldNum" sz="quarter" idx="12"/>
          </p:nvPr>
        </p:nvSpPr>
        <p:spPr>
          <a:xfrm>
            <a:off x="8069191" y="4663440"/>
            <a:ext cx="274320" cy="274320"/>
          </a:xfrm>
        </p:spPr>
        <p:txBody>
          <a:bodyPr vert="horz" lIns="18288" tIns="45720" rIns="18288" bIns="45720" rtlCol="0" anchor="ctr">
            <a:normAutofit/>
          </a:bodyPr>
          <a:lstStyle/>
          <a:p>
            <a:pPr lvl="0" indent="0">
              <a:lnSpc>
                <a:spcPct val="90000"/>
              </a:lnSpc>
              <a:spcBef>
                <a:spcPts val="0"/>
              </a:spcBef>
              <a:spcAft>
                <a:spcPts val="600"/>
              </a:spcAft>
              <a:buNone/>
            </a:pPr>
            <a:fld id="{00000000-1234-1234-1234-123412341234}" type="slidenum">
              <a:rPr lang="en-US" sz="700" kern="1200" spc="0" baseline="0" dirty="0">
                <a:solidFill>
                  <a:srgbClr val="FFFFFF"/>
                </a:solidFill>
                <a:latin typeface="+mn-lt"/>
                <a:ea typeface="+mn-ea"/>
                <a:cs typeface="+mn-cs"/>
              </a:rPr>
              <a:pPr lvl="0" indent="0">
                <a:lnSpc>
                  <a:spcPct val="90000"/>
                </a:lnSpc>
                <a:spcBef>
                  <a:spcPts val="0"/>
                </a:spcBef>
                <a:spcAft>
                  <a:spcPts val="600"/>
                </a:spcAft>
                <a:buNone/>
              </a:pPr>
              <a:t>34</a:t>
            </a:fld>
            <a:endParaRPr lang="en-US" sz="700"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1884963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AF15CE9-69EA-4981-93F1-42AF977D3A7F}"/>
              </a:ext>
            </a:extLst>
          </p:cNvPr>
          <p:cNvPicPr>
            <a:picLocks noChangeAspect="1"/>
          </p:cNvPicPr>
          <p:nvPr/>
        </p:nvPicPr>
        <p:blipFill>
          <a:blip r:embed="rId2"/>
          <a:stretch>
            <a:fillRect/>
          </a:stretch>
        </p:blipFill>
        <p:spPr>
          <a:xfrm>
            <a:off x="0" y="29961"/>
            <a:ext cx="9096199" cy="5113539"/>
          </a:xfrm>
          <a:prstGeom prst="rect">
            <a:avLst/>
          </a:prstGeom>
          <a:solidFill>
            <a:srgbClr val="92D050"/>
          </a:solidFill>
        </p:spPr>
      </p:pic>
      <p:sp>
        <p:nvSpPr>
          <p:cNvPr id="4" name="Marcador de número de diapositiva 3">
            <a:extLst>
              <a:ext uri="{FF2B5EF4-FFF2-40B4-BE49-F238E27FC236}">
                <a16:creationId xmlns:a16="http://schemas.microsoft.com/office/drawing/2014/main" id="{6721306F-5524-4820-9444-E1D400C4536C}"/>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35</a:t>
            </a:fld>
            <a:endParaRPr lang="en-US"/>
          </a:p>
        </p:txBody>
      </p:sp>
      <p:sp>
        <p:nvSpPr>
          <p:cNvPr id="7" name="CuadroTexto 6">
            <a:extLst>
              <a:ext uri="{FF2B5EF4-FFF2-40B4-BE49-F238E27FC236}">
                <a16:creationId xmlns:a16="http://schemas.microsoft.com/office/drawing/2014/main" id="{7C73FD67-F79E-49CF-B89C-90EC7E73C531}"/>
              </a:ext>
            </a:extLst>
          </p:cNvPr>
          <p:cNvSpPr txBox="1"/>
          <p:nvPr/>
        </p:nvSpPr>
        <p:spPr>
          <a:xfrm>
            <a:off x="7072526" y="3569523"/>
            <a:ext cx="3717561" cy="523220"/>
          </a:xfrm>
          <a:prstGeom prst="rect">
            <a:avLst/>
          </a:prstGeom>
          <a:noFill/>
        </p:spPr>
        <p:txBody>
          <a:bodyPr wrap="square" rtlCol="0">
            <a:spAutoFit/>
          </a:bodyPr>
          <a:lstStyle/>
          <a:p>
            <a:r>
              <a:rPr lang="es-CL" sz="2800" b="1" dirty="0">
                <a:solidFill>
                  <a:srgbClr val="C00000"/>
                </a:solidFill>
                <a:latin typeface="Candara Light" panose="020E0502030303020204" pitchFamily="34" charset="0"/>
              </a:rPr>
              <a:t>OCEANIA</a:t>
            </a:r>
          </a:p>
        </p:txBody>
      </p:sp>
    </p:spTree>
    <p:extLst>
      <p:ext uri="{BB962C8B-B14F-4D97-AF65-F5344CB8AC3E}">
        <p14:creationId xmlns:p14="http://schemas.microsoft.com/office/powerpoint/2010/main" val="2737511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514FF48C-811F-4DB3-BC30-2938F35B1624}"/>
              </a:ext>
            </a:extLst>
          </p:cNvPr>
          <p:cNvPicPr>
            <a:picLocks noChangeAspect="1"/>
          </p:cNvPicPr>
          <p:nvPr/>
        </p:nvPicPr>
        <p:blipFill rotWithShape="1">
          <a:blip r:embed="rId2"/>
          <a:srcRect l="11920" r="12208" b="1"/>
          <a:stretch/>
        </p:blipFill>
        <p:spPr>
          <a:xfrm>
            <a:off x="3488181" y="10"/>
            <a:ext cx="5655818" cy="5143489"/>
          </a:xfrm>
          <a:prstGeom prst="rect">
            <a:avLst/>
          </a:prstGeom>
        </p:spPr>
      </p:pic>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73F8DF5-C6A9-49A2-B83B-99ECAF12CA97}"/>
              </a:ext>
            </a:extLst>
          </p:cNvPr>
          <p:cNvSpPr>
            <a:spLocks noGrp="1"/>
          </p:cNvSpPr>
          <p:nvPr>
            <p:ph idx="1"/>
          </p:nvPr>
        </p:nvSpPr>
        <p:spPr>
          <a:xfrm>
            <a:off x="-1" y="10033"/>
            <a:ext cx="3488181" cy="5133465"/>
          </a:xfrm>
          <a:solidFill>
            <a:srgbClr val="A5BD57"/>
          </a:solidFill>
        </p:spPr>
        <p:txBody>
          <a:bodyPr>
            <a:normAutofit fontScale="85000" lnSpcReduction="20000"/>
          </a:bodyPr>
          <a:lstStyle/>
          <a:p>
            <a:endParaRPr lang="es-ES" sz="1200" dirty="0">
              <a:solidFill>
                <a:schemeClr val="bg1"/>
              </a:solidFill>
            </a:endParaRPr>
          </a:p>
          <a:p>
            <a:endParaRPr lang="es-ES" sz="1200" dirty="0">
              <a:solidFill>
                <a:schemeClr val="bg1"/>
              </a:solidFill>
            </a:endParaRPr>
          </a:p>
          <a:p>
            <a:pPr algn="ctr"/>
            <a:r>
              <a:rPr lang="es-ES" sz="1600" dirty="0">
                <a:solidFill>
                  <a:schemeClr val="bg1"/>
                </a:solidFill>
              </a:rPr>
              <a:t>EL PALACIO REAL DE EXPOSICIONES, AUSTRALIA</a:t>
            </a:r>
          </a:p>
          <a:p>
            <a:pPr algn="ctr"/>
            <a:endParaRPr lang="es-ES" sz="1600" dirty="0">
              <a:solidFill>
                <a:schemeClr val="bg1"/>
              </a:solidFill>
            </a:endParaRPr>
          </a:p>
          <a:p>
            <a:r>
              <a:rPr lang="es-ES" sz="1500" dirty="0">
                <a:solidFill>
                  <a:schemeClr val="bg1"/>
                </a:solidFill>
              </a:rPr>
              <a:t>EL PALACIO, ESTÁ LOCALIZADO EN LA CIUDAD DE MELBOURNE, AUSTRALIA. EN LOS JARDINES CARLTON, ESTE FUE PROYECTADO PARA ALBERGAR LAS GRANDES EXPOSICIONES INTERNACIONALES DE 1880B Y 1888</a:t>
            </a:r>
          </a:p>
          <a:p>
            <a:r>
              <a:rPr lang="es-ES" sz="1500" b="0" i="0" dirty="0">
                <a:solidFill>
                  <a:schemeClr val="bg1"/>
                </a:solidFill>
                <a:effectLst/>
              </a:rPr>
              <a:t>E PALACIO REAL DE EXPOSICIONES Y LOS JARDINES CARLTON QUE LO RODEAN FUERON DISEÑADOS POR EL ARQUITECTO JOSEPH REED. EL PALACIO, CONSTRUIDO CON LADRILLO, MADERA, HIERRO Y PIZARRA, INTEGRA DIVERSOS ESTILOS ARQUITECTÓNICOS: ROMÁNICO-BIZANTINO, LOMBARDO Y RENACENTISTA ITALIANO. EL EDIFICIO ES REPRESENTATIVO DEL MOVIMIENTO DE PROMOCIÓN DE LAS EXPOSICIONES INTERNACIONALES QUE BUSCABAN MOSTRAR EL PROGRESO MATERIAL Y MORAL DE LA HUMANIDAD, PRESENTANDO LOS PRODUCTOS INDUSTRIALES DE TODAS LAS NACIONES DEL PLANETA.</a:t>
            </a:r>
            <a:endParaRPr lang="es-CL" sz="1500" dirty="0">
              <a:solidFill>
                <a:schemeClr val="bg1"/>
              </a:solidFill>
            </a:endParaRPr>
          </a:p>
        </p:txBody>
      </p:sp>
      <p:sp>
        <p:nvSpPr>
          <p:cNvPr id="4" name="Marcador de número de diapositiva 3">
            <a:extLst>
              <a:ext uri="{FF2B5EF4-FFF2-40B4-BE49-F238E27FC236}">
                <a16:creationId xmlns:a16="http://schemas.microsoft.com/office/drawing/2014/main" id="{9A780A5D-AAD0-4891-8C6C-9CF6A7FFB84E}"/>
              </a:ext>
            </a:extLst>
          </p:cNvPr>
          <p:cNvSpPr>
            <a:spLocks noGrp="1"/>
          </p:cNvSpPr>
          <p:nvPr>
            <p:ph type="sldNum" sz="quarter" idx="12"/>
          </p:nvPr>
        </p:nvSpPr>
        <p:spPr>
          <a:xfrm>
            <a:off x="8069191" y="4663440"/>
            <a:ext cx="274320" cy="274320"/>
          </a:xfrm>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36</a:t>
            </a:fld>
            <a:endParaRPr lang="en-US" sz="700"/>
          </a:p>
        </p:txBody>
      </p:sp>
    </p:spTree>
    <p:extLst>
      <p:ext uri="{BB962C8B-B14F-4D97-AF65-F5344CB8AC3E}">
        <p14:creationId xmlns:p14="http://schemas.microsoft.com/office/powerpoint/2010/main" val="1711941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E73F8DF5-C6A9-49A2-B83B-99ECAF12CA97}"/>
              </a:ext>
            </a:extLst>
          </p:cNvPr>
          <p:cNvSpPr>
            <a:spLocks noGrp="1"/>
          </p:cNvSpPr>
          <p:nvPr>
            <p:ph idx="1"/>
          </p:nvPr>
        </p:nvSpPr>
        <p:spPr>
          <a:xfrm>
            <a:off x="482601" y="1978533"/>
            <a:ext cx="2522980" cy="2561716"/>
          </a:xfrm>
        </p:spPr>
        <p:txBody>
          <a:bodyPr>
            <a:normAutofit/>
          </a:bodyPr>
          <a:lstStyle/>
          <a:p>
            <a:r>
              <a:rPr lang="es-ES" sz="1200" dirty="0">
                <a:solidFill>
                  <a:schemeClr val="bg1"/>
                </a:solidFill>
              </a:rPr>
              <a:t>El Palacio Real de Exposiciones, (en inglés Royal </a:t>
            </a:r>
            <a:r>
              <a:rPr lang="es-ES" sz="1200" dirty="0" err="1">
                <a:solidFill>
                  <a:schemeClr val="bg1"/>
                </a:solidFill>
              </a:rPr>
              <a:t>Exhibition</a:t>
            </a:r>
            <a:endParaRPr lang="es-CL" sz="1200" dirty="0">
              <a:solidFill>
                <a:schemeClr val="bg1"/>
              </a:solidFill>
            </a:endParaRPr>
          </a:p>
        </p:txBody>
      </p:sp>
      <p:pic>
        <p:nvPicPr>
          <p:cNvPr id="5" name="Imagen 4" descr="Dibujo de un barco en el agua&#10;&#10;Descripción generada automáticamente con confianza media">
            <a:extLst>
              <a:ext uri="{FF2B5EF4-FFF2-40B4-BE49-F238E27FC236}">
                <a16:creationId xmlns:a16="http://schemas.microsoft.com/office/drawing/2014/main" id="{81EBD824-C53A-4BB4-9712-3AD5B52159A1}"/>
              </a:ext>
            </a:extLst>
          </p:cNvPr>
          <p:cNvPicPr>
            <a:picLocks noChangeAspect="1"/>
          </p:cNvPicPr>
          <p:nvPr/>
        </p:nvPicPr>
        <p:blipFill>
          <a:blip r:embed="rId2"/>
          <a:stretch>
            <a:fillRect/>
          </a:stretch>
        </p:blipFill>
        <p:spPr>
          <a:xfrm>
            <a:off x="3973320" y="201231"/>
            <a:ext cx="4688077" cy="2109634"/>
          </a:xfrm>
          <a:prstGeom prst="rect">
            <a:avLst/>
          </a:prstGeom>
          <a:ln>
            <a:noFill/>
          </a:ln>
          <a:effectLst>
            <a:outerShdw blurRad="292100" dist="139700" dir="2700000" algn="tl" rotWithShape="0">
              <a:srgbClr val="333333">
                <a:alpha val="65000"/>
              </a:srgbClr>
            </a:outerShdw>
          </a:effectLst>
        </p:spPr>
      </p:pic>
      <p:sp>
        <p:nvSpPr>
          <p:cNvPr id="4" name="Marcador de número de diapositiva 3">
            <a:extLst>
              <a:ext uri="{FF2B5EF4-FFF2-40B4-BE49-F238E27FC236}">
                <a16:creationId xmlns:a16="http://schemas.microsoft.com/office/drawing/2014/main" id="{9A780A5D-AAD0-4891-8C6C-9CF6A7FFB84E}"/>
              </a:ext>
            </a:extLst>
          </p:cNvPr>
          <p:cNvSpPr>
            <a:spLocks noGrp="1"/>
          </p:cNvSpPr>
          <p:nvPr>
            <p:ph type="sldNum" sz="quarter" idx="12"/>
          </p:nvPr>
        </p:nvSpPr>
        <p:spPr>
          <a:xfrm>
            <a:off x="8069191" y="4663440"/>
            <a:ext cx="274320" cy="274320"/>
          </a:xfrm>
        </p:spPr>
        <p:txBody>
          <a:bodyPr>
            <a:normAutofit/>
          </a:bodyPr>
          <a:lstStyle/>
          <a:p>
            <a:pPr marL="0" lvl="0" indent="0" rtl="0">
              <a:lnSpc>
                <a:spcPct val="90000"/>
              </a:lnSpc>
              <a:spcBef>
                <a:spcPts val="0"/>
              </a:spcBef>
              <a:spcAft>
                <a:spcPts val="600"/>
              </a:spcAft>
              <a:buNone/>
            </a:pPr>
            <a:fld id="{00000000-1234-1234-1234-123412341234}" type="slidenum">
              <a:rPr lang="en-US" sz="700" smtClean="0"/>
              <a:pPr marL="0" lvl="0" indent="0" rtl="0">
                <a:lnSpc>
                  <a:spcPct val="90000"/>
                </a:lnSpc>
                <a:spcBef>
                  <a:spcPts val="0"/>
                </a:spcBef>
                <a:spcAft>
                  <a:spcPts val="600"/>
                </a:spcAft>
                <a:buNone/>
              </a:pPr>
              <a:t>37</a:t>
            </a:fld>
            <a:endParaRPr lang="en-US" sz="700"/>
          </a:p>
        </p:txBody>
      </p:sp>
      <p:sp>
        <p:nvSpPr>
          <p:cNvPr id="7" name="CuadroTexto 6">
            <a:extLst>
              <a:ext uri="{FF2B5EF4-FFF2-40B4-BE49-F238E27FC236}">
                <a16:creationId xmlns:a16="http://schemas.microsoft.com/office/drawing/2014/main" id="{68EDA3D9-93B5-4D24-8757-EC31D2925CD9}"/>
              </a:ext>
            </a:extLst>
          </p:cNvPr>
          <p:cNvSpPr txBox="1"/>
          <p:nvPr/>
        </p:nvSpPr>
        <p:spPr>
          <a:xfrm>
            <a:off x="0" y="0"/>
            <a:ext cx="3490722" cy="5232202"/>
          </a:xfrm>
          <a:prstGeom prst="rect">
            <a:avLst/>
          </a:prstGeom>
          <a:solidFill>
            <a:srgbClr val="A5BD57"/>
          </a:solidFill>
        </p:spPr>
        <p:txBody>
          <a:bodyPr wrap="square" rtlCol="0">
            <a:spAutoFit/>
          </a:bodyPr>
          <a:lstStyle/>
          <a:p>
            <a:pPr algn="ctr"/>
            <a:endParaRPr lang="es-ES" sz="1400" dirty="0">
              <a:solidFill>
                <a:schemeClr val="bg1"/>
              </a:solidFill>
            </a:endParaRPr>
          </a:p>
          <a:p>
            <a:pPr algn="ctr"/>
            <a:endParaRPr lang="es-ES" sz="1400" dirty="0">
              <a:solidFill>
                <a:schemeClr val="bg1"/>
              </a:solidFill>
            </a:endParaRPr>
          </a:p>
          <a:p>
            <a:pPr algn="ctr"/>
            <a:endParaRPr lang="es-ES" sz="1400" dirty="0">
              <a:solidFill>
                <a:schemeClr val="bg1"/>
              </a:solidFill>
            </a:endParaRPr>
          </a:p>
          <a:p>
            <a:pPr algn="ctr"/>
            <a:endParaRPr lang="es-ES" sz="1400" dirty="0">
              <a:solidFill>
                <a:schemeClr val="bg1"/>
              </a:solidFill>
            </a:endParaRPr>
          </a:p>
          <a:p>
            <a:pPr algn="ctr"/>
            <a:endParaRPr lang="es-ES" sz="1400" dirty="0">
              <a:solidFill>
                <a:schemeClr val="bg1"/>
              </a:solidFill>
            </a:endParaRPr>
          </a:p>
          <a:p>
            <a:pPr algn="ctr"/>
            <a:endParaRPr lang="es-ES" sz="1400" dirty="0">
              <a:solidFill>
                <a:schemeClr val="bg1"/>
              </a:solidFill>
            </a:endParaRPr>
          </a:p>
          <a:p>
            <a:pPr algn="ctr"/>
            <a:r>
              <a:rPr lang="es-ES" sz="1400" dirty="0">
                <a:solidFill>
                  <a:schemeClr val="bg1"/>
                </a:solidFill>
              </a:rPr>
              <a:t>LA ÓPERA DE SÍDNEY</a:t>
            </a:r>
          </a:p>
          <a:p>
            <a:endParaRPr lang="es-ES" sz="1200" dirty="0">
              <a:solidFill>
                <a:schemeClr val="bg1"/>
              </a:solidFill>
            </a:endParaRPr>
          </a:p>
          <a:p>
            <a:pPr algn="ctr"/>
            <a:r>
              <a:rPr lang="es-ES" sz="1200" dirty="0">
                <a:solidFill>
                  <a:schemeClr val="bg1"/>
                </a:solidFill>
              </a:rPr>
              <a:t>SITUADA EN LA CIUDAD DE SÍDNEY,  AUSTRALIA, ES UNO DE LOS EDIFICIOS MÁS FAMOSOS Y DISTINTIVOS DEL SIGLO XX. </a:t>
            </a:r>
          </a:p>
          <a:p>
            <a:pPr algn="ctr"/>
            <a:r>
              <a:rPr lang="es-ES" sz="1200" dirty="0">
                <a:solidFill>
                  <a:schemeClr val="bg1"/>
                </a:solidFill>
              </a:rPr>
              <a:t>EN EL EDIFICIO SE REALIZAN OBRAS DE TEATRO, BALLET, ÓPERA O PRODUCCIONES MUSICALES. ES SEDE DE LA COMPAÑÍA DE ÓPERA DE AUSTRALIA, LA COMPAÑÍA DE TEATRO DE SÍDNEY Y LA ORQUESTA SINFÓNICA DE SÍDNEY. </a:t>
            </a:r>
          </a:p>
          <a:p>
            <a:pPr algn="ctr"/>
            <a:endParaRPr lang="es-ES" sz="1200" dirty="0">
              <a:solidFill>
                <a:schemeClr val="bg1"/>
              </a:solidFill>
            </a:endParaRPr>
          </a:p>
          <a:p>
            <a:pPr algn="ctr"/>
            <a:endParaRPr lang="es-ES" sz="1200" dirty="0">
              <a:solidFill>
                <a:schemeClr val="bg1"/>
              </a:solidFill>
            </a:endParaRPr>
          </a:p>
          <a:p>
            <a:pPr algn="ctr"/>
            <a:endParaRPr lang="es-ES" sz="1200" dirty="0">
              <a:solidFill>
                <a:schemeClr val="bg1"/>
              </a:solidFill>
            </a:endParaRPr>
          </a:p>
          <a:p>
            <a:pPr algn="ctr"/>
            <a:endParaRPr lang="es-ES" sz="1200" dirty="0">
              <a:solidFill>
                <a:schemeClr val="bg1"/>
              </a:solidFill>
            </a:endParaRPr>
          </a:p>
          <a:p>
            <a:pPr algn="ctr"/>
            <a:endParaRPr lang="es-ES" sz="1200" dirty="0">
              <a:solidFill>
                <a:schemeClr val="bg1"/>
              </a:solidFill>
            </a:endParaRPr>
          </a:p>
          <a:p>
            <a:pPr algn="ctr"/>
            <a:endParaRPr lang="es-ES" sz="1200" dirty="0">
              <a:solidFill>
                <a:schemeClr val="bg1"/>
              </a:solidFill>
            </a:endParaRPr>
          </a:p>
          <a:p>
            <a:pPr algn="ctr"/>
            <a:endParaRPr lang="es-ES" sz="1200" dirty="0">
              <a:solidFill>
                <a:schemeClr val="bg1"/>
              </a:solidFill>
            </a:endParaRPr>
          </a:p>
          <a:p>
            <a:pPr algn="ctr"/>
            <a:endParaRPr lang="es-ES" sz="1600" dirty="0">
              <a:solidFill>
                <a:schemeClr val="bg1"/>
              </a:solidFill>
            </a:endParaRPr>
          </a:p>
          <a:p>
            <a:endParaRPr lang="es-CL" sz="1600" dirty="0">
              <a:solidFill>
                <a:schemeClr val="bg1"/>
              </a:solidFill>
            </a:endParaRPr>
          </a:p>
        </p:txBody>
      </p:sp>
      <p:pic>
        <p:nvPicPr>
          <p:cNvPr id="6" name="Imagen 5">
            <a:extLst>
              <a:ext uri="{FF2B5EF4-FFF2-40B4-BE49-F238E27FC236}">
                <a16:creationId xmlns:a16="http://schemas.microsoft.com/office/drawing/2014/main" id="{D350E9AF-C81D-45C5-9B25-67B1D3B529A2}"/>
              </a:ext>
            </a:extLst>
          </p:cNvPr>
          <p:cNvPicPr>
            <a:picLocks noChangeAspect="1"/>
          </p:cNvPicPr>
          <p:nvPr/>
        </p:nvPicPr>
        <p:blipFill>
          <a:blip r:embed="rId3"/>
          <a:stretch>
            <a:fillRect/>
          </a:stretch>
        </p:blipFill>
        <p:spPr>
          <a:xfrm>
            <a:off x="3973319" y="2348331"/>
            <a:ext cx="4688077" cy="2589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2912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 name="Marcador de número de diapositiva 3">
            <a:extLst>
              <a:ext uri="{FF2B5EF4-FFF2-40B4-BE49-F238E27FC236}">
                <a16:creationId xmlns:a16="http://schemas.microsoft.com/office/drawing/2014/main" id="{9A780A5D-AAD0-4891-8C6C-9CF6A7FFB84E}"/>
              </a:ext>
            </a:extLst>
          </p:cNvPr>
          <p:cNvSpPr>
            <a:spLocks noGrp="1"/>
          </p:cNvSpPr>
          <p:nvPr>
            <p:ph type="sldNum" sz="quarter" idx="12"/>
          </p:nvPr>
        </p:nvSpPr>
        <p:spPr>
          <a:xfrm>
            <a:off x="8069191" y="4663440"/>
            <a:ext cx="274320" cy="274320"/>
          </a:xfrm>
        </p:spPr>
        <p:txBody>
          <a:bodyP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fld id="{00000000-1234-1234-1234-123412341234}" type="slidenum">
              <a:rPr kumimoji="0" lang="en-US" sz="7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90000"/>
                </a:lnSpc>
                <a:spcBef>
                  <a:spcPts val="0"/>
                </a:spcBef>
                <a:spcAft>
                  <a:spcPts val="600"/>
                </a:spcAft>
                <a:buClrTx/>
                <a:buSzTx/>
                <a:buFontTx/>
                <a:buNone/>
                <a:tabLst/>
                <a:defRPr/>
              </a:pPr>
              <a:t>38</a:t>
            </a:fld>
            <a:endParaRPr kumimoji="0" lang="en-US" sz="7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 name="CuadroTexto 6">
            <a:extLst>
              <a:ext uri="{FF2B5EF4-FFF2-40B4-BE49-F238E27FC236}">
                <a16:creationId xmlns:a16="http://schemas.microsoft.com/office/drawing/2014/main" id="{68EDA3D9-93B5-4D24-8757-EC31D2925CD9}"/>
              </a:ext>
            </a:extLst>
          </p:cNvPr>
          <p:cNvSpPr txBox="1"/>
          <p:nvPr/>
        </p:nvSpPr>
        <p:spPr>
          <a:xfrm>
            <a:off x="0" y="0"/>
            <a:ext cx="3490722" cy="5293757"/>
          </a:xfrm>
          <a:prstGeom prst="rect">
            <a:avLst/>
          </a:prstGeom>
          <a:solidFill>
            <a:srgbClr val="A5BD5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dirty="0">
              <a:ln>
                <a:noFill/>
              </a:ln>
              <a:solidFill>
                <a:schemeClr val="bg1"/>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CL" sz="1400" dirty="0">
              <a:solidFill>
                <a:schemeClr val="bg1"/>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dirty="0">
              <a:ln>
                <a:noFill/>
              </a:ln>
              <a:solidFill>
                <a:schemeClr val="bg1"/>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CL" sz="1400" dirty="0">
              <a:solidFill>
                <a:schemeClr val="bg1"/>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schemeClr val="bg1"/>
                </a:solidFill>
                <a:effectLst/>
                <a:uLnTx/>
                <a:uFillTx/>
                <a:latin typeface="Gill Sans MT" panose="020B0502020104020203"/>
                <a:ea typeface="+mn-ea"/>
                <a:cs typeface="+mn-cs"/>
              </a:rPr>
              <a:t>SITIOS AUSTRALIANOS DE PRESIDIOS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CL" sz="1200" dirty="0">
              <a:solidFill>
                <a:schemeClr val="bg1"/>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schemeClr val="bg1"/>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dirty="0">
                <a:solidFill>
                  <a:schemeClr val="bg1"/>
                </a:solidFill>
                <a:latin typeface="Arial" panose="020B0604020202020204" pitchFamily="34" charset="0"/>
              </a:rPr>
              <a:t>ETOS SON</a:t>
            </a:r>
            <a:r>
              <a:rPr lang="es-ES" sz="1200" b="0" i="0" dirty="0">
                <a:solidFill>
                  <a:schemeClr val="bg1"/>
                </a:solidFill>
                <a:effectLst/>
                <a:latin typeface="Arial" panose="020B0604020202020204" pitchFamily="34" charset="0"/>
              </a:rPr>
              <a:t> UN CONJUNTO DE 11 SITIOS PENALES CONSTRUIDOS ORIGINALMENTE POR EL IMPERIO BRITANICO DURANTE LOS  SIGLO XVII Y XIX EN LAS FÉRTILES FRANJAS COSTERAS AUSTRLIANAS DE SIDNEY, TASMANIA, LA ISLA NORFOLK Y FREMANTLE.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a:solidFill>
                <a:srgbClr val="202122"/>
              </a:solidFill>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a:solidFill>
                <a:srgbClr val="202122"/>
              </a:solidFill>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a:solidFill>
                <a:srgbClr val="202122"/>
              </a:solidFill>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a:solidFill>
                <a:srgbClr val="202122"/>
              </a:solidFill>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a:solidFill>
                <a:srgbClr val="202122"/>
              </a:solidFill>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a:solidFill>
                <a:srgbClr val="202122"/>
              </a:solidFill>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a:solidFill>
                <a:srgbClr val="202122"/>
              </a:solidFill>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CL" sz="1600" dirty="0">
              <a:solidFill>
                <a:srgbClr val="FFFFFF"/>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9" name="Imagen 8">
            <a:extLst>
              <a:ext uri="{FF2B5EF4-FFF2-40B4-BE49-F238E27FC236}">
                <a16:creationId xmlns:a16="http://schemas.microsoft.com/office/drawing/2014/main" id="{1152E17C-0BF3-4236-97F2-EE0056B47C3F}"/>
              </a:ext>
            </a:extLst>
          </p:cNvPr>
          <p:cNvPicPr>
            <a:picLocks noChangeAspect="1"/>
          </p:cNvPicPr>
          <p:nvPr/>
        </p:nvPicPr>
        <p:blipFill>
          <a:blip r:embed="rId2"/>
          <a:stretch>
            <a:fillRect/>
          </a:stretch>
        </p:blipFill>
        <p:spPr>
          <a:xfrm>
            <a:off x="3839962" y="1137987"/>
            <a:ext cx="4954796" cy="3319713"/>
          </a:xfrm>
          <a:prstGeom prst="rect">
            <a:avLst/>
          </a:prstGeom>
        </p:spPr>
      </p:pic>
    </p:spTree>
    <p:extLst>
      <p:ext uri="{BB962C8B-B14F-4D97-AF65-F5344CB8AC3E}">
        <p14:creationId xmlns:p14="http://schemas.microsoft.com/office/powerpoint/2010/main" val="319566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Google Shape;926;p54"/>
          <p:cNvSpPr txBox="1">
            <a:spLocks noGrp="1"/>
          </p:cNvSpPr>
          <p:nvPr>
            <p:ph type="subTitle" idx="1"/>
          </p:nvPr>
        </p:nvSpPr>
        <p:spPr>
          <a:xfrm>
            <a:off x="967351" y="1283182"/>
            <a:ext cx="3773700" cy="1478700"/>
          </a:xfrm>
          <a:prstGeom prst="rect">
            <a:avLst/>
          </a:prstGeom>
        </p:spPr>
        <p:txBody>
          <a:bodyPr spcFirstLastPara="1" wrap="square" lIns="0" tIns="0" rIns="0" bIns="0" anchor="t" anchorCtr="0">
            <a:noAutofit/>
          </a:bodyPr>
          <a:lstStyle/>
          <a:p>
            <a:pPr marL="203200" lvl="0" indent="0" algn="l" rtl="0">
              <a:lnSpc>
                <a:spcPct val="115000"/>
              </a:lnSpc>
              <a:spcBef>
                <a:spcPts val="300"/>
              </a:spcBef>
              <a:spcAft>
                <a:spcPts val="0"/>
              </a:spcAft>
              <a:buClr>
                <a:schemeClr val="dk1"/>
              </a:buClr>
              <a:buSzPts val="500"/>
              <a:buFont typeface="Arial"/>
              <a:buNone/>
            </a:pPr>
            <a:r>
              <a:rPr lang="es-CL" sz="1100" dirty="0" err="1"/>
              <a:t>Imágemes</a:t>
            </a:r>
            <a:r>
              <a:rPr lang="es-CL" sz="1100" dirty="0"/>
              <a:t> en:</a:t>
            </a:r>
          </a:p>
          <a:p>
            <a:pPr marL="203200" lvl="0" indent="0" algn="l" rtl="0">
              <a:lnSpc>
                <a:spcPct val="115000"/>
              </a:lnSpc>
              <a:spcBef>
                <a:spcPts val="300"/>
              </a:spcBef>
              <a:spcAft>
                <a:spcPts val="0"/>
              </a:spcAft>
              <a:buClr>
                <a:schemeClr val="dk1"/>
              </a:buClr>
              <a:buSzPts val="500"/>
              <a:buFont typeface="Arial"/>
              <a:buNone/>
            </a:pPr>
            <a:r>
              <a:rPr lang="es-CL" sz="1100" dirty="0"/>
              <a:t>wikipedia.org  (</a:t>
            </a:r>
            <a:r>
              <a:rPr lang="es-CL" sz="1100" dirty="0" err="1"/>
              <a:t>Danibauf</a:t>
            </a:r>
            <a:r>
              <a:rPr lang="es-CL" sz="1100" dirty="0"/>
              <a:t>, </a:t>
            </a:r>
            <a:r>
              <a:rPr lang="es-CL" sz="1100" dirty="0" err="1"/>
              <a:t>To</a:t>
            </a:r>
            <a:r>
              <a:rPr lang="es-CL" sz="1100" dirty="0"/>
              <a:t> </a:t>
            </a:r>
            <a:r>
              <a:rPr lang="es-CL" sz="1100" dirty="0" err="1"/>
              <a:t>reeles</a:t>
            </a:r>
            <a:r>
              <a:rPr lang="es-CL" sz="1100" dirty="0"/>
              <a:t>, Alex </a:t>
            </a:r>
            <a:r>
              <a:rPr lang="es-CL" sz="1100" dirty="0" err="1"/>
              <a:t>Florstein</a:t>
            </a:r>
            <a:r>
              <a:rPr lang="es-CL" sz="1100" dirty="0"/>
              <a:t> </a:t>
            </a:r>
            <a:r>
              <a:rPr lang="es-CL" sz="1100" dirty="0" err="1"/>
              <a:t>Fedorov</a:t>
            </a:r>
            <a:r>
              <a:rPr lang="es-CL" sz="1100" dirty="0"/>
              <a:t>, A </a:t>
            </a:r>
            <a:r>
              <a:rPr lang="es-CL" sz="1100" dirty="0" err="1"/>
              <a:t>Savin</a:t>
            </a:r>
            <a:r>
              <a:rPr lang="es-CL" sz="1100" dirty="0"/>
              <a:t>, Diego </a:t>
            </a:r>
            <a:r>
              <a:rPr lang="es-CL" sz="1100" dirty="0" err="1"/>
              <a:t>Delso</a:t>
            </a:r>
            <a:r>
              <a:rPr lang="es-CL" sz="1100" dirty="0"/>
              <a:t>, Ricardo </a:t>
            </a:r>
            <a:r>
              <a:rPr lang="es-CL" sz="1100" dirty="0" err="1"/>
              <a:t>Liberato,Featured</a:t>
            </a:r>
            <a:r>
              <a:rPr lang="es-CL" sz="1100" dirty="0"/>
              <a:t> </a:t>
            </a:r>
            <a:r>
              <a:rPr lang="es-CL" sz="1100" dirty="0" err="1"/>
              <a:t>Pics</a:t>
            </a:r>
            <a:r>
              <a:rPr lang="es-CL" sz="1100" dirty="0"/>
              <a:t>, </a:t>
            </a:r>
            <a:r>
              <a:rPr lang="es-CL" sz="1100" dirty="0" err="1"/>
              <a:t>Arield</a:t>
            </a:r>
            <a:r>
              <a:rPr lang="es-CL" sz="1100" dirty="0"/>
              <a:t> </a:t>
            </a:r>
            <a:r>
              <a:rPr lang="es-CL" sz="1100" dirty="0" err="1"/>
              <a:t>Vagen</a:t>
            </a:r>
            <a:r>
              <a:rPr lang="es-CL" sz="1100" dirty="0"/>
              <a:t>, Andrew </a:t>
            </a:r>
            <a:r>
              <a:rPr lang="es-CL" sz="1100" dirty="0" err="1"/>
              <a:t>Shinn</a:t>
            </a:r>
            <a:r>
              <a:rPr lang="es-CL" sz="1100" dirty="0"/>
              <a:t>, </a:t>
            </a:r>
            <a:r>
              <a:rPr lang="es-CL" sz="1100" dirty="0" err="1"/>
              <a:t>Ekren</a:t>
            </a:r>
            <a:r>
              <a:rPr lang="es-CL" sz="1100" dirty="0"/>
              <a:t> </a:t>
            </a:r>
            <a:r>
              <a:rPr lang="es-CL" sz="1100" dirty="0" err="1"/>
              <a:t>Canili</a:t>
            </a:r>
            <a:r>
              <a:rPr lang="es-CL" sz="1100" dirty="0"/>
              <a:t>, </a:t>
            </a:r>
            <a:r>
              <a:rPr lang="es-CL" sz="1100" dirty="0" err="1"/>
              <a:t>Nuomi</a:t>
            </a:r>
            <a:r>
              <a:rPr lang="es-CL" sz="1100" dirty="0"/>
              <a:t>, 663highland, Peter Haas, Kurt </a:t>
            </a:r>
            <a:r>
              <a:rPr lang="es-CL" sz="1100" dirty="0" err="1"/>
              <a:t>Muelmel</a:t>
            </a:r>
            <a:r>
              <a:rPr lang="es-CL" sz="1100" dirty="0"/>
              <a:t>, </a:t>
            </a:r>
            <a:r>
              <a:rPr lang="es-CL" sz="1100" dirty="0" err="1"/>
              <a:t>Jebulon</a:t>
            </a:r>
            <a:r>
              <a:rPr lang="es-CL" sz="1100" dirty="0"/>
              <a:t>, </a:t>
            </a:r>
            <a:r>
              <a:rPr lang="es-CL" sz="1100" dirty="0" err="1"/>
              <a:t>Dillif</a:t>
            </a:r>
            <a:r>
              <a:rPr lang="es-CL" sz="1100" dirty="0"/>
              <a:t>),</a:t>
            </a:r>
          </a:p>
          <a:p>
            <a:pPr marL="203200" lvl="0" indent="0" algn="l" rtl="0">
              <a:lnSpc>
                <a:spcPct val="115000"/>
              </a:lnSpc>
              <a:spcBef>
                <a:spcPts val="300"/>
              </a:spcBef>
              <a:spcAft>
                <a:spcPts val="0"/>
              </a:spcAft>
              <a:buClr>
                <a:schemeClr val="dk1"/>
              </a:buClr>
              <a:buSzPts val="500"/>
              <a:buFont typeface="Arial"/>
              <a:buNone/>
            </a:pPr>
            <a:r>
              <a:rPr lang="es-CL" sz="1100" dirty="0"/>
              <a:t>Wikiarq.org</a:t>
            </a:r>
          </a:p>
          <a:p>
            <a:pPr marL="203200" lvl="0" indent="0" algn="l" rtl="0">
              <a:lnSpc>
                <a:spcPct val="115000"/>
              </a:lnSpc>
              <a:spcBef>
                <a:spcPts val="300"/>
              </a:spcBef>
              <a:spcAft>
                <a:spcPts val="0"/>
              </a:spcAft>
              <a:buClr>
                <a:schemeClr val="dk1"/>
              </a:buClr>
              <a:buSzPts val="500"/>
              <a:buFont typeface="Arial"/>
              <a:buNone/>
            </a:pPr>
            <a:r>
              <a:rPr lang="es-CL" sz="1100" dirty="0"/>
              <a:t>Gettyimages.org</a:t>
            </a:r>
          </a:p>
          <a:p>
            <a:pPr marL="203200" lvl="0" indent="0" algn="l" rtl="0">
              <a:lnSpc>
                <a:spcPct val="115000"/>
              </a:lnSpc>
              <a:spcBef>
                <a:spcPts val="300"/>
              </a:spcBef>
              <a:spcAft>
                <a:spcPts val="0"/>
              </a:spcAft>
              <a:buClr>
                <a:schemeClr val="dk1"/>
              </a:buClr>
              <a:buSzPts val="500"/>
              <a:buFont typeface="Arial"/>
              <a:buNone/>
            </a:pPr>
            <a:r>
              <a:rPr lang="es-CL" sz="1100" dirty="0"/>
              <a:t>hrp.org.uk</a:t>
            </a:r>
            <a:endParaRPr sz="1100" dirty="0"/>
          </a:p>
          <a:p>
            <a:pPr marL="0" lvl="0" indent="0" algn="l" rtl="0">
              <a:lnSpc>
                <a:spcPct val="115000"/>
              </a:lnSpc>
              <a:spcBef>
                <a:spcPts val="300"/>
              </a:spcBef>
              <a:spcAft>
                <a:spcPts val="0"/>
              </a:spcAft>
              <a:buNone/>
            </a:pPr>
            <a:endParaRPr sz="1000" dirty="0"/>
          </a:p>
        </p:txBody>
      </p:sp>
      <p:sp>
        <p:nvSpPr>
          <p:cNvPr id="927" name="Google Shape;927;p5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5"/>
        <p:cNvGrpSpPr/>
        <p:nvPr/>
      </p:nvGrpSpPr>
      <p:grpSpPr>
        <a:xfrm>
          <a:off x="0" y="0"/>
          <a:ext cx="0" cy="0"/>
          <a:chOff x="0" y="0"/>
          <a:chExt cx="0" cy="0"/>
        </a:xfrm>
      </p:grpSpPr>
      <p:sp>
        <p:nvSpPr>
          <p:cNvPr id="196" name="Google Shape;196;p25"/>
          <p:cNvSpPr txBox="1">
            <a:spLocks noGrp="1"/>
          </p:cNvSpPr>
          <p:nvPr>
            <p:ph type="title"/>
          </p:nvPr>
        </p:nvSpPr>
        <p:spPr>
          <a:xfrm>
            <a:off x="0" y="3688880"/>
            <a:ext cx="9144000" cy="1454619"/>
          </a:xfrm>
          <a:prstGeom prst="rect">
            <a:avLst/>
          </a:prstGeom>
          <a:solidFill>
            <a:schemeClr val="accent2"/>
          </a:solidFill>
          <a:ln>
            <a:noFill/>
          </a:ln>
        </p:spPr>
        <p:txBody>
          <a:bodyPr spcFirstLastPara="1" vert="horz" lIns="274320" tIns="182880" rIns="274320" bIns="182880" rtlCol="0" anchor="ctr" anchorCtr="1">
            <a:normAutofit/>
          </a:bodyPr>
          <a:lstStyle/>
          <a:p>
            <a:pPr algn="ctr" defTabSz="914400">
              <a:spcBef>
                <a:spcPct val="0"/>
              </a:spcBef>
            </a:pPr>
            <a:r>
              <a:rPr lang="es-CL" sz="1200" spc="200" dirty="0">
                <a:solidFill>
                  <a:schemeClr val="bg1"/>
                </a:solidFill>
                <a:latin typeface="+mn-lt"/>
              </a:rPr>
              <a:t>Stonehenge.</a:t>
            </a:r>
            <a:br>
              <a:rPr lang="es-CL" sz="1200" spc="200" dirty="0">
                <a:solidFill>
                  <a:schemeClr val="bg1"/>
                </a:solidFill>
                <a:latin typeface="+mn-lt"/>
              </a:rPr>
            </a:br>
            <a:r>
              <a:rPr lang="es-CL" sz="1200" spc="200" dirty="0">
                <a:solidFill>
                  <a:schemeClr val="bg1"/>
                </a:solidFill>
                <a:latin typeface="+mn-lt"/>
              </a:rPr>
              <a:t>Es un </a:t>
            </a:r>
            <a:r>
              <a:rPr lang="es-CL" sz="1200" i="0" spc="200" dirty="0">
                <a:solidFill>
                  <a:schemeClr val="bg1"/>
                </a:solidFill>
                <a:effectLst/>
                <a:latin typeface="+mn-lt"/>
              </a:rPr>
              <a:t>monumento megalítico construido entre el final del Neolítico y principios de la Edad de bronce, situado cerca de </a:t>
            </a:r>
            <a:r>
              <a:rPr lang="es-CL" sz="1200" i="0" spc="200" dirty="0" err="1">
                <a:solidFill>
                  <a:schemeClr val="bg1"/>
                </a:solidFill>
                <a:effectLst/>
                <a:latin typeface="+mn-lt"/>
              </a:rPr>
              <a:t>Amesbury</a:t>
            </a:r>
            <a:r>
              <a:rPr lang="es-CL" sz="1200" i="0" spc="200" dirty="0">
                <a:solidFill>
                  <a:schemeClr val="bg1"/>
                </a:solidFill>
                <a:effectLst/>
                <a:latin typeface="+mn-lt"/>
              </a:rPr>
              <a:t>, Inglaterra.</a:t>
            </a:r>
            <a:br>
              <a:rPr lang="es-CL" sz="1200" i="0" spc="200" dirty="0">
                <a:solidFill>
                  <a:schemeClr val="bg1"/>
                </a:solidFill>
                <a:effectLst/>
                <a:latin typeface="+mn-lt"/>
              </a:rPr>
            </a:br>
            <a:r>
              <a:rPr lang="es-CL" sz="1200" i="0" spc="200" dirty="0">
                <a:solidFill>
                  <a:schemeClr val="bg1"/>
                </a:solidFill>
                <a:effectLst/>
                <a:latin typeface="+mn-lt"/>
              </a:rPr>
              <a:t>Los </a:t>
            </a:r>
            <a:r>
              <a:rPr lang="es-CL" sz="1200" i="0" strike="noStrike" spc="200" dirty="0">
                <a:solidFill>
                  <a:schemeClr val="bg1"/>
                </a:solidFill>
                <a:effectLst/>
                <a:latin typeface="+mn-lt"/>
              </a:rPr>
              <a:t>arqueólogos</a:t>
            </a:r>
            <a:r>
              <a:rPr lang="es-CL" sz="1200" i="0" spc="200" dirty="0">
                <a:solidFill>
                  <a:schemeClr val="bg1"/>
                </a:solidFill>
                <a:effectLst/>
                <a:latin typeface="+mn-lt"/>
              </a:rPr>
              <a:t> consideran como probables fechas de construcción de las distintas fases y utilización entre el </a:t>
            </a:r>
            <a:r>
              <a:rPr lang="es-CL" sz="1200" i="0" strike="noStrike" spc="200" dirty="0">
                <a:solidFill>
                  <a:schemeClr val="bg1"/>
                </a:solidFill>
                <a:effectLst/>
                <a:latin typeface="+mn-lt"/>
              </a:rPr>
              <a:t>3100 a. C. </a:t>
            </a:r>
            <a:r>
              <a:rPr lang="es-CL" sz="1200" i="0" spc="200" dirty="0">
                <a:solidFill>
                  <a:schemeClr val="bg1"/>
                </a:solidFill>
                <a:effectLst/>
                <a:latin typeface="+mn-lt"/>
              </a:rPr>
              <a:t>y el </a:t>
            </a:r>
            <a:r>
              <a:rPr lang="es-CL" sz="1200" b="1" i="0" spc="200" dirty="0">
                <a:solidFill>
                  <a:schemeClr val="bg1"/>
                </a:solidFill>
                <a:effectLst/>
              </a:rPr>
              <a:t>2000 a. C.</a:t>
            </a:r>
            <a:endParaRPr lang="es-CL" sz="1200" b="1" spc="200" dirty="0">
              <a:solidFill>
                <a:schemeClr val="bg1"/>
              </a:solidFill>
            </a:endParaRPr>
          </a:p>
        </p:txBody>
      </p:sp>
      <p:pic>
        <p:nvPicPr>
          <p:cNvPr id="7" name="Imagen 6" descr="Una torre de piedra&#10;&#10;Descripción generada automáticamente con confianza media">
            <a:extLst>
              <a:ext uri="{FF2B5EF4-FFF2-40B4-BE49-F238E27FC236}">
                <a16:creationId xmlns:a16="http://schemas.microsoft.com/office/drawing/2014/main" id="{D8210FFF-A6DA-476F-9514-7B48DDEAF7AD}"/>
              </a:ext>
            </a:extLst>
          </p:cNvPr>
          <p:cNvPicPr>
            <a:picLocks noChangeAspect="1"/>
          </p:cNvPicPr>
          <p:nvPr/>
        </p:nvPicPr>
        <p:blipFill rotWithShape="1">
          <a:blip r:embed="rId3">
            <a:extLst>
              <a:ext uri="{28A0092B-C50C-407E-A947-70E740481C1C}">
                <a14:useLocalDpi xmlns:a14="http://schemas.microsoft.com/office/drawing/2010/main" val="0"/>
              </a:ext>
            </a:extLst>
          </a:blip>
          <a:srcRect l="144" r="1" b="1"/>
          <a:stretch/>
        </p:blipFill>
        <p:spPr>
          <a:xfrm>
            <a:off x="1014567" y="480058"/>
            <a:ext cx="7114865" cy="24759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720713D-8D13-4A4F-8576-0EDFE141B6BB}"/>
              </a:ext>
            </a:extLst>
          </p:cNvPr>
          <p:cNvPicPr>
            <a:picLocks noChangeAspect="1"/>
          </p:cNvPicPr>
          <p:nvPr/>
        </p:nvPicPr>
        <p:blipFill rotWithShape="1">
          <a:blip r:embed="rId2">
            <a:extLst>
              <a:ext uri="{28A0092B-C50C-407E-A947-70E740481C1C}">
                <a14:useLocalDpi xmlns:a14="http://schemas.microsoft.com/office/drawing/2010/main" val="0"/>
              </a:ext>
            </a:extLst>
          </a:blip>
          <a:srcRect t="12497" b="25636"/>
          <a:stretch/>
        </p:blipFill>
        <p:spPr>
          <a:xfrm>
            <a:off x="0" y="-96932"/>
            <a:ext cx="9143980" cy="3182102"/>
          </a:xfrm>
          <a:prstGeom prst="rect">
            <a:avLst/>
          </a:prstGeom>
          <a:ln>
            <a:noFill/>
          </a:ln>
          <a:effectLst>
            <a:outerShdw blurRad="292100" dist="139700" dir="2700000" algn="tl" rotWithShape="0">
              <a:srgbClr val="333333">
                <a:alpha val="65000"/>
              </a:srgbClr>
            </a:outerShdw>
          </a:effectLst>
        </p:spPr>
      </p:pic>
      <p:sp>
        <p:nvSpPr>
          <p:cNvPr id="6" name="Título 5">
            <a:extLst>
              <a:ext uri="{FF2B5EF4-FFF2-40B4-BE49-F238E27FC236}">
                <a16:creationId xmlns:a16="http://schemas.microsoft.com/office/drawing/2014/main" id="{E5527DAD-42B9-4FF7-9AC0-4ED55CA24B46}"/>
              </a:ext>
            </a:extLst>
          </p:cNvPr>
          <p:cNvSpPr>
            <a:spLocks noGrp="1"/>
          </p:cNvSpPr>
          <p:nvPr>
            <p:ph type="title"/>
          </p:nvPr>
        </p:nvSpPr>
        <p:spPr>
          <a:xfrm>
            <a:off x="292396" y="3551274"/>
            <a:ext cx="8559208" cy="1343151"/>
          </a:xfrm>
          <a:noFill/>
          <a:ln>
            <a:noFill/>
          </a:ln>
        </p:spPr>
        <p:txBody>
          <a:bodyPr vert="horz" lIns="274320" tIns="182880" rIns="274320" bIns="182880" rtlCol="0" anchor="ctr" anchorCtr="1">
            <a:noAutofit/>
          </a:bodyPr>
          <a:lstStyle/>
          <a:p>
            <a:pPr algn="ctr" defTabSz="914400">
              <a:spcBef>
                <a:spcPct val="0"/>
              </a:spcBef>
            </a:pPr>
            <a:r>
              <a:rPr lang="en-US" sz="1200" spc="200" dirty="0" err="1">
                <a:solidFill>
                  <a:schemeClr val="bg1"/>
                </a:solidFill>
                <a:latin typeface="+mn-lt"/>
              </a:rPr>
              <a:t>Partenón</a:t>
            </a:r>
            <a:r>
              <a:rPr lang="en-US" sz="1200" spc="200" dirty="0">
                <a:solidFill>
                  <a:schemeClr val="bg1"/>
                </a:solidFill>
                <a:latin typeface="+mn-lt"/>
              </a:rPr>
              <a:t> de Atenas</a:t>
            </a:r>
            <a:br>
              <a:rPr lang="en-US" sz="1200" spc="200" dirty="0">
                <a:solidFill>
                  <a:schemeClr val="bg1"/>
                </a:solidFill>
                <a:latin typeface="+mn-lt"/>
              </a:rPr>
            </a:br>
            <a:br>
              <a:rPr lang="en-US" sz="1200" spc="200" dirty="0">
                <a:solidFill>
                  <a:schemeClr val="bg1"/>
                </a:solidFill>
                <a:latin typeface="+mn-lt"/>
              </a:rPr>
            </a:br>
            <a:r>
              <a:rPr lang="en-US" sz="1200" spc="200" dirty="0">
                <a:solidFill>
                  <a:schemeClr val="bg1"/>
                </a:solidFill>
                <a:latin typeface="+mn-lt"/>
              </a:rPr>
              <a:t>Es un </a:t>
            </a:r>
            <a:r>
              <a:rPr lang="en-US" sz="1200" spc="200" dirty="0" err="1">
                <a:solidFill>
                  <a:schemeClr val="bg1"/>
                </a:solidFill>
                <a:latin typeface="+mn-lt"/>
              </a:rPr>
              <a:t>templo</a:t>
            </a:r>
            <a:r>
              <a:rPr lang="en-US" sz="1200" spc="200" dirty="0">
                <a:solidFill>
                  <a:schemeClr val="bg1"/>
                </a:solidFill>
                <a:latin typeface="+mn-lt"/>
              </a:rPr>
              <a:t> </a:t>
            </a:r>
            <a:r>
              <a:rPr lang="en-US" sz="1200" spc="200" dirty="0" err="1">
                <a:solidFill>
                  <a:schemeClr val="bg1"/>
                </a:solidFill>
                <a:latin typeface="+mn-lt"/>
              </a:rPr>
              <a:t>griego</a:t>
            </a:r>
            <a:r>
              <a:rPr lang="en-US" sz="1200" spc="200" dirty="0">
                <a:solidFill>
                  <a:schemeClr val="bg1"/>
                </a:solidFill>
                <a:latin typeface="+mn-lt"/>
              </a:rPr>
              <a:t> </a:t>
            </a:r>
            <a:r>
              <a:rPr lang="en-US" sz="1200" spc="200" dirty="0" err="1">
                <a:solidFill>
                  <a:schemeClr val="bg1"/>
                </a:solidFill>
                <a:latin typeface="+mn-lt"/>
              </a:rPr>
              <a:t>construído</a:t>
            </a:r>
            <a:r>
              <a:rPr lang="en-US" sz="1200" spc="200" dirty="0">
                <a:solidFill>
                  <a:schemeClr val="bg1"/>
                </a:solidFill>
                <a:latin typeface="+mn-lt"/>
              </a:rPr>
              <a:t> </a:t>
            </a:r>
            <a:r>
              <a:rPr lang="en-US" sz="1200" spc="200" dirty="0" err="1">
                <a:solidFill>
                  <a:schemeClr val="bg1"/>
                </a:solidFill>
                <a:latin typeface="+mn-lt"/>
              </a:rPr>
              <a:t>en</a:t>
            </a:r>
            <a:r>
              <a:rPr lang="en-US" sz="1200" spc="200" dirty="0">
                <a:solidFill>
                  <a:schemeClr val="bg1"/>
                </a:solidFill>
                <a:latin typeface="+mn-lt"/>
              </a:rPr>
              <a:t> el </a:t>
            </a:r>
            <a:r>
              <a:rPr lang="en-US" sz="1200" spc="200" dirty="0" err="1">
                <a:solidFill>
                  <a:schemeClr val="bg1"/>
                </a:solidFill>
                <a:latin typeface="+mn-lt"/>
              </a:rPr>
              <a:t>siglo</a:t>
            </a:r>
            <a:r>
              <a:rPr lang="en-US" sz="1200" spc="200" dirty="0">
                <a:solidFill>
                  <a:schemeClr val="bg1"/>
                </a:solidFill>
                <a:latin typeface="+mn-lt"/>
              </a:rPr>
              <a:t> V </a:t>
            </a:r>
            <a:r>
              <a:rPr lang="en-US" sz="1200" spc="200" dirty="0" err="1">
                <a:solidFill>
                  <a:schemeClr val="bg1"/>
                </a:solidFill>
                <a:latin typeface="+mn-lt"/>
              </a:rPr>
              <a:t>a.C</a:t>
            </a:r>
            <a:r>
              <a:rPr lang="en-US" sz="1200" spc="200" dirty="0">
                <a:solidFill>
                  <a:schemeClr val="bg1"/>
                </a:solidFill>
                <a:latin typeface="+mn-lt"/>
              </a:rPr>
              <a:t>.   con </a:t>
            </a:r>
            <a:r>
              <a:rPr lang="en-US" sz="1200" spc="200" dirty="0" err="1">
                <a:solidFill>
                  <a:schemeClr val="bg1"/>
                </a:solidFill>
                <a:latin typeface="+mn-lt"/>
              </a:rPr>
              <a:t>mármol</a:t>
            </a:r>
            <a:r>
              <a:rPr lang="en-US" sz="1200" spc="200" dirty="0">
                <a:solidFill>
                  <a:schemeClr val="bg1"/>
                </a:solidFill>
                <a:latin typeface="+mn-lt"/>
              </a:rPr>
              <a:t> </a:t>
            </a:r>
            <a:r>
              <a:rPr lang="en-US" sz="1200" spc="200" dirty="0" err="1">
                <a:solidFill>
                  <a:schemeClr val="bg1"/>
                </a:solidFill>
                <a:latin typeface="+mn-lt"/>
              </a:rPr>
              <a:t>blanco</a:t>
            </a:r>
            <a:r>
              <a:rPr lang="en-US" sz="1200" spc="200" dirty="0">
                <a:solidFill>
                  <a:schemeClr val="bg1"/>
                </a:solidFill>
                <a:latin typeface="+mn-lt"/>
              </a:rPr>
              <a:t>. </a:t>
            </a:r>
            <a:br>
              <a:rPr lang="en-US" sz="1200" spc="200" dirty="0">
                <a:solidFill>
                  <a:schemeClr val="bg1"/>
                </a:solidFill>
                <a:latin typeface="+mn-lt"/>
              </a:rPr>
            </a:br>
            <a:r>
              <a:rPr lang="en-US" sz="1200" spc="200" dirty="0" err="1">
                <a:solidFill>
                  <a:schemeClr val="bg1"/>
                </a:solidFill>
                <a:latin typeface="+mn-lt"/>
              </a:rPr>
              <a:t>Fue</a:t>
            </a:r>
            <a:r>
              <a:rPr lang="en-US" sz="1200" spc="200" dirty="0">
                <a:solidFill>
                  <a:schemeClr val="bg1"/>
                </a:solidFill>
                <a:latin typeface="+mn-lt"/>
              </a:rPr>
              <a:t> </a:t>
            </a:r>
            <a:r>
              <a:rPr lang="en-US" sz="1200" spc="200" dirty="0" err="1">
                <a:solidFill>
                  <a:schemeClr val="bg1"/>
                </a:solidFill>
                <a:latin typeface="+mn-lt"/>
              </a:rPr>
              <a:t>encargado</a:t>
            </a:r>
            <a:r>
              <a:rPr lang="en-US" sz="1200" spc="200" dirty="0">
                <a:solidFill>
                  <a:schemeClr val="bg1"/>
                </a:solidFill>
                <a:latin typeface="+mn-lt"/>
              </a:rPr>
              <a:t> por Pericles </a:t>
            </a:r>
            <a:r>
              <a:rPr lang="en-US" sz="1200" spc="200" dirty="0" err="1">
                <a:solidFill>
                  <a:schemeClr val="bg1"/>
                </a:solidFill>
                <a:latin typeface="+mn-lt"/>
              </a:rPr>
              <a:t>en</a:t>
            </a:r>
            <a:r>
              <a:rPr lang="en-US" sz="1200" spc="200" dirty="0">
                <a:solidFill>
                  <a:schemeClr val="bg1"/>
                </a:solidFill>
                <a:latin typeface="+mn-lt"/>
              </a:rPr>
              <a:t>  </a:t>
            </a:r>
            <a:r>
              <a:rPr lang="en-US" sz="1200" spc="200" dirty="0" err="1">
                <a:solidFill>
                  <a:schemeClr val="bg1"/>
                </a:solidFill>
                <a:latin typeface="+mn-lt"/>
              </a:rPr>
              <a:t>agradecimiento</a:t>
            </a:r>
            <a:r>
              <a:rPr lang="en-US" sz="1200" spc="200" dirty="0">
                <a:solidFill>
                  <a:schemeClr val="bg1"/>
                </a:solidFill>
                <a:latin typeface="+mn-lt"/>
              </a:rPr>
              <a:t> a los dioses por </a:t>
            </a:r>
            <a:r>
              <a:rPr lang="en-US" sz="1200" spc="200" dirty="0" err="1">
                <a:solidFill>
                  <a:schemeClr val="bg1"/>
                </a:solidFill>
                <a:latin typeface="+mn-lt"/>
              </a:rPr>
              <a:t>su</a:t>
            </a:r>
            <a:r>
              <a:rPr lang="en-US" sz="1200" spc="200" dirty="0">
                <a:solidFill>
                  <a:schemeClr val="bg1"/>
                </a:solidFill>
                <a:latin typeface="+mn-lt"/>
              </a:rPr>
              <a:t> </a:t>
            </a:r>
            <a:r>
              <a:rPr lang="en-US" sz="1200" spc="200" dirty="0" err="1">
                <a:solidFill>
                  <a:schemeClr val="bg1"/>
                </a:solidFill>
                <a:latin typeface="+mn-lt"/>
              </a:rPr>
              <a:t>victoria</a:t>
            </a:r>
            <a:r>
              <a:rPr lang="en-US" sz="1200" spc="200" dirty="0">
                <a:solidFill>
                  <a:schemeClr val="bg1"/>
                </a:solidFill>
                <a:latin typeface="+mn-lt"/>
              </a:rPr>
              <a:t> contra los </a:t>
            </a:r>
            <a:r>
              <a:rPr lang="en-US" sz="1200" spc="200" dirty="0" err="1">
                <a:solidFill>
                  <a:schemeClr val="bg1"/>
                </a:solidFill>
                <a:latin typeface="+mn-lt"/>
              </a:rPr>
              <a:t>persas</a:t>
            </a:r>
            <a:r>
              <a:rPr lang="en-US" sz="1200" spc="200" dirty="0">
                <a:solidFill>
                  <a:schemeClr val="bg1"/>
                </a:solidFill>
                <a:latin typeface="+mn-lt"/>
              </a:rPr>
              <a:t>. Sus </a:t>
            </a:r>
            <a:r>
              <a:rPr lang="en-US" sz="1200" spc="200" dirty="0" err="1">
                <a:solidFill>
                  <a:schemeClr val="bg1"/>
                </a:solidFill>
                <a:latin typeface="+mn-lt"/>
              </a:rPr>
              <a:t>arquitectos</a:t>
            </a:r>
            <a:r>
              <a:rPr lang="en-US" sz="1200" spc="200" dirty="0">
                <a:solidFill>
                  <a:schemeClr val="bg1"/>
                </a:solidFill>
                <a:latin typeface="+mn-lt"/>
              </a:rPr>
              <a:t> fueron </a:t>
            </a:r>
            <a:r>
              <a:rPr lang="en-US" sz="1200" spc="200" dirty="0" err="1">
                <a:solidFill>
                  <a:schemeClr val="bg1"/>
                </a:solidFill>
                <a:latin typeface="+mn-lt"/>
              </a:rPr>
              <a:t>Ictino</a:t>
            </a:r>
            <a:r>
              <a:rPr lang="en-US" sz="1200" spc="200" dirty="0">
                <a:solidFill>
                  <a:schemeClr val="bg1"/>
                </a:solidFill>
                <a:latin typeface="+mn-lt"/>
              </a:rPr>
              <a:t> y </a:t>
            </a:r>
            <a:r>
              <a:rPr lang="en-US" sz="1200" spc="200" dirty="0" err="1">
                <a:solidFill>
                  <a:schemeClr val="bg1"/>
                </a:solidFill>
                <a:latin typeface="+mn-lt"/>
              </a:rPr>
              <a:t>Calicrates</a:t>
            </a:r>
            <a:r>
              <a:rPr lang="en-US" sz="1200" spc="200" dirty="0">
                <a:solidFill>
                  <a:schemeClr val="bg1"/>
                </a:solidFill>
                <a:latin typeface="+mn-lt"/>
              </a:rPr>
              <a:t> y </a:t>
            </a:r>
            <a:r>
              <a:rPr lang="en-US" sz="1200" spc="200" dirty="0" err="1">
                <a:solidFill>
                  <a:schemeClr val="bg1"/>
                </a:solidFill>
                <a:latin typeface="+mn-lt"/>
              </a:rPr>
              <a:t>estaba</a:t>
            </a:r>
            <a:r>
              <a:rPr lang="en-US" sz="1200" spc="200" dirty="0">
                <a:solidFill>
                  <a:schemeClr val="bg1"/>
                </a:solidFill>
                <a:latin typeface="+mn-lt"/>
              </a:rPr>
              <a:t> </a:t>
            </a:r>
            <a:r>
              <a:rPr lang="en-US" sz="1200" spc="200" dirty="0" err="1">
                <a:solidFill>
                  <a:schemeClr val="bg1"/>
                </a:solidFill>
                <a:latin typeface="+mn-lt"/>
              </a:rPr>
              <a:t>destinado</a:t>
            </a:r>
            <a:r>
              <a:rPr lang="en-US" sz="1200" spc="200" dirty="0">
                <a:solidFill>
                  <a:schemeClr val="bg1"/>
                </a:solidFill>
                <a:latin typeface="+mn-lt"/>
              </a:rPr>
              <a:t> a </a:t>
            </a:r>
            <a:r>
              <a:rPr lang="en-US" sz="1200" spc="200" dirty="0" err="1">
                <a:solidFill>
                  <a:schemeClr val="bg1"/>
                </a:solidFill>
                <a:latin typeface="+mn-lt"/>
              </a:rPr>
              <a:t>albergar</a:t>
            </a:r>
            <a:r>
              <a:rPr lang="en-US" sz="1200" spc="200" dirty="0">
                <a:solidFill>
                  <a:schemeClr val="bg1"/>
                </a:solidFill>
                <a:latin typeface="+mn-lt"/>
              </a:rPr>
              <a:t> la imagen de la </a:t>
            </a:r>
            <a:r>
              <a:rPr lang="en-US" sz="1200" spc="200" dirty="0" err="1">
                <a:solidFill>
                  <a:schemeClr val="bg1"/>
                </a:solidFill>
                <a:latin typeface="+mn-lt"/>
              </a:rPr>
              <a:t>diosa</a:t>
            </a:r>
            <a:r>
              <a:rPr lang="en-US" sz="1200" spc="200" dirty="0">
                <a:solidFill>
                  <a:schemeClr val="bg1"/>
                </a:solidFill>
                <a:latin typeface="+mn-lt"/>
              </a:rPr>
              <a:t> </a:t>
            </a:r>
            <a:r>
              <a:rPr lang="en-US" sz="1200" spc="200" dirty="0" err="1">
                <a:solidFill>
                  <a:schemeClr val="bg1"/>
                </a:solidFill>
                <a:latin typeface="+mn-lt"/>
              </a:rPr>
              <a:t>Atenea</a:t>
            </a:r>
            <a:r>
              <a:rPr lang="en-US" sz="1200" spc="200" dirty="0">
                <a:solidFill>
                  <a:schemeClr val="bg1"/>
                </a:solidFill>
                <a:latin typeface="+mn-lt"/>
              </a:rPr>
              <a:t> </a:t>
            </a:r>
            <a:r>
              <a:rPr lang="en-US" sz="1200" spc="200" dirty="0" err="1">
                <a:solidFill>
                  <a:schemeClr val="bg1"/>
                </a:solidFill>
                <a:latin typeface="+mn-lt"/>
              </a:rPr>
              <a:t>Pártenos</a:t>
            </a:r>
            <a:r>
              <a:rPr lang="en-US" sz="1200" spc="200" dirty="0">
                <a:solidFill>
                  <a:schemeClr val="bg1"/>
                </a:solidFill>
                <a:latin typeface="+mn-lt"/>
              </a:rPr>
              <a:t>. El </a:t>
            </a:r>
            <a:r>
              <a:rPr lang="en-US" sz="1200" spc="200" dirty="0" err="1">
                <a:solidFill>
                  <a:schemeClr val="bg1"/>
                </a:solidFill>
                <a:latin typeface="+mn-lt"/>
              </a:rPr>
              <a:t>autor</a:t>
            </a:r>
            <a:r>
              <a:rPr lang="en-US" sz="1200" spc="200" dirty="0">
                <a:solidFill>
                  <a:schemeClr val="bg1"/>
                </a:solidFill>
                <a:latin typeface="+mn-lt"/>
              </a:rPr>
              <a:t> de la </a:t>
            </a:r>
            <a:r>
              <a:rPr lang="en-US" sz="1200" spc="200" dirty="0" err="1">
                <a:solidFill>
                  <a:schemeClr val="bg1"/>
                </a:solidFill>
                <a:latin typeface="+mn-lt"/>
              </a:rPr>
              <a:t>decoración</a:t>
            </a:r>
            <a:r>
              <a:rPr lang="en-US" sz="1200" spc="200" dirty="0">
                <a:solidFill>
                  <a:schemeClr val="bg1"/>
                </a:solidFill>
                <a:latin typeface="+mn-lt"/>
              </a:rPr>
              <a:t> </a:t>
            </a:r>
            <a:r>
              <a:rPr lang="en-US" sz="1200" spc="200" dirty="0" err="1">
                <a:solidFill>
                  <a:schemeClr val="bg1"/>
                </a:solidFill>
                <a:latin typeface="+mn-lt"/>
              </a:rPr>
              <a:t>escultórica</a:t>
            </a:r>
            <a:r>
              <a:rPr lang="en-US" sz="1200" spc="200" dirty="0">
                <a:solidFill>
                  <a:schemeClr val="bg1"/>
                </a:solidFill>
                <a:latin typeface="+mn-lt"/>
              </a:rPr>
              <a:t> </a:t>
            </a:r>
            <a:r>
              <a:rPr lang="en-US" sz="1200" spc="200" dirty="0" err="1">
                <a:solidFill>
                  <a:schemeClr val="bg1"/>
                </a:solidFill>
                <a:latin typeface="+mn-lt"/>
              </a:rPr>
              <a:t>fue</a:t>
            </a:r>
            <a:r>
              <a:rPr lang="en-US" sz="1200" spc="200" dirty="0">
                <a:solidFill>
                  <a:schemeClr val="bg1"/>
                </a:solidFill>
                <a:latin typeface="+mn-lt"/>
              </a:rPr>
              <a:t> </a:t>
            </a:r>
            <a:r>
              <a:rPr lang="en-US" sz="1200" spc="200" dirty="0" err="1">
                <a:solidFill>
                  <a:schemeClr val="bg1"/>
                </a:solidFill>
                <a:latin typeface="+mn-lt"/>
              </a:rPr>
              <a:t>Fidias</a:t>
            </a:r>
            <a:r>
              <a:rPr lang="en-US" sz="1200" spc="200" dirty="0">
                <a:solidFill>
                  <a:schemeClr val="bg1"/>
                </a:solidFill>
                <a:latin typeface="+mn-lt"/>
              </a:rPr>
              <a:t>, el </a:t>
            </a:r>
            <a:r>
              <a:rPr lang="en-US" sz="1200" spc="200" dirty="0" err="1">
                <a:solidFill>
                  <a:schemeClr val="bg1"/>
                </a:solidFill>
                <a:latin typeface="+mn-lt"/>
              </a:rPr>
              <a:t>escultor</a:t>
            </a:r>
            <a:r>
              <a:rPr lang="en-US" sz="1200" spc="200" dirty="0">
                <a:solidFill>
                  <a:schemeClr val="bg1"/>
                </a:solidFill>
                <a:latin typeface="+mn-lt"/>
              </a:rPr>
              <a:t> y </a:t>
            </a:r>
            <a:r>
              <a:rPr lang="en-US" sz="1200" spc="200" dirty="0" err="1">
                <a:solidFill>
                  <a:schemeClr val="bg1"/>
                </a:solidFill>
                <a:latin typeface="+mn-lt"/>
              </a:rPr>
              <a:t>arquitecto</a:t>
            </a:r>
            <a:endParaRPr lang="en-US" sz="1200" spc="200" dirty="0">
              <a:solidFill>
                <a:schemeClr val="bg1"/>
              </a:solidFill>
              <a:latin typeface="+mn-lt"/>
            </a:endParaRPr>
          </a:p>
        </p:txBody>
      </p:sp>
    </p:spTree>
    <p:extLst>
      <p:ext uri="{BB962C8B-B14F-4D97-AF65-F5344CB8AC3E}">
        <p14:creationId xmlns:p14="http://schemas.microsoft.com/office/powerpoint/2010/main" val="475936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EC46482-CD4A-4072-9C35-35E8BBD7E1A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5143490"/>
          </a:xfrm>
          <a:prstGeom prst="rect">
            <a:avLst/>
          </a:prstGeom>
        </p:spPr>
      </p:pic>
      <p:sp>
        <p:nvSpPr>
          <p:cNvPr id="6" name="Título 5">
            <a:extLst>
              <a:ext uri="{FF2B5EF4-FFF2-40B4-BE49-F238E27FC236}">
                <a16:creationId xmlns:a16="http://schemas.microsoft.com/office/drawing/2014/main" id="{E5527DAD-42B9-4FF7-9AC0-4ED55CA24B46}"/>
              </a:ext>
            </a:extLst>
          </p:cNvPr>
          <p:cNvSpPr>
            <a:spLocks noGrp="1"/>
          </p:cNvSpPr>
          <p:nvPr>
            <p:ph type="title"/>
          </p:nvPr>
        </p:nvSpPr>
        <p:spPr>
          <a:xfrm>
            <a:off x="3910988" y="0"/>
            <a:ext cx="5233012" cy="1234440"/>
          </a:xfrm>
          <a:noFill/>
          <a:ln w="38100" cap="sq">
            <a:noFill/>
            <a:miter lim="800000"/>
          </a:ln>
        </p:spPr>
        <p:txBody>
          <a:bodyPr vert="horz" lIns="274320" tIns="182880" rIns="274320" bIns="182880" rtlCol="0" anchor="ctr" anchorCtr="1">
            <a:noAutofit/>
          </a:bodyPr>
          <a:lstStyle/>
          <a:p>
            <a:pPr algn="ctr" defTabSz="914400">
              <a:spcBef>
                <a:spcPct val="0"/>
              </a:spcBef>
            </a:pPr>
            <a:r>
              <a:rPr lang="es-CL" sz="1200" spc="200" dirty="0">
                <a:solidFill>
                  <a:srgbClr val="5D74A7"/>
                </a:solidFill>
                <a:latin typeface="+mn-lt"/>
              </a:rPr>
              <a:t>Coliseo romano </a:t>
            </a:r>
            <a:br>
              <a:rPr lang="es-CL" sz="1200" spc="200" dirty="0">
                <a:solidFill>
                  <a:srgbClr val="5D74A7"/>
                </a:solidFill>
                <a:latin typeface="+mn-lt"/>
              </a:rPr>
            </a:br>
            <a:br>
              <a:rPr lang="es-CL" sz="1200" spc="200" dirty="0">
                <a:solidFill>
                  <a:srgbClr val="5D74A7"/>
                </a:solidFill>
                <a:latin typeface="+mn-lt"/>
              </a:rPr>
            </a:br>
            <a:r>
              <a:rPr lang="es-CL" sz="1200" spc="200" dirty="0">
                <a:solidFill>
                  <a:srgbClr val="5D74A7"/>
                </a:solidFill>
                <a:latin typeface="+mn-lt"/>
              </a:rPr>
              <a:t>Es​ un anfiteatro de la época del Imperio romano construido en el siglo I. Ubicado en el este del Foro Romano, es el más grande que se construyó en la época. </a:t>
            </a:r>
          </a:p>
        </p:txBody>
      </p:sp>
    </p:spTree>
    <p:extLst>
      <p:ext uri="{BB962C8B-B14F-4D97-AF65-F5344CB8AC3E}">
        <p14:creationId xmlns:p14="http://schemas.microsoft.com/office/powerpoint/2010/main" val="46385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5399F1E-7480-47A8-9C37-EE4CD4705C43}"/>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0" y="10"/>
            <a:ext cx="5626021" cy="3428990"/>
          </a:xfrm>
          <a:prstGeom prst="rect">
            <a:avLst/>
          </a:prstGeom>
        </p:spPr>
      </p:pic>
      <p:pic>
        <p:nvPicPr>
          <p:cNvPr id="7" name="Imagen 6">
            <a:extLst>
              <a:ext uri="{FF2B5EF4-FFF2-40B4-BE49-F238E27FC236}">
                <a16:creationId xmlns:a16="http://schemas.microsoft.com/office/drawing/2014/main" id="{092AD499-A9D2-48C6-91CA-805EC4AF498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26021" y="10"/>
            <a:ext cx="3517959" cy="3428990"/>
          </a:xfrm>
          <a:prstGeom prst="rect">
            <a:avLst/>
          </a:prstGeom>
        </p:spPr>
      </p:pic>
      <p:sp>
        <p:nvSpPr>
          <p:cNvPr id="2" name="Título 1">
            <a:extLst>
              <a:ext uri="{FF2B5EF4-FFF2-40B4-BE49-F238E27FC236}">
                <a16:creationId xmlns:a16="http://schemas.microsoft.com/office/drawing/2014/main" id="{523CC8C5-A50C-4E91-A0DE-BD141FD220F3}"/>
              </a:ext>
            </a:extLst>
          </p:cNvPr>
          <p:cNvSpPr>
            <a:spLocks noGrp="1"/>
          </p:cNvSpPr>
          <p:nvPr>
            <p:ph type="title"/>
          </p:nvPr>
        </p:nvSpPr>
        <p:spPr>
          <a:xfrm>
            <a:off x="366824" y="4043197"/>
            <a:ext cx="8410352" cy="1234320"/>
          </a:xfrm>
          <a:noFill/>
          <a:ln>
            <a:noFill/>
          </a:ln>
        </p:spPr>
        <p:txBody>
          <a:bodyPr vert="horz" lIns="274320" tIns="182880" rIns="274320" bIns="182880" rtlCol="0" anchor="ctr" anchorCtr="1">
            <a:noAutofit/>
          </a:bodyPr>
          <a:lstStyle/>
          <a:p>
            <a:pPr algn="ctr" defTabSz="914400">
              <a:spcBef>
                <a:spcPct val="0"/>
              </a:spcBef>
              <a:spcAft>
                <a:spcPts val="600"/>
              </a:spcAft>
            </a:pPr>
            <a:r>
              <a:rPr lang="es-CL" sz="1400" spc="200" dirty="0">
                <a:solidFill>
                  <a:schemeClr val="bg1"/>
                </a:solidFill>
              </a:rPr>
              <a:t>Catedral Notre Dame de París</a:t>
            </a:r>
            <a:br>
              <a:rPr lang="es-CL" sz="1200" spc="200" dirty="0">
                <a:solidFill>
                  <a:schemeClr val="bg1"/>
                </a:solidFill>
              </a:rPr>
            </a:br>
            <a:br>
              <a:rPr lang="es-CL" sz="1200" spc="200" dirty="0">
                <a:solidFill>
                  <a:schemeClr val="bg1"/>
                </a:solidFill>
                <a:effectLst/>
              </a:rPr>
            </a:br>
            <a:r>
              <a:rPr lang="es-CL" sz="1200" spc="200" dirty="0">
                <a:solidFill>
                  <a:schemeClr val="bg1"/>
                </a:solidFill>
                <a:effectLst/>
              </a:rPr>
              <a:t>Catedral católica, sede de la arquidiócesis de París, dedicada a la Virgen María y ubicada en la pequeña isla de la Cité. Es uno de los edificios góticos más antiguos. En él se utilizaron elementos arquitectónicos medievales, como la bóveda de crucería, los arcos ojivales y arbotantes. Se caracteriza por sus vitrales de colores en ventanas y rosetones y una abundante  decoración escultórica. </a:t>
            </a:r>
            <a:br>
              <a:rPr lang="es-CL" sz="1200" spc="200" dirty="0">
                <a:solidFill>
                  <a:schemeClr val="bg1"/>
                </a:solidFill>
                <a:effectLst/>
              </a:rPr>
            </a:br>
            <a:r>
              <a:rPr lang="es-CL" sz="1200" spc="200" dirty="0">
                <a:solidFill>
                  <a:schemeClr val="bg1"/>
                </a:solidFill>
                <a:effectLst/>
              </a:rPr>
              <a:t>Su edificación comenzó en el año 1163, terminándose en 1345 y desde entonces ha sufrido varias renovaciones</a:t>
            </a:r>
            <a:r>
              <a:rPr lang="es-CL" sz="1200" b="1" spc="200" dirty="0">
                <a:solidFill>
                  <a:schemeClr val="bg1"/>
                </a:solidFill>
                <a:effectLst/>
              </a:rPr>
              <a:t>. </a:t>
            </a:r>
            <a:br>
              <a:rPr lang="es-CL" sz="1200" b="1" spc="200" dirty="0">
                <a:solidFill>
                  <a:schemeClr val="bg1"/>
                </a:solidFill>
                <a:effectLst/>
              </a:rPr>
            </a:br>
            <a:r>
              <a:rPr lang="es-CL" sz="1050" b="1" spc="200" dirty="0">
                <a:solidFill>
                  <a:schemeClr val="bg1"/>
                </a:solidFill>
                <a:effectLst/>
                <a:highlight>
                  <a:srgbClr val="00FFFF"/>
                </a:highlight>
              </a:rPr>
              <a:t> </a:t>
            </a:r>
            <a:br>
              <a:rPr lang="en-US" sz="1050" b="1" spc="200" dirty="0">
                <a:solidFill>
                  <a:schemeClr val="bg1"/>
                </a:solidFill>
                <a:effectLst/>
              </a:rPr>
            </a:br>
            <a:r>
              <a:rPr lang="en-US" sz="1000" spc="200" dirty="0">
                <a:solidFill>
                  <a:schemeClr val="bg1"/>
                </a:solidFill>
                <a:effectLst/>
              </a:rPr>
              <a:t>.</a:t>
            </a:r>
            <a:br>
              <a:rPr lang="en-US" sz="1000" spc="200" dirty="0">
                <a:solidFill>
                  <a:schemeClr val="bg1"/>
                </a:solidFill>
                <a:effectLst/>
              </a:rPr>
            </a:br>
            <a:r>
              <a:rPr lang="en-US" sz="1000" spc="200" dirty="0">
                <a:solidFill>
                  <a:schemeClr val="bg1"/>
                </a:solidFill>
                <a:effectLst/>
                <a:highlight>
                  <a:srgbClr val="00FFFF"/>
                </a:highlight>
              </a:rPr>
              <a:t> </a:t>
            </a:r>
            <a:br>
              <a:rPr lang="en-US" sz="1000" spc="200" dirty="0">
                <a:solidFill>
                  <a:schemeClr val="bg1"/>
                </a:solidFill>
                <a:effectLst/>
              </a:rPr>
            </a:br>
            <a:br>
              <a:rPr lang="en-US" sz="1000" spc="200" dirty="0">
                <a:solidFill>
                  <a:schemeClr val="bg1"/>
                </a:solidFill>
              </a:rPr>
            </a:br>
            <a:endParaRPr lang="en-US" sz="1000" spc="200" dirty="0">
              <a:solidFill>
                <a:schemeClr val="bg1"/>
              </a:solidFill>
            </a:endParaRPr>
          </a:p>
        </p:txBody>
      </p:sp>
    </p:spTree>
    <p:extLst>
      <p:ext uri="{BB962C8B-B14F-4D97-AF65-F5344CB8AC3E}">
        <p14:creationId xmlns:p14="http://schemas.microsoft.com/office/powerpoint/2010/main" val="130959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Imagen 4" descr="Un castillo con una montaña al fondo&#10;&#10;Descripción generada automáticamente">
            <a:extLst>
              <a:ext uri="{FF2B5EF4-FFF2-40B4-BE49-F238E27FC236}">
                <a16:creationId xmlns:a16="http://schemas.microsoft.com/office/drawing/2014/main" id="{102A53D6-276A-41EC-8D5A-A8C2E099F6B4}"/>
              </a:ext>
            </a:extLst>
          </p:cNvPr>
          <p:cNvPicPr>
            <a:picLocks noChangeAspect="1"/>
          </p:cNvPicPr>
          <p:nvPr/>
        </p:nvPicPr>
        <p:blipFill rotWithShape="1">
          <a:blip r:embed="rId2">
            <a:extLst>
              <a:ext uri="{28A0092B-C50C-407E-A947-70E740481C1C}">
                <a14:useLocalDpi xmlns:a14="http://schemas.microsoft.com/office/drawing/2010/main" val="0"/>
              </a:ext>
            </a:extLst>
          </a:blip>
          <a:srcRect t="6305" b="2043"/>
          <a:stretch/>
        </p:blipFill>
        <p:spPr>
          <a:xfrm>
            <a:off x="20" y="10"/>
            <a:ext cx="5626021" cy="3428990"/>
          </a:xfrm>
          <a:prstGeom prst="rect">
            <a:avLst/>
          </a:prstGeom>
        </p:spPr>
      </p:pic>
      <p:pic>
        <p:nvPicPr>
          <p:cNvPr id="7" name="Imagen 6" descr="Un edificio antiguo&#10;&#10;Descripción generada automáticamente con confianza media">
            <a:extLst>
              <a:ext uri="{FF2B5EF4-FFF2-40B4-BE49-F238E27FC236}">
                <a16:creationId xmlns:a16="http://schemas.microsoft.com/office/drawing/2014/main" id="{9E5CF0EC-F665-4F5C-B1DA-4D5ABD004809}"/>
              </a:ext>
            </a:extLst>
          </p:cNvPr>
          <p:cNvPicPr>
            <a:picLocks noChangeAspect="1"/>
          </p:cNvPicPr>
          <p:nvPr/>
        </p:nvPicPr>
        <p:blipFill rotWithShape="1">
          <a:blip r:embed="rId3">
            <a:extLst>
              <a:ext uri="{28A0092B-C50C-407E-A947-70E740481C1C}">
                <a14:useLocalDpi xmlns:a14="http://schemas.microsoft.com/office/drawing/2010/main" val="0"/>
              </a:ext>
            </a:extLst>
          </a:blip>
          <a:srcRect l="15800" r="16490" b="3"/>
          <a:stretch/>
        </p:blipFill>
        <p:spPr>
          <a:xfrm>
            <a:off x="5626041" y="10"/>
            <a:ext cx="3517959" cy="3428990"/>
          </a:xfrm>
          <a:prstGeom prst="rect">
            <a:avLst/>
          </a:prstGeom>
        </p:spPr>
      </p:pic>
      <p:sp>
        <p:nvSpPr>
          <p:cNvPr id="2" name="Título 1">
            <a:extLst>
              <a:ext uri="{FF2B5EF4-FFF2-40B4-BE49-F238E27FC236}">
                <a16:creationId xmlns:a16="http://schemas.microsoft.com/office/drawing/2014/main" id="{44790EEE-8BB0-4D12-A4B0-2913355B0983}"/>
              </a:ext>
            </a:extLst>
          </p:cNvPr>
          <p:cNvSpPr>
            <a:spLocks noGrp="1"/>
          </p:cNvSpPr>
          <p:nvPr>
            <p:ph type="title"/>
          </p:nvPr>
        </p:nvSpPr>
        <p:spPr>
          <a:xfrm>
            <a:off x="1030029" y="5143500"/>
            <a:ext cx="6743700" cy="1234320"/>
          </a:xfrm>
        </p:spPr>
        <p:txBody>
          <a:bodyPr vert="horz" lIns="274320" tIns="182880" rIns="274320" bIns="182880" rtlCol="0" anchor="ctr" anchorCtr="1">
            <a:normAutofit fontScale="90000"/>
          </a:bodyPr>
          <a:lstStyle/>
          <a:p>
            <a:pPr algn="ctr" defTabSz="914400">
              <a:spcBef>
                <a:spcPct val="0"/>
              </a:spcBef>
            </a:pPr>
            <a:r>
              <a:rPr lang="en-US" sz="1000" spc="200" dirty="0">
                <a:solidFill>
                  <a:srgbClr val="262626"/>
                </a:solidFill>
                <a:effectLst/>
              </a:rPr>
              <a:t>La Alhambra </a:t>
            </a:r>
            <a:br>
              <a:rPr lang="en-US" sz="1000" spc="200" dirty="0">
                <a:solidFill>
                  <a:srgbClr val="262626"/>
                </a:solidFill>
                <a:effectLst/>
              </a:rPr>
            </a:br>
            <a:r>
              <a:rPr lang="en-US" sz="1000" spc="200" dirty="0">
                <a:solidFill>
                  <a:srgbClr val="262626"/>
                </a:solidFill>
                <a:effectLst/>
              </a:rPr>
              <a:t>es un </a:t>
            </a:r>
            <a:r>
              <a:rPr lang="en-US" sz="1000" spc="200" dirty="0" err="1">
                <a:solidFill>
                  <a:srgbClr val="262626"/>
                </a:solidFill>
                <a:effectLst/>
              </a:rPr>
              <a:t>complejo</a:t>
            </a:r>
            <a:r>
              <a:rPr lang="en-US" sz="1000" spc="200" dirty="0">
                <a:solidFill>
                  <a:srgbClr val="262626"/>
                </a:solidFill>
                <a:effectLst/>
              </a:rPr>
              <a:t> monumental </a:t>
            </a:r>
            <a:r>
              <a:rPr lang="en-US" sz="1000" spc="200" dirty="0" err="1">
                <a:solidFill>
                  <a:srgbClr val="262626"/>
                </a:solidFill>
                <a:effectLst/>
              </a:rPr>
              <a:t>ubicado</a:t>
            </a:r>
            <a:r>
              <a:rPr lang="en-US" sz="1000" spc="200" dirty="0">
                <a:solidFill>
                  <a:srgbClr val="262626"/>
                </a:solidFill>
                <a:effectLst/>
              </a:rPr>
              <a:t> </a:t>
            </a:r>
            <a:r>
              <a:rPr lang="en-US" sz="1000" spc="200" dirty="0" err="1">
                <a:solidFill>
                  <a:srgbClr val="262626"/>
                </a:solidFill>
                <a:effectLst/>
              </a:rPr>
              <a:t>sobre</a:t>
            </a:r>
            <a:r>
              <a:rPr lang="en-US" sz="1000" spc="200" dirty="0">
                <a:solidFill>
                  <a:srgbClr val="262626"/>
                </a:solidFill>
                <a:effectLst/>
              </a:rPr>
              <a:t> la </a:t>
            </a:r>
            <a:r>
              <a:rPr lang="en-US" sz="1000" spc="200" dirty="0" err="1">
                <a:solidFill>
                  <a:srgbClr val="262626"/>
                </a:solidFill>
                <a:effectLst/>
              </a:rPr>
              <a:t>colina</a:t>
            </a:r>
            <a:r>
              <a:rPr lang="en-US" sz="1000" spc="200" dirty="0">
                <a:solidFill>
                  <a:srgbClr val="262626"/>
                </a:solidFill>
                <a:effectLst/>
              </a:rPr>
              <a:t> de la </a:t>
            </a:r>
            <a:r>
              <a:rPr lang="en-US" sz="1000" spc="200" dirty="0" err="1">
                <a:solidFill>
                  <a:srgbClr val="262626"/>
                </a:solidFill>
                <a:effectLst/>
              </a:rPr>
              <a:t>Sabika</a:t>
            </a:r>
            <a:r>
              <a:rPr lang="en-US" sz="1000" spc="200" dirty="0">
                <a:solidFill>
                  <a:srgbClr val="262626"/>
                </a:solidFill>
                <a:effectLst/>
              </a:rPr>
              <a:t> </a:t>
            </a:r>
            <a:r>
              <a:rPr lang="en-US" sz="1000" spc="200" dirty="0" err="1">
                <a:solidFill>
                  <a:srgbClr val="262626"/>
                </a:solidFill>
                <a:effectLst/>
              </a:rPr>
              <a:t>en</a:t>
            </a:r>
            <a:r>
              <a:rPr lang="en-US" sz="1000" spc="200" dirty="0">
                <a:solidFill>
                  <a:srgbClr val="262626"/>
                </a:solidFill>
                <a:effectLst/>
              </a:rPr>
              <a:t> la ciudad de </a:t>
            </a:r>
            <a:r>
              <a:rPr lang="en-US" sz="1000" spc="200" dirty="0" err="1">
                <a:solidFill>
                  <a:srgbClr val="262626"/>
                </a:solidFill>
                <a:effectLst/>
              </a:rPr>
              <a:t>granada</a:t>
            </a:r>
            <a:r>
              <a:rPr lang="en-US" sz="1000" spc="200" dirty="0">
                <a:solidFill>
                  <a:srgbClr val="262626"/>
                </a:solidFill>
                <a:effectLst/>
              </a:rPr>
              <a:t>, </a:t>
            </a:r>
            <a:r>
              <a:rPr lang="en-US" sz="1000" spc="200" dirty="0" err="1">
                <a:solidFill>
                  <a:srgbClr val="262626"/>
                </a:solidFill>
                <a:effectLst/>
              </a:rPr>
              <a:t>España</a:t>
            </a:r>
            <a:r>
              <a:rPr lang="en-US" sz="1000" spc="200" dirty="0">
                <a:solidFill>
                  <a:srgbClr val="262626"/>
                </a:solidFill>
                <a:effectLst/>
              </a:rPr>
              <a:t>. </a:t>
            </a:r>
            <a:r>
              <a:rPr lang="en-US" sz="1000" spc="200" dirty="0" err="1">
                <a:solidFill>
                  <a:srgbClr val="262626"/>
                </a:solidFill>
                <a:effectLst/>
              </a:rPr>
              <a:t>Consiste</a:t>
            </a:r>
            <a:r>
              <a:rPr lang="en-US" sz="1000" spc="200" dirty="0">
                <a:solidFill>
                  <a:srgbClr val="262626"/>
                </a:solidFill>
                <a:effectLst/>
              </a:rPr>
              <a:t> </a:t>
            </a:r>
            <a:r>
              <a:rPr lang="en-US" sz="1000" spc="200" dirty="0" err="1">
                <a:solidFill>
                  <a:srgbClr val="262626"/>
                </a:solidFill>
                <a:effectLst/>
              </a:rPr>
              <a:t>en</a:t>
            </a:r>
            <a:r>
              <a:rPr lang="en-US" sz="1000" spc="200" dirty="0">
                <a:solidFill>
                  <a:srgbClr val="262626"/>
                </a:solidFill>
                <a:effectLst/>
              </a:rPr>
              <a:t> un conjunto de palacios, </a:t>
            </a:r>
            <a:r>
              <a:rPr lang="en-US" sz="1000" spc="200" dirty="0" err="1">
                <a:solidFill>
                  <a:srgbClr val="262626"/>
                </a:solidFill>
                <a:effectLst/>
              </a:rPr>
              <a:t>jardines</a:t>
            </a:r>
            <a:r>
              <a:rPr lang="en-US" sz="1000" spc="200" dirty="0">
                <a:solidFill>
                  <a:srgbClr val="262626"/>
                </a:solidFill>
                <a:effectLst/>
              </a:rPr>
              <a:t> y </a:t>
            </a:r>
            <a:r>
              <a:rPr lang="en-US" sz="1000" spc="200" dirty="0" err="1">
                <a:solidFill>
                  <a:srgbClr val="262626"/>
                </a:solidFill>
                <a:effectLst/>
              </a:rPr>
              <a:t>fortaleza</a:t>
            </a:r>
            <a:r>
              <a:rPr lang="en-US" sz="1000" spc="200" dirty="0">
                <a:solidFill>
                  <a:srgbClr val="262626"/>
                </a:solidFill>
                <a:effectLst/>
              </a:rPr>
              <a:t>. </a:t>
            </a:r>
            <a:r>
              <a:rPr lang="en-US" sz="1000" spc="200" dirty="0" err="1">
                <a:solidFill>
                  <a:srgbClr val="262626"/>
                </a:solidFill>
                <a:effectLst/>
              </a:rPr>
              <a:t>Inicialmente</a:t>
            </a:r>
            <a:r>
              <a:rPr lang="en-US" sz="1000" spc="200" dirty="0">
                <a:solidFill>
                  <a:srgbClr val="262626"/>
                </a:solidFill>
                <a:effectLst/>
              </a:rPr>
              <a:t> </a:t>
            </a:r>
            <a:r>
              <a:rPr lang="en-US" sz="1000" spc="200" dirty="0" err="1">
                <a:solidFill>
                  <a:srgbClr val="262626"/>
                </a:solidFill>
                <a:effectLst/>
              </a:rPr>
              <a:t>fue</a:t>
            </a:r>
            <a:r>
              <a:rPr lang="en-US" sz="1000" spc="200" dirty="0">
                <a:solidFill>
                  <a:srgbClr val="262626"/>
                </a:solidFill>
                <a:effectLst/>
              </a:rPr>
              <a:t> </a:t>
            </a:r>
            <a:r>
              <a:rPr lang="en-US" sz="1000" spc="200" dirty="0" err="1">
                <a:solidFill>
                  <a:srgbClr val="262626"/>
                </a:solidFill>
                <a:effectLst/>
              </a:rPr>
              <a:t>concebido</a:t>
            </a:r>
            <a:r>
              <a:rPr lang="en-US" sz="1000" spc="200" dirty="0">
                <a:solidFill>
                  <a:srgbClr val="262626"/>
                </a:solidFill>
                <a:effectLst/>
              </a:rPr>
              <a:t> para </a:t>
            </a:r>
            <a:r>
              <a:rPr lang="en-US" sz="1000" spc="200" dirty="0" err="1">
                <a:solidFill>
                  <a:srgbClr val="262626"/>
                </a:solidFill>
                <a:effectLst/>
              </a:rPr>
              <a:t>alojar</a:t>
            </a:r>
            <a:r>
              <a:rPr lang="en-US" sz="1000" spc="200" dirty="0">
                <a:solidFill>
                  <a:srgbClr val="262626"/>
                </a:solidFill>
                <a:effectLst/>
              </a:rPr>
              <a:t> al emir y la </a:t>
            </a:r>
            <a:r>
              <a:rPr lang="en-US" sz="1000" spc="200" dirty="0" err="1">
                <a:solidFill>
                  <a:srgbClr val="262626"/>
                </a:solidFill>
                <a:effectLst/>
              </a:rPr>
              <a:t>corte</a:t>
            </a:r>
            <a:r>
              <a:rPr lang="en-US" sz="1000" spc="200" dirty="0">
                <a:solidFill>
                  <a:srgbClr val="262626"/>
                </a:solidFill>
                <a:effectLst/>
              </a:rPr>
              <a:t> del </a:t>
            </a:r>
            <a:r>
              <a:rPr lang="en-US" sz="1000" spc="200" dirty="0" err="1">
                <a:solidFill>
                  <a:srgbClr val="262626"/>
                </a:solidFill>
                <a:effectLst/>
              </a:rPr>
              <a:t>reino</a:t>
            </a:r>
            <a:r>
              <a:rPr lang="en-US" sz="1000" spc="200" dirty="0">
                <a:solidFill>
                  <a:srgbClr val="262626"/>
                </a:solidFill>
                <a:effectLst/>
              </a:rPr>
              <a:t> </a:t>
            </a:r>
            <a:r>
              <a:rPr lang="en-US" sz="1000" spc="200" dirty="0" err="1">
                <a:solidFill>
                  <a:srgbClr val="262626"/>
                </a:solidFill>
                <a:effectLst/>
              </a:rPr>
              <a:t>nazarí</a:t>
            </a:r>
            <a:r>
              <a:rPr lang="en-US" sz="1000" spc="200" dirty="0">
                <a:solidFill>
                  <a:srgbClr val="262626"/>
                </a:solidFill>
                <a:effectLst/>
              </a:rPr>
              <a:t>, </a:t>
            </a:r>
            <a:r>
              <a:rPr lang="en-US" sz="1000" spc="200" dirty="0" err="1">
                <a:solidFill>
                  <a:srgbClr val="262626"/>
                </a:solidFill>
                <a:effectLst/>
              </a:rPr>
              <a:t>más</a:t>
            </a:r>
            <a:r>
              <a:rPr lang="en-US" sz="1000" spc="200" dirty="0">
                <a:solidFill>
                  <a:srgbClr val="262626"/>
                </a:solidFill>
                <a:effectLst/>
              </a:rPr>
              <a:t> </a:t>
            </a:r>
            <a:r>
              <a:rPr lang="en-US" sz="1000" spc="200" dirty="0" err="1">
                <a:solidFill>
                  <a:srgbClr val="262626"/>
                </a:solidFill>
                <a:effectLst/>
              </a:rPr>
              <a:t>tarde</a:t>
            </a:r>
            <a:r>
              <a:rPr lang="en-US" sz="1000" spc="200" dirty="0">
                <a:solidFill>
                  <a:srgbClr val="262626"/>
                </a:solidFill>
                <a:effectLst/>
              </a:rPr>
              <a:t> </a:t>
            </a:r>
            <a:r>
              <a:rPr lang="en-US" sz="1000" spc="200" dirty="0" err="1">
                <a:solidFill>
                  <a:srgbClr val="262626"/>
                </a:solidFill>
                <a:effectLst/>
              </a:rPr>
              <a:t>como</a:t>
            </a:r>
            <a:r>
              <a:rPr lang="en-US" sz="1000" spc="200" dirty="0">
                <a:solidFill>
                  <a:srgbClr val="262626"/>
                </a:solidFill>
                <a:effectLst/>
              </a:rPr>
              <a:t> residencia real </a:t>
            </a:r>
            <a:r>
              <a:rPr lang="en-US" sz="1000" spc="200" dirty="0" err="1">
                <a:solidFill>
                  <a:srgbClr val="262626"/>
                </a:solidFill>
                <a:effectLst/>
              </a:rPr>
              <a:t>castellana</a:t>
            </a:r>
            <a:r>
              <a:rPr lang="en-US" sz="1000" spc="200" dirty="0">
                <a:solidFill>
                  <a:srgbClr val="262626"/>
                </a:solidFill>
                <a:effectLst/>
              </a:rPr>
              <a:t>. Se </a:t>
            </a:r>
            <a:r>
              <a:rPr lang="en-US" sz="1000" spc="200" dirty="0" err="1">
                <a:solidFill>
                  <a:srgbClr val="262626"/>
                </a:solidFill>
                <a:effectLst/>
              </a:rPr>
              <a:t>caracteriza</a:t>
            </a:r>
            <a:r>
              <a:rPr lang="en-US" sz="1000" spc="200" dirty="0">
                <a:solidFill>
                  <a:srgbClr val="262626"/>
                </a:solidFill>
                <a:effectLst/>
              </a:rPr>
              <a:t> por la </a:t>
            </a:r>
            <a:r>
              <a:rPr lang="en-US" sz="1000" spc="200" dirty="0" err="1">
                <a:solidFill>
                  <a:srgbClr val="262626"/>
                </a:solidFill>
                <a:effectLst/>
              </a:rPr>
              <a:t>decoración</a:t>
            </a:r>
            <a:r>
              <a:rPr lang="en-US" sz="1000" spc="200" dirty="0">
                <a:solidFill>
                  <a:srgbClr val="262626"/>
                </a:solidFill>
                <a:effectLst/>
              </a:rPr>
              <a:t> interior de sus palacios. </a:t>
            </a:r>
            <a:endParaRPr lang="en-US" sz="1000" spc="200" dirty="0">
              <a:solidFill>
                <a:srgbClr val="262626"/>
              </a:solidFill>
            </a:endParaRPr>
          </a:p>
        </p:txBody>
      </p:sp>
      <p:sp>
        <p:nvSpPr>
          <p:cNvPr id="6" name="CuadroTexto 5">
            <a:extLst>
              <a:ext uri="{FF2B5EF4-FFF2-40B4-BE49-F238E27FC236}">
                <a16:creationId xmlns:a16="http://schemas.microsoft.com/office/drawing/2014/main" id="{6E21904F-4005-4659-AC8B-5B350729E7AC}"/>
              </a:ext>
            </a:extLst>
          </p:cNvPr>
          <p:cNvSpPr txBox="1"/>
          <p:nvPr/>
        </p:nvSpPr>
        <p:spPr>
          <a:xfrm>
            <a:off x="18607" y="3593752"/>
            <a:ext cx="9125393" cy="1415772"/>
          </a:xfrm>
          <a:prstGeom prst="rect">
            <a:avLst/>
          </a:prstGeom>
          <a:noFill/>
        </p:spPr>
        <p:txBody>
          <a:bodyPr wrap="square">
            <a:spAutoFit/>
          </a:bodyPr>
          <a:lstStyle/>
          <a:p>
            <a:pPr algn="ctr"/>
            <a:r>
              <a:rPr lang="en-US" sz="1400" spc="200" dirty="0">
                <a:solidFill>
                  <a:schemeClr val="bg1"/>
                </a:solidFill>
                <a:effectLst/>
              </a:rPr>
              <a:t>LA ALHAMBRA, </a:t>
            </a:r>
            <a:r>
              <a:rPr lang="en-US" sz="1400" spc="200" dirty="0">
                <a:solidFill>
                  <a:schemeClr val="bg1"/>
                </a:solidFill>
              </a:rPr>
              <a:t>ESPAÑA</a:t>
            </a:r>
          </a:p>
          <a:p>
            <a:pPr algn="ctr"/>
            <a:br>
              <a:rPr lang="en-US" sz="1200" spc="200" dirty="0">
                <a:solidFill>
                  <a:schemeClr val="bg1"/>
                </a:solidFill>
                <a:effectLst/>
              </a:rPr>
            </a:br>
            <a:r>
              <a:rPr lang="en-US" sz="1200" spc="200" dirty="0">
                <a:solidFill>
                  <a:schemeClr val="bg1"/>
                </a:solidFill>
                <a:effectLst/>
              </a:rPr>
              <a:t>ES UN COMPLEJO MONUMENTAL UBICADO SOBRE LA COLINA DE LA SABIKA EN LA CIUDAD DE GRANADA, ESPAÑA. CONSISTE EN UN CONJUNTO DE PALACIOS, JARDINES Y FORTALEZA. INICIALMENTE FUE CONCEBIDO PARA ALOJAR AL EMIR Y LA CORTE DEL REINO NAZARÍ, MÁS TARDE COMO RESIDENCIA REAL CASTELLANA. SE CARACTERIZA POR LA DECORACIÓN INTERIOR DE SUS PALACIOS. </a:t>
            </a:r>
            <a:endParaRPr lang="es-CL" sz="1200" dirty="0">
              <a:solidFill>
                <a:schemeClr val="bg1"/>
              </a:solidFill>
            </a:endParaRPr>
          </a:p>
        </p:txBody>
      </p:sp>
    </p:spTree>
    <p:extLst>
      <p:ext uri="{BB962C8B-B14F-4D97-AF65-F5344CB8AC3E}">
        <p14:creationId xmlns:p14="http://schemas.microsoft.com/office/powerpoint/2010/main" val="167363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7B06895-044E-45C9-94B7-F6A992B821C7}"/>
              </a:ext>
            </a:extLst>
          </p:cNvPr>
          <p:cNvSpPr/>
          <p:nvPr/>
        </p:nvSpPr>
        <p:spPr>
          <a:xfrm>
            <a:off x="4589415" y="0"/>
            <a:ext cx="4572000" cy="51435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5D74A7"/>
              </a:solidFill>
            </a:endParaRPr>
          </a:p>
        </p:txBody>
      </p:sp>
      <p:pic>
        <p:nvPicPr>
          <p:cNvPr id="7" name="Imagen 6" descr="Vista de una ciudad desde lo alto de un edificio&#10;&#10;Descripción generada automáticamente">
            <a:extLst>
              <a:ext uri="{FF2B5EF4-FFF2-40B4-BE49-F238E27FC236}">
                <a16:creationId xmlns:a16="http://schemas.microsoft.com/office/drawing/2014/main" id="{656BD487-0E35-4A8F-B64D-4EEEE63239E0}"/>
              </a:ext>
            </a:extLst>
          </p:cNvPr>
          <p:cNvPicPr>
            <a:picLocks noChangeAspect="1"/>
          </p:cNvPicPr>
          <p:nvPr/>
        </p:nvPicPr>
        <p:blipFill rotWithShape="1">
          <a:blip r:embed="rId2"/>
          <a:srcRect l="12073" r="19002" b="2"/>
          <a:stretch/>
        </p:blipFill>
        <p:spPr>
          <a:xfrm>
            <a:off x="735347" y="2424223"/>
            <a:ext cx="3118720" cy="2719277"/>
          </a:xfrm>
          <a:prstGeom prst="rect">
            <a:avLst/>
          </a:prstGeom>
          <a:ln>
            <a:noFill/>
          </a:ln>
          <a:effectLst>
            <a:outerShdw blurRad="292100" dist="139700" dir="2700000" algn="tl" rotWithShape="0">
              <a:srgbClr val="333333">
                <a:alpha val="65000"/>
              </a:srgbClr>
            </a:outerShdw>
          </a:effectLst>
        </p:spPr>
      </p:pic>
      <p:sp>
        <p:nvSpPr>
          <p:cNvPr id="13" name="Título 1">
            <a:extLst>
              <a:ext uri="{FF2B5EF4-FFF2-40B4-BE49-F238E27FC236}">
                <a16:creationId xmlns:a16="http://schemas.microsoft.com/office/drawing/2014/main" id="{0C9E9C08-B1FD-46F8-A20B-2A3F55AE81A0}"/>
              </a:ext>
            </a:extLst>
          </p:cNvPr>
          <p:cNvSpPr txBox="1">
            <a:spLocks/>
          </p:cNvSpPr>
          <p:nvPr/>
        </p:nvSpPr>
        <p:spPr>
          <a:xfrm>
            <a:off x="4765261" y="1583876"/>
            <a:ext cx="4220308" cy="2556945"/>
          </a:xfrm>
          <a:prstGeom prst="rect">
            <a:avLst/>
          </a:prstGeom>
        </p:spPr>
        <p:txBody>
          <a:bodyPr vert="horz" lIns="91440" tIns="45720" rIns="91440" bIns="45720" rtlCol="0" anchorCtr="1">
            <a:normAutofit/>
          </a:bodyPr>
          <a:lst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a:lstStyle>
          <a:p>
            <a:pPr algn="l" defTabSz="914400">
              <a:spcBef>
                <a:spcPts val="1000"/>
              </a:spcBef>
              <a:buClr>
                <a:schemeClr val="accent2"/>
              </a:buClr>
            </a:pPr>
            <a:r>
              <a:rPr lang="en-US" sz="1000" spc="200" dirty="0">
                <a:solidFill>
                  <a:schemeClr val="bg1"/>
                </a:solidFill>
                <a:latin typeface="+mn-lt"/>
                <a:ea typeface="+mn-ea"/>
                <a:cs typeface="+mn-cs"/>
              </a:rPr>
              <a:t> </a:t>
            </a:r>
            <a:r>
              <a:rPr lang="en-US" sz="1400" spc="200" dirty="0">
                <a:solidFill>
                  <a:schemeClr val="bg1"/>
                </a:solidFill>
                <a:latin typeface="+mn-lt"/>
                <a:ea typeface="+mn-ea"/>
                <a:cs typeface="+mn-cs"/>
              </a:rPr>
              <a:t>palacio de INVIERNO Y kremlin</a:t>
            </a:r>
          </a:p>
          <a:p>
            <a:pPr algn="l" defTabSz="914400">
              <a:spcBef>
                <a:spcPts val="1000"/>
              </a:spcBef>
              <a:buClr>
                <a:schemeClr val="accent2"/>
              </a:buClr>
            </a:pPr>
            <a:br>
              <a:rPr lang="en-US" sz="1000" spc="200" dirty="0">
                <a:solidFill>
                  <a:schemeClr val="bg1"/>
                </a:solidFill>
                <a:latin typeface="+mn-lt"/>
                <a:ea typeface="+mn-ea"/>
                <a:cs typeface="+mn-cs"/>
              </a:rPr>
            </a:br>
            <a:r>
              <a:rPr lang="es-CL" sz="1200" spc="200" dirty="0">
                <a:solidFill>
                  <a:schemeClr val="bg1"/>
                </a:solidFill>
                <a:latin typeface="+mn-lt"/>
                <a:ea typeface="+mn-ea"/>
                <a:cs typeface="+mn-cs"/>
              </a:rPr>
              <a:t>El Kremlin de Moscú es un conjunto de edificios civiles y religiosos situado en el centro de Moscú, frente al río Moscova en el sur, la Plaza Roja en el este y el Jardín de Alejandro en el oeste. Incluye cuatro palacios y cuatro catedrales, agrupados en el interior de un recinto delimitado por la Muralla del Kremlin, que incluye las torres del Kremlin.</a:t>
            </a:r>
            <a:br>
              <a:rPr lang="es-CL" sz="1200" spc="200" dirty="0">
                <a:solidFill>
                  <a:schemeClr val="bg1"/>
                </a:solidFill>
                <a:latin typeface="+mn-lt"/>
                <a:ea typeface="+mn-ea"/>
                <a:cs typeface="+mn-cs"/>
              </a:rPr>
            </a:br>
            <a:endParaRPr lang="es-CL" sz="1200" spc="200" dirty="0">
              <a:solidFill>
                <a:schemeClr val="bg1"/>
              </a:solidFill>
              <a:latin typeface="+mn-lt"/>
              <a:ea typeface="+mn-ea"/>
              <a:cs typeface="+mn-cs"/>
            </a:endParaRPr>
          </a:p>
        </p:txBody>
      </p:sp>
      <p:sp>
        <p:nvSpPr>
          <p:cNvPr id="3" name="Marcador de número de diapositiva 2">
            <a:extLst>
              <a:ext uri="{FF2B5EF4-FFF2-40B4-BE49-F238E27FC236}">
                <a16:creationId xmlns:a16="http://schemas.microsoft.com/office/drawing/2014/main" id="{37A7D903-0822-4113-A371-BF50937055B1}"/>
              </a:ext>
            </a:extLst>
          </p:cNvPr>
          <p:cNvSpPr>
            <a:spLocks noGrp="1"/>
          </p:cNvSpPr>
          <p:nvPr>
            <p:ph type="sldNum" sz="quarter" idx="12"/>
          </p:nvPr>
        </p:nvSpPr>
        <p:spPr>
          <a:xfrm>
            <a:off x="7663406" y="4705971"/>
            <a:ext cx="274320" cy="274320"/>
          </a:xfrm>
        </p:spPr>
        <p:txBody>
          <a:bodyPr vert="horz" lIns="18288" tIns="45720" rIns="18288" bIns="45720" rtlCol="0" anchor="ctr">
            <a:normAutofit/>
          </a:bodyPr>
          <a:lstStyle/>
          <a:p>
            <a:pPr lvl="0" indent="0">
              <a:lnSpc>
                <a:spcPct val="90000"/>
              </a:lnSpc>
              <a:spcBef>
                <a:spcPts val="0"/>
              </a:spcBef>
              <a:spcAft>
                <a:spcPts val="600"/>
              </a:spcAft>
              <a:buNone/>
            </a:pPr>
            <a:fld id="{00000000-1234-1234-1234-123412341234}" type="slidenum">
              <a:rPr lang="en-US" sz="700" kern="1200" spc="0" baseline="0" dirty="0">
                <a:solidFill>
                  <a:srgbClr val="FFFFFF"/>
                </a:solidFill>
                <a:latin typeface="+mn-lt"/>
                <a:ea typeface="+mn-ea"/>
                <a:cs typeface="+mn-cs"/>
              </a:rPr>
              <a:pPr lvl="0" indent="0">
                <a:lnSpc>
                  <a:spcPct val="90000"/>
                </a:lnSpc>
                <a:spcBef>
                  <a:spcPts val="0"/>
                </a:spcBef>
                <a:spcAft>
                  <a:spcPts val="600"/>
                </a:spcAft>
                <a:buNone/>
              </a:pPr>
              <a:t>9</a:t>
            </a:fld>
            <a:endParaRPr lang="en-US" sz="700" kern="1200" spc="0" baseline="0" dirty="0">
              <a:solidFill>
                <a:srgbClr val="FFFFFF"/>
              </a:solidFill>
              <a:latin typeface="+mn-lt"/>
              <a:ea typeface="+mn-ea"/>
              <a:cs typeface="+mn-cs"/>
            </a:endParaRPr>
          </a:p>
        </p:txBody>
      </p:sp>
      <p:pic>
        <p:nvPicPr>
          <p:cNvPr id="5" name="Imagen 4" descr="Una torre de un edificio&#10;&#10;Descripción generada automáticamente">
            <a:extLst>
              <a:ext uri="{FF2B5EF4-FFF2-40B4-BE49-F238E27FC236}">
                <a16:creationId xmlns:a16="http://schemas.microsoft.com/office/drawing/2014/main" id="{3834B137-8461-4924-81C5-19EE3FA0A703}"/>
              </a:ext>
            </a:extLst>
          </p:cNvPr>
          <p:cNvPicPr>
            <a:picLocks noChangeAspect="1"/>
          </p:cNvPicPr>
          <p:nvPr/>
        </p:nvPicPr>
        <p:blipFill rotWithShape="1">
          <a:blip r:embed="rId3"/>
          <a:srcRect l="22260" r="17308" b="-2"/>
          <a:stretch/>
        </p:blipFill>
        <p:spPr>
          <a:xfrm>
            <a:off x="-1" y="0"/>
            <a:ext cx="4572000" cy="2984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521633"/>
      </p:ext>
    </p:extLst>
  </p:cSld>
  <p:clrMapOvr>
    <a:masterClrMapping/>
  </p:clrMapOvr>
</p:sld>
</file>

<file path=ppt/theme/theme1.xml><?xml version="1.0" encoding="utf-8"?>
<a:theme xmlns:a="http://schemas.openxmlformats.org/drawingml/2006/main" name="Paquete">
  <a:themeElements>
    <a:clrScheme name="Paque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Paquete</Template>
  <TotalTime>1580</TotalTime>
  <Words>3419</Words>
  <Application>Microsoft Office PowerPoint</Application>
  <PresentationFormat>Presentación en pantalla (16:9)</PresentationFormat>
  <Paragraphs>218</Paragraphs>
  <Slides>39</Slides>
  <Notes>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39</vt:i4>
      </vt:variant>
    </vt:vector>
  </HeadingPairs>
  <TitlesOfParts>
    <vt:vector size="45" baseType="lpstr">
      <vt:lpstr>Gill Sans MT</vt:lpstr>
      <vt:lpstr>Calibri</vt:lpstr>
      <vt:lpstr>Arial</vt:lpstr>
      <vt:lpstr>Oswald</vt:lpstr>
      <vt:lpstr>Candara Light</vt:lpstr>
      <vt:lpstr>Paquete</vt:lpstr>
      <vt:lpstr>Presentación de PowerPoint</vt:lpstr>
      <vt:lpstr>Objetivos </vt:lpstr>
      <vt:lpstr>Presentación de PowerPoint</vt:lpstr>
      <vt:lpstr>Stonehenge. Es un monumento megalítico construido entre el final del Neolítico y principios de la Edad de bronce, situado cerca de Amesbury, Inglaterra. Los arqueólogos consideran como probables fechas de construcción de las distintas fases y utilización entre el 3100 a. C. y el 2000 a. C.</vt:lpstr>
      <vt:lpstr>Partenón de Atenas  Es un templo griego construído en el siglo V a.C.   con mármol blanco.  Fue encargado por Pericles en  agradecimiento a los dioses por su victoria contra los persas. Sus arquitectos fueron Ictino y Calicrates y estaba destinado a albergar la imagen de la diosa Atenea Pártenos. El autor de la decoración escultórica fue Fidias, el escultor y arquitecto</vt:lpstr>
      <vt:lpstr>Coliseo romano   Es​ un anfiteatro de la época del Imperio romano construido en el siglo I. Ubicado en el este del Foro Romano, es el más grande que se construyó en la época. </vt:lpstr>
      <vt:lpstr>Catedral Notre Dame de París  Catedral católica, sede de la arquidiócesis de París, dedicada a la Virgen María y ubicada en la pequeña isla de la Cité. Es uno de los edificios góticos más antiguos. En él se utilizaron elementos arquitectónicos medievales, como la bóveda de crucería, los arcos ojivales y arbotantes. Se caracteriza por sus vitrales de colores en ventanas y rosetones y una abundante  decoración escultórica.  Su edificación comenzó en el año 1163, terminándose en 1345 y desde entonces ha sufrido varias renovaciones.    .    </vt:lpstr>
      <vt:lpstr>La Alhambra  es un complejo monumental ubicado sobre la colina de la Sabika en la ciudad de granada, España. Consiste en un conjunto de palacios, jardines y fortaleza. Inicialmente fue concebido para alojar al emir y la corte del reino nazarí, más tarde como residencia real castellana. Se caracteriza por la decoración interior de sus palacios.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Iglesias excavadas en la roca de Lalibela </vt:lpstr>
      <vt:lpstr>Presentación de PowerPoint</vt:lpstr>
      <vt:lpstr>Pirámides de Egipto  Desde el año 2700 a.C fueron construidas como criptas reales para los faraones, con bloques de piedra revestidos de caliza lo que las transformaba en  grandes construcciones de color blanco. Las más reconocidas son las de Keóps, Kefrén y Micerinos levantadas en la llanura de Giza, por orden de estos faraones. </vt:lpstr>
      <vt:lpstr>Presentación de PowerPoint</vt:lpstr>
      <vt:lpstr>Presentación de PowerPoint</vt:lpstr>
      <vt:lpstr>Presentación de PowerPoint</vt:lpstr>
      <vt:lpstr>Templo Horyu-ji en japón .  El kondo es una de las edificaciones de madera más antiguas en el mundo. El templo fue originalmente comisionado por el príncipe Shotoku y se completó en el año 607. Estaba dedicado a Yakushi, el Nyorai de la curación, y en honor al padre de Shotoku. En el año 670 fue alcanzado por un rayo y se incendió, siendo reconstruido entre el 670 y el 700 siguiendo el estilo original, para luego ser reparado en los años 1374 y 1603. </vt:lpstr>
      <vt:lpstr>Presentación de PowerPoint</vt:lpstr>
      <vt:lpstr> Templo Wat Arun   Es un templo budista en Bankog, Tailandia que se caracteriza por su llamativa su torre central y sus escalones que llevan a dos altas terrazas. A su vez, las esquinas del templo están coronadas por cuatro torres más pequeñas  </vt:lpstr>
      <vt:lpstr>Presentación de PowerPoint</vt:lpstr>
      <vt:lpstr>Taj MaHal  El Taj Mahal Es un monumento funerario construido por el emperador musulmán Shah Jahan entre 1631 y 1654 en la ciudad de Agra en India, en honor de su esposa favorita, Mumtaz Mahal. Es considerado por la Unesco entre las Nuevas Siete Maravillas del Mundo Moderno. En él, se combinan elementos de la arquitectura islámica, persa, india e incluso turca.  Aunque el mausoleo cubierto por la cúpula de mármol blanco es la parte más conocida, el Taj Mahal es un conjunto amurallado de edificios que ocupa 17 hectáreas que incluye una gran mezquita, una casa de invitados y jardines.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Obras claves del patrimonio arquitectónico de la humanidad</dc:title>
  <dc:creator>Carmen Julia  Undurraga Ossa</dc:creator>
  <cp:lastModifiedBy>Carmen Julia Undurraga Ossa</cp:lastModifiedBy>
  <cp:revision>14</cp:revision>
  <dcterms:created xsi:type="dcterms:W3CDTF">2021-01-07T20:14:09Z</dcterms:created>
  <dcterms:modified xsi:type="dcterms:W3CDTF">2021-12-27T15:18:21Z</dcterms:modified>
</cp:coreProperties>
</file>