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74" r:id="rId20"/>
  </p:sldIdLst>
  <p:sldSz cx="97155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 snapToGrid="0">
      <p:cViewPr varScale="1">
        <p:scale>
          <a:sx n="97" d="100"/>
          <a:sy n="97" d="100"/>
        </p:scale>
        <p:origin x="19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490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7;p23"/>
          <p:cNvGrpSpPr/>
          <p:nvPr/>
        </p:nvGrpSpPr>
        <p:grpSpPr>
          <a:xfrm>
            <a:off x="242854" y="1756548"/>
            <a:ext cx="9346505" cy="5675927"/>
            <a:chOff x="0" y="0"/>
            <a:chExt cx="9346503" cy="5675926"/>
          </a:xfrm>
        </p:grpSpPr>
        <p:sp>
          <p:nvSpPr>
            <p:cNvPr id="17" name="Figura"/>
            <p:cNvSpPr/>
            <p:nvPr/>
          </p:nvSpPr>
          <p:spPr>
            <a:xfrm>
              <a:off x="-1" y="-1"/>
              <a:ext cx="9346505" cy="567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9E1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8" name="Texto"/>
            <p:cNvSpPr txBox="1"/>
            <p:nvPr/>
          </p:nvSpPr>
          <p:spPr>
            <a:xfrm>
              <a:off x="-1" y="2647844"/>
              <a:ext cx="9091322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20" name="Google Shape;8;p23" descr="Google Shape;8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oogle Shape;9;p23"/>
          <p:cNvSpPr/>
          <p:nvPr/>
        </p:nvSpPr>
        <p:spPr>
          <a:xfrm>
            <a:off x="436350" y="6464001"/>
            <a:ext cx="7891862" cy="680476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2" name="Google Shape;10;p23" descr="Google Shape;10;p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440" y="6464000"/>
            <a:ext cx="690484" cy="68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oogle Shape;11;p23" descr="Google Shape;11;p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2364" y="1222172"/>
            <a:ext cx="1080002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oogle Shape;12;p23" descr="Google Shape;12;p2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72364" y="418596"/>
            <a:ext cx="1080002" cy="66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oogle Shape;13;p23" descr="Google Shape;13;p2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21706" y="6387272"/>
            <a:ext cx="830661" cy="75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20;p27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43" name="Google Shape;21;p27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41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2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46" name="Google Shape;22;p27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44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5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7" name="Google Shape;26;p27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MECÁNICA AUTOMOTRIZ</a:t>
            </a:r>
            <a:r>
              <a:rPr>
                <a:solidFill>
                  <a:srgbClr val="000000"/>
                </a:solidFill>
              </a:rPr>
              <a:t> | 3° Medio | Presentación</a:t>
            </a:r>
          </a:p>
        </p:txBody>
      </p:sp>
      <p:sp>
        <p:nvSpPr>
          <p:cNvPr id="48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6|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49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Manejo de residuos y desechos automotrices</a:t>
            </a:r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9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28;p25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8" name="Google Shape;29;p25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61" name="Google Shape;30;p25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59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0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64" name="Google Shape;31;p25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62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3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65" name="Google Shape;26;p27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MECÁNICA AUTOMOTRIZ</a:t>
            </a:r>
            <a:r>
              <a:rPr>
                <a:solidFill>
                  <a:srgbClr val="000000"/>
                </a:solidFill>
              </a:rPr>
              <a:t> | 3° Medio | Presentación</a:t>
            </a:r>
          </a:p>
        </p:txBody>
      </p:sp>
      <p:sp>
        <p:nvSpPr>
          <p:cNvPr id="66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6|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67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Manejo de residuos y desechos automotrices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9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7;p26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6" name="Google Shape;38;p26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79" name="Google Shape;39;p26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77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8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82" name="Google Shape;40;p26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80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81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83" name="Google Shape;44;p26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MECÁNICA AUTOMOTRIZ</a:t>
            </a:r>
            <a:r>
              <a:rPr>
                <a:solidFill>
                  <a:srgbClr val="000000"/>
                </a:solidFill>
              </a:rPr>
              <a:t> | 3° Medio | Presentación</a:t>
            </a:r>
          </a:p>
        </p:txBody>
      </p:sp>
      <p:sp>
        <p:nvSpPr>
          <p:cNvPr id="84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6|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85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Manejo de residuos y desechos automotrices</a:t>
            </a:r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9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46;p28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9BA5">
              <a:alpha val="2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4" name="Google Shape;47;p28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97" name="Google Shape;48;p28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95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96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00" name="Google Shape;49;p28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98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99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01" name="Google Shape;53;p28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MECÁNICA AUTOMOTRIZ</a:t>
            </a:r>
            <a:r>
              <a:rPr>
                <a:solidFill>
                  <a:srgbClr val="000000"/>
                </a:solidFill>
              </a:rPr>
              <a:t> | 3° Medio | Presentación</a:t>
            </a:r>
          </a:p>
        </p:txBody>
      </p:sp>
      <p:sp>
        <p:nvSpPr>
          <p:cNvPr id="102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6|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103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Manejo de residuos y desechos automotrices</a:t>
            </a:r>
          </a:p>
        </p:txBody>
      </p:sp>
      <p:sp>
        <p:nvSpPr>
          <p:cNvPr id="10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9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80;p29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14" name="Google Shape;81;p29"/>
          <p:cNvGrpSpPr/>
          <p:nvPr/>
        </p:nvGrpSpPr>
        <p:grpSpPr>
          <a:xfrm>
            <a:off x="8091899" y="451665"/>
            <a:ext cx="662103" cy="380237"/>
            <a:chOff x="0" y="0"/>
            <a:chExt cx="662102" cy="380236"/>
          </a:xfrm>
        </p:grpSpPr>
        <p:sp>
          <p:nvSpPr>
            <p:cNvPr id="112" name="Google Shape;82;p29"/>
            <p:cNvSpPr/>
            <p:nvPr/>
          </p:nvSpPr>
          <p:spPr>
            <a:xfrm>
              <a:off x="-1" y="327735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3" name="Google Shape;83;p29"/>
            <p:cNvSpPr txBox="1"/>
            <p:nvPr/>
          </p:nvSpPr>
          <p:spPr>
            <a:xfrm>
              <a:off x="-1" y="0"/>
              <a:ext cx="662104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17" name="Google Shape;84;p29"/>
          <p:cNvGrpSpPr/>
          <p:nvPr/>
        </p:nvGrpSpPr>
        <p:grpSpPr>
          <a:xfrm>
            <a:off x="8753998" y="451665"/>
            <a:ext cx="785404" cy="380237"/>
            <a:chOff x="0" y="0"/>
            <a:chExt cx="785402" cy="380236"/>
          </a:xfrm>
        </p:grpSpPr>
        <p:sp>
          <p:nvSpPr>
            <p:cNvPr id="115" name="Google Shape;85;p29"/>
            <p:cNvSpPr/>
            <p:nvPr/>
          </p:nvSpPr>
          <p:spPr>
            <a:xfrm>
              <a:off x="-1" y="327735"/>
              <a:ext cx="785404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6" name="Google Shape;86;p29"/>
            <p:cNvSpPr txBox="1"/>
            <p:nvPr/>
          </p:nvSpPr>
          <p:spPr>
            <a:xfrm>
              <a:off x="-1" y="0"/>
              <a:ext cx="785404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18" name="Google Shape;88;p29"/>
          <p:cNvSpPr txBox="1"/>
          <p:nvPr/>
        </p:nvSpPr>
        <p:spPr>
          <a:xfrm>
            <a:off x="8170650" y="288449"/>
            <a:ext cx="1166702" cy="37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 algn="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¡Atención!</a:t>
            </a:r>
          </a:p>
        </p:txBody>
      </p:sp>
      <p:sp>
        <p:nvSpPr>
          <p:cNvPr id="12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20;p27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30" name="Google Shape;21;p27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128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29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33" name="Google Shape;22;p27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131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32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34" name="Google Shape;26;p27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MECÁNICA AUTOMOTRIZ</a:t>
            </a:r>
            <a:r>
              <a:rPr>
                <a:solidFill>
                  <a:srgbClr val="000000"/>
                </a:solidFill>
              </a:rPr>
              <a:t> | 3° Medio | Presentación</a:t>
            </a:r>
          </a:p>
        </p:txBody>
      </p:sp>
      <p:sp>
        <p:nvSpPr>
          <p:cNvPr id="135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Manejo de residuos y desechos automotrices</a:t>
            </a:r>
          </a:p>
        </p:txBody>
      </p:sp>
      <p:sp>
        <p:nvSpPr>
          <p:cNvPr id="136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6|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13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9" cy="317116"/>
          </a:xfrm>
          <a:prstGeom prst="rect">
            <a:avLst/>
          </a:prstGeom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;p24"/>
          <p:cNvGrpSpPr/>
          <p:nvPr/>
        </p:nvGrpSpPr>
        <p:grpSpPr>
          <a:xfrm>
            <a:off x="242854" y="1756548"/>
            <a:ext cx="9346505" cy="5675927"/>
            <a:chOff x="0" y="0"/>
            <a:chExt cx="9346503" cy="5675926"/>
          </a:xfrm>
        </p:grpSpPr>
        <p:sp>
          <p:nvSpPr>
            <p:cNvPr id="2" name="Figura"/>
            <p:cNvSpPr/>
            <p:nvPr/>
          </p:nvSpPr>
          <p:spPr>
            <a:xfrm>
              <a:off x="-1" y="-1"/>
              <a:ext cx="9346505" cy="567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" name="Texto"/>
            <p:cNvSpPr txBox="1"/>
            <p:nvPr/>
          </p:nvSpPr>
          <p:spPr>
            <a:xfrm>
              <a:off x="-1" y="2647844"/>
              <a:ext cx="9091322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5" name="Google Shape;16;p24" descr="Google Shape;16;p24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72364" y="1222172"/>
            <a:ext cx="1080002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17;p24" descr="Google Shape;17;p24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272364" y="418596"/>
            <a:ext cx="1080002" cy="66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18;p24" descr="Google Shape;18;p2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o del título"/>
          <p:cNvSpPr txBox="1">
            <a:spLocks noGrp="1"/>
          </p:cNvSpPr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Texto del título</a:t>
            </a:r>
          </a:p>
        </p:txBody>
      </p:sp>
      <p:sp>
        <p:nvSpPr>
          <p:cNvPr id="9" name="Nivel de texto 1…"/>
          <p:cNvSpPr txBox="1">
            <a:spLocks noGrp="1"/>
          </p:cNvSpPr>
          <p:nvPr>
            <p:ph type="body" idx="1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zBVayVr3X-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94;p1"/>
          <p:cNvSpPr txBox="1"/>
          <p:nvPr/>
        </p:nvSpPr>
        <p:spPr>
          <a:xfrm>
            <a:off x="1176618" y="6563125"/>
            <a:ext cx="7012135" cy="4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 lvl="1" algn="just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</a:p>
        </p:txBody>
      </p:sp>
      <p:sp>
        <p:nvSpPr>
          <p:cNvPr id="147" name="Google Shape;97;p1"/>
          <p:cNvSpPr txBox="1"/>
          <p:nvPr/>
        </p:nvSpPr>
        <p:spPr>
          <a:xfrm>
            <a:off x="352724" y="2261822"/>
            <a:ext cx="6596634" cy="1153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MANEJO DE RESIDUOS Y DESECHOS AUTOMOTRICES</a:t>
            </a:r>
          </a:p>
        </p:txBody>
      </p:sp>
      <p:grpSp>
        <p:nvGrpSpPr>
          <p:cNvPr id="151" name="Google Shape;98;p1"/>
          <p:cNvGrpSpPr/>
          <p:nvPr/>
        </p:nvGrpSpPr>
        <p:grpSpPr>
          <a:xfrm>
            <a:off x="1582993" y="3226622"/>
            <a:ext cx="7284254" cy="3324662"/>
            <a:chOff x="0" y="0"/>
            <a:chExt cx="7284252" cy="3324661"/>
          </a:xfrm>
        </p:grpSpPr>
        <p:pic>
          <p:nvPicPr>
            <p:cNvPr id="148" name="Google Shape;99;p1" descr="Google Shape;99;p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614486"/>
              <a:ext cx="2042005" cy="1245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Google Shape;100;p1" descr="Google Shape;100;p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03146" y="0"/>
              <a:ext cx="3481107" cy="3137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Google Shape;101;p1" descr="Google Shape;101;p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7257" y="467523"/>
              <a:ext cx="3798043" cy="2857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Google Shape;76;p1"/>
          <p:cNvSpPr txBox="1"/>
          <p:nvPr/>
        </p:nvSpPr>
        <p:spPr>
          <a:xfrm>
            <a:off x="374949" y="1923280"/>
            <a:ext cx="1444327" cy="621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MÓDULO 3</a:t>
            </a:r>
            <a:endParaRPr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ángulo redondeado"/>
          <p:cNvSpPr/>
          <p:nvPr/>
        </p:nvSpPr>
        <p:spPr>
          <a:xfrm>
            <a:off x="4535757" y="2376865"/>
            <a:ext cx="3997747" cy="3285100"/>
          </a:xfrm>
          <a:prstGeom prst="roundRect">
            <a:avLst>
              <a:gd name="adj" fmla="val 5920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7" y="1931802"/>
            <a:ext cx="4127303" cy="4175225"/>
          </a:xfrm>
          <a:prstGeom prst="rect">
            <a:avLst/>
          </a:prstGeom>
        </p:spPr>
      </p:pic>
      <p:sp>
        <p:nvSpPr>
          <p:cNvPr id="261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63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1603" y="5249580"/>
            <a:ext cx="2055094" cy="217000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Google Shape;191;p7"/>
          <p:cNvSpPr txBox="1"/>
          <p:nvPr/>
        </p:nvSpPr>
        <p:spPr>
          <a:xfrm>
            <a:off x="371684" y="1281261"/>
            <a:ext cx="8950504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RECICLAJE DE BATERÍAS </a:t>
            </a:r>
            <a:r>
              <a:rPr b="0">
                <a:solidFill>
                  <a:srgbClr val="FF0000"/>
                </a:solidFill>
              </a:rPr>
              <a:t>USADAS EN CHILE</a:t>
            </a:r>
          </a:p>
        </p:txBody>
      </p:sp>
      <p:sp>
        <p:nvSpPr>
          <p:cNvPr id="265" name="Las baterías  del vehículo son elementos fundamentales  como almacenador de energía dentro del vehículo, además son usadas en todos los vehículos particulares y de transporte.…"/>
          <p:cNvSpPr txBox="1"/>
          <p:nvPr/>
        </p:nvSpPr>
        <p:spPr>
          <a:xfrm>
            <a:off x="5284005" y="2426414"/>
            <a:ext cx="3093806" cy="318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Alrededor</a:t>
            </a:r>
            <a:r>
              <a:rPr dirty="0"/>
              <a:t> de 1.000 </a:t>
            </a:r>
            <a:r>
              <a:rPr dirty="0" err="1"/>
              <a:t>años</a:t>
            </a:r>
            <a:r>
              <a:rPr dirty="0"/>
              <a:t> se </a:t>
            </a:r>
            <a:r>
              <a:rPr dirty="0" err="1"/>
              <a:t>demora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batería</a:t>
            </a:r>
            <a:r>
              <a:rPr dirty="0"/>
              <a:t> en </a:t>
            </a:r>
            <a:r>
              <a:rPr dirty="0" err="1"/>
              <a:t>degradarse</a:t>
            </a:r>
            <a:r>
              <a:rPr dirty="0"/>
              <a:t>, y solo en Chile se </a:t>
            </a:r>
            <a:r>
              <a:rPr dirty="0" err="1"/>
              <a:t>desechan</a:t>
            </a:r>
            <a:r>
              <a:rPr dirty="0"/>
              <a:t>, </a:t>
            </a:r>
            <a:r>
              <a:rPr dirty="0" err="1"/>
              <a:t>aproximadamente</a:t>
            </a:r>
            <a:r>
              <a:rPr dirty="0"/>
              <a:t>, 2.400 </a:t>
            </a:r>
            <a:r>
              <a:rPr dirty="0" err="1"/>
              <a:t>toneladas</a:t>
            </a:r>
            <a:r>
              <a:rPr dirty="0"/>
              <a:t> de </a:t>
            </a:r>
            <a:r>
              <a:rPr dirty="0" err="1"/>
              <a:t>estos</a:t>
            </a:r>
            <a:r>
              <a:rPr dirty="0"/>
              <a:t> </a:t>
            </a:r>
            <a:r>
              <a:rPr dirty="0" err="1"/>
              <a:t>residuos</a:t>
            </a:r>
            <a:r>
              <a:rPr dirty="0"/>
              <a:t> </a:t>
            </a:r>
            <a:r>
              <a:rPr dirty="0" err="1"/>
              <a:t>peligrosos</a:t>
            </a:r>
            <a:r>
              <a:rPr dirty="0"/>
              <a:t>, al </a:t>
            </a:r>
            <a:r>
              <a:rPr dirty="0" err="1"/>
              <a:t>mes</a:t>
            </a:r>
            <a:r>
              <a:rPr dirty="0"/>
              <a:t>. </a:t>
            </a:r>
          </a:p>
          <a:p>
            <a: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Cabe</a:t>
            </a:r>
            <a:r>
              <a:rPr dirty="0"/>
              <a:t> </a:t>
            </a:r>
            <a:r>
              <a:rPr dirty="0" err="1"/>
              <a:t>recalcar</a:t>
            </a:r>
            <a:r>
              <a:rPr dirty="0"/>
              <a:t> </a:t>
            </a:r>
            <a:r>
              <a:rPr dirty="0" err="1"/>
              <a:t>también</a:t>
            </a:r>
            <a:r>
              <a:rPr dirty="0"/>
              <a:t>, </a:t>
            </a:r>
            <a:r>
              <a:rPr dirty="0" err="1"/>
              <a:t>que</a:t>
            </a:r>
            <a:r>
              <a:rPr dirty="0"/>
              <a:t> son </a:t>
            </a:r>
            <a:r>
              <a:rPr dirty="0" err="1"/>
              <a:t>uno</a:t>
            </a:r>
            <a:r>
              <a:rPr dirty="0"/>
              <a:t> de los </a:t>
            </a:r>
            <a:r>
              <a:rPr dirty="0" err="1"/>
              <a:t>residuos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contaminantes</a:t>
            </a:r>
            <a:r>
              <a:rPr dirty="0"/>
              <a:t> al </a:t>
            </a:r>
            <a:r>
              <a:rPr dirty="0" err="1"/>
              <a:t>momento</a:t>
            </a:r>
            <a:r>
              <a:rPr dirty="0"/>
              <a:t> de </a:t>
            </a:r>
            <a:r>
              <a:rPr dirty="0" err="1"/>
              <a:t>ser</a:t>
            </a:r>
            <a:r>
              <a:rPr dirty="0"/>
              <a:t> </a:t>
            </a:r>
            <a:r>
              <a:rPr dirty="0" err="1"/>
              <a:t>desechados</a:t>
            </a:r>
            <a:r>
              <a:rPr dirty="0"/>
              <a:t>, </a:t>
            </a:r>
            <a:r>
              <a:rPr dirty="0" err="1"/>
              <a:t>principalmente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el </a:t>
            </a:r>
            <a:r>
              <a:rPr dirty="0" err="1"/>
              <a:t>plomo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contienen</a:t>
            </a:r>
            <a:r>
              <a:rPr dirty="0"/>
              <a:t>.</a:t>
            </a:r>
          </a:p>
        </p:txBody>
      </p:sp>
      <p:sp>
        <p:nvSpPr>
          <p:cNvPr id="267" name="Las baterías  del vehículo son elementos fundamentales  como almacenador de energía dentro del vehículo, además son usadas en todos los vehículos particulares y de transporte.…"/>
          <p:cNvSpPr txBox="1"/>
          <p:nvPr/>
        </p:nvSpPr>
        <p:spPr>
          <a:xfrm>
            <a:off x="1106662" y="2045414"/>
            <a:ext cx="2607833" cy="394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Las baterías  del vehículo son elementos fundamentales  como almacenador de energía dentro del vehículo, además son usadas en todos los vehículos particulares y de transporte.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Pero cuando estas se dañan o llegan al fin de su vida útil, se transforman en desechos, solo el 70% son recicladas, llegando a ser, incluso, exportadas a nuevos fabricantes.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0;p11" descr="Google Shape;260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2233" y="1304434"/>
            <a:ext cx="3094284" cy="5481847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Google Shape;261;p11"/>
          <p:cNvSpPr txBox="1"/>
          <p:nvPr/>
        </p:nvSpPr>
        <p:spPr>
          <a:xfrm>
            <a:off x="624578" y="5745510"/>
            <a:ext cx="4995617" cy="45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¡Comparte tus respuestas!</a:t>
            </a:r>
          </a:p>
        </p:txBody>
      </p:sp>
      <p:grpSp>
        <p:nvGrpSpPr>
          <p:cNvPr id="273" name="Google Shape;262;p11"/>
          <p:cNvGrpSpPr/>
          <p:nvPr/>
        </p:nvGrpSpPr>
        <p:grpSpPr>
          <a:xfrm>
            <a:off x="558595" y="2258677"/>
            <a:ext cx="5146723" cy="3149066"/>
            <a:chOff x="0" y="0"/>
            <a:chExt cx="5146721" cy="3149064"/>
          </a:xfrm>
        </p:grpSpPr>
        <p:sp>
          <p:nvSpPr>
            <p:cNvPr id="271" name="Google Shape;263;p11"/>
            <p:cNvSpPr/>
            <p:nvPr/>
          </p:nvSpPr>
          <p:spPr>
            <a:xfrm>
              <a:off x="0" y="0"/>
              <a:ext cx="5146722" cy="3149065"/>
            </a:xfrm>
            <a:prstGeom prst="roundRect">
              <a:avLst>
                <a:gd name="adj" fmla="val 9635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72" name="Google Shape;264;p11"/>
            <p:cNvSpPr txBox="1"/>
            <p:nvPr/>
          </p:nvSpPr>
          <p:spPr>
            <a:xfrm>
              <a:off x="67389" y="1384440"/>
              <a:ext cx="5011942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274" name="Google Shape;265;p11" descr="Google Shape;265;p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9463" y="2061747"/>
            <a:ext cx="477102" cy="477103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Google Shape;52;p28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78" name="Google Shape;266;p11"/>
          <p:cNvSpPr txBox="1"/>
          <p:nvPr/>
        </p:nvSpPr>
        <p:spPr>
          <a:xfrm>
            <a:off x="1090127" y="3153601"/>
            <a:ext cx="4179110" cy="140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¿Cuáles son los componentes contaminantes que posee una batería?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¿Qué buenas practicas podemos realizar para evitar la contaminación con estos residuos?</a:t>
            </a:r>
          </a:p>
        </p:txBody>
      </p:sp>
      <p:sp>
        <p:nvSpPr>
          <p:cNvPr id="12" name="Google Shape;3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24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93" name="Imagen 9" descr="Imagen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642" y="1815299"/>
            <a:ext cx="7016441" cy="4871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n 10" descr="Imagen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174253" y="3959845"/>
            <a:ext cx="4636303" cy="3844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7" name="Grupo 11"/>
          <p:cNvGrpSpPr/>
          <p:nvPr/>
        </p:nvGrpSpPr>
        <p:grpSpPr>
          <a:xfrm>
            <a:off x="6552861" y="1699452"/>
            <a:ext cx="2633626" cy="2629602"/>
            <a:chOff x="0" y="0"/>
            <a:chExt cx="2633624" cy="2629600"/>
          </a:xfrm>
        </p:grpSpPr>
        <p:sp>
          <p:nvSpPr>
            <p:cNvPr id="295" name="Google Shape;250;p10"/>
            <p:cNvSpPr/>
            <p:nvPr/>
          </p:nvSpPr>
          <p:spPr>
            <a:xfrm>
              <a:off x="0" y="0"/>
              <a:ext cx="2633625" cy="1993052"/>
            </a:xfrm>
            <a:prstGeom prst="roundRect">
              <a:avLst>
                <a:gd name="adj" fmla="val 11224"/>
              </a:avLst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96" name="Triángulo isósceles 13"/>
            <p:cNvSpPr/>
            <p:nvPr/>
          </p:nvSpPr>
          <p:spPr>
            <a:xfrm rot="12168342">
              <a:off x="992572" y="1807524"/>
              <a:ext cx="333493" cy="788256"/>
            </a:xfrm>
            <a:prstGeom prst="triangle">
              <a:avLst/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98" name="Google Shape;353;p18"/>
          <p:cNvSpPr txBox="1"/>
          <p:nvPr/>
        </p:nvSpPr>
        <p:spPr>
          <a:xfrm>
            <a:off x="6857909" y="1862744"/>
            <a:ext cx="2221897" cy="1661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Veamos</a:t>
            </a:r>
            <a:r>
              <a:rPr sz="2000" dirty="0"/>
              <a:t> el </a:t>
            </a:r>
            <a:r>
              <a:rPr sz="2000" dirty="0" err="1"/>
              <a:t>siguiente</a:t>
            </a:r>
            <a:r>
              <a:rPr sz="2000" dirty="0"/>
              <a:t> video </a:t>
            </a:r>
            <a:r>
              <a:rPr sz="2000" dirty="0" err="1"/>
              <a:t>que</a:t>
            </a:r>
            <a:r>
              <a:rPr sz="2000" dirty="0"/>
              <a:t> </a:t>
            </a:r>
            <a:r>
              <a:rPr sz="2000" dirty="0" err="1"/>
              <a:t>nos</a:t>
            </a:r>
            <a:r>
              <a:rPr sz="2000" dirty="0"/>
              <a:t> </a:t>
            </a:r>
            <a:r>
              <a:rPr sz="2000" dirty="0" err="1"/>
              <a:t>explica</a:t>
            </a:r>
            <a:r>
              <a:rPr sz="2000" dirty="0"/>
              <a:t> el </a:t>
            </a:r>
            <a:r>
              <a:rPr sz="2000" dirty="0" err="1">
                <a:solidFill>
                  <a:srgbClr val="FF0000"/>
                </a:solidFill>
              </a:rPr>
              <a:t>procedimiento</a:t>
            </a:r>
            <a:r>
              <a:rPr sz="2000" dirty="0">
                <a:solidFill>
                  <a:srgbClr val="FF0000"/>
                </a:solidFill>
              </a:rPr>
              <a:t> de </a:t>
            </a:r>
            <a:r>
              <a:rPr sz="2000" dirty="0" err="1">
                <a:solidFill>
                  <a:srgbClr val="FF0000"/>
                </a:solidFill>
              </a:rPr>
              <a:t>fabricación</a:t>
            </a:r>
            <a:r>
              <a:rPr sz="2000" dirty="0">
                <a:solidFill>
                  <a:srgbClr val="FF0000"/>
                </a:solidFill>
              </a:rPr>
              <a:t> de </a:t>
            </a:r>
            <a:r>
              <a:rPr sz="2000" dirty="0" err="1">
                <a:solidFill>
                  <a:srgbClr val="FF0000"/>
                </a:solidFill>
              </a:rPr>
              <a:t>una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 err="1">
                <a:solidFill>
                  <a:srgbClr val="FF0000"/>
                </a:solidFill>
              </a:rPr>
              <a:t>batería</a:t>
            </a:r>
            <a:r>
              <a:rPr sz="2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99" name="Google Shape;323;p12"/>
          <p:cNvSpPr txBox="1"/>
          <p:nvPr/>
        </p:nvSpPr>
        <p:spPr>
          <a:xfrm>
            <a:off x="2943685" y="3688856"/>
            <a:ext cx="2424729" cy="42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Fabricación de baterías.</a:t>
            </a:r>
          </a:p>
        </p:txBody>
      </p:sp>
      <p:sp>
        <p:nvSpPr>
          <p:cNvPr id="16" name="Google Shape;206;p7"/>
          <p:cNvSpPr txBox="1"/>
          <p:nvPr/>
        </p:nvSpPr>
        <p:spPr>
          <a:xfrm>
            <a:off x="382499" y="1261272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lvl="0">
              <a:lnSpc>
                <a:spcPct val="80000"/>
              </a:lnSpc>
              <a:buClr>
                <a:srgbClr val="741B47"/>
              </a:buClr>
              <a:buSzPts val="2800"/>
            </a:pPr>
            <a:r>
              <a:rPr lang="en-US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 lang="en-US" sz="2800" dirty="0"/>
          </a:p>
        </p:txBody>
      </p:sp>
      <p:sp>
        <p:nvSpPr>
          <p:cNvPr id="17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VEAMOS EL SIGUIENTE</a:t>
            </a:r>
            <a:endParaRPr sz="14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Botón de acción: Hacia delante o Siguiente 17">
            <a:hlinkClick r:id="rId4" highlightClick="1"/>
          </p:cNvPr>
          <p:cNvSpPr/>
          <p:nvPr/>
        </p:nvSpPr>
        <p:spPr>
          <a:xfrm>
            <a:off x="2442003" y="3655179"/>
            <a:ext cx="491851" cy="491851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250;p10"/>
          <p:cNvSpPr/>
          <p:nvPr/>
        </p:nvSpPr>
        <p:spPr>
          <a:xfrm>
            <a:off x="371684" y="1785190"/>
            <a:ext cx="9150064" cy="5139606"/>
          </a:xfrm>
          <a:prstGeom prst="roundRect">
            <a:avLst>
              <a:gd name="adj" fmla="val 9084"/>
            </a:avLst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10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311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458" y="4448659"/>
            <a:ext cx="4108607" cy="2182162"/>
          </a:xfrm>
          <a:prstGeom prst="roundRect">
            <a:avLst/>
          </a:prstGeom>
          <a:ln w="76200">
            <a:solidFill>
              <a:schemeClr val="bg1"/>
            </a:solidFill>
            <a:miter lim="400000"/>
          </a:ln>
        </p:spPr>
      </p:pic>
      <p:pic>
        <p:nvPicPr>
          <p:cNvPr id="312" name="Imagen 3" descr="Imagen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458" y="2151086"/>
            <a:ext cx="4108607" cy="1963913"/>
          </a:xfrm>
          <a:prstGeom prst="roundRect">
            <a:avLst>
              <a:gd name="adj" fmla="val 8999"/>
            </a:avLst>
          </a:prstGeom>
          <a:ln w="76200">
            <a:solidFill>
              <a:schemeClr val="bg1"/>
            </a:solidFill>
            <a:miter lim="400000"/>
          </a:ln>
        </p:spPr>
      </p:pic>
      <p:sp>
        <p:nvSpPr>
          <p:cNvPr id="313" name="Google Shape;191;p7"/>
          <p:cNvSpPr txBox="1"/>
          <p:nvPr/>
        </p:nvSpPr>
        <p:spPr>
          <a:xfrm>
            <a:off x="371684" y="1281261"/>
            <a:ext cx="8950504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ELECTROMOVILIDAD Y </a:t>
            </a:r>
            <a:r>
              <a:rPr b="0">
                <a:solidFill>
                  <a:srgbClr val="FF0000"/>
                </a:solidFill>
              </a:rPr>
              <a:t>LAS BATERÍAS ELÉCTRICAS</a:t>
            </a:r>
          </a:p>
        </p:txBody>
      </p:sp>
      <p:pic>
        <p:nvPicPr>
          <p:cNvPr id="314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7849" y="2979174"/>
            <a:ext cx="3762653" cy="3937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rcRect r="3311" b="3"/>
          <a:stretch>
            <a:fillRect/>
          </a:stretch>
        </p:blipFill>
        <p:spPr>
          <a:xfrm>
            <a:off x="5470528" y="4961129"/>
            <a:ext cx="3216673" cy="2079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2" y="0"/>
                </a:moveTo>
                <a:cubicBezTo>
                  <a:pt x="343" y="0"/>
                  <a:pt x="143" y="136"/>
                  <a:pt x="0" y="359"/>
                </a:cubicBezTo>
                <a:lnTo>
                  <a:pt x="0" y="21241"/>
                </a:lnTo>
                <a:cubicBezTo>
                  <a:pt x="143" y="21464"/>
                  <a:pt x="343" y="21600"/>
                  <a:pt x="562" y="21600"/>
                </a:cubicBezTo>
                <a:lnTo>
                  <a:pt x="20808" y="21600"/>
                </a:lnTo>
                <a:cubicBezTo>
                  <a:pt x="21245" y="21600"/>
                  <a:pt x="21600" y="21052"/>
                  <a:pt x="21600" y="20375"/>
                </a:cubicBezTo>
                <a:lnTo>
                  <a:pt x="21600" y="1225"/>
                </a:lnTo>
                <a:cubicBezTo>
                  <a:pt x="21600" y="548"/>
                  <a:pt x="21245" y="0"/>
                  <a:pt x="20808" y="0"/>
                </a:cubicBezTo>
                <a:lnTo>
                  <a:pt x="562" y="0"/>
                </a:lnTo>
                <a:close/>
              </a:path>
            </a:pathLst>
          </a:custGeom>
          <a:ln w="88900" cap="sq">
            <a:solidFill>
              <a:srgbClr val="FFFFFF"/>
            </a:solidFill>
            <a:miter/>
          </a:ln>
        </p:spPr>
      </p:pic>
      <p:sp>
        <p:nvSpPr>
          <p:cNvPr id="10" name="Grupo 11"/>
          <p:cNvSpPr/>
          <p:nvPr/>
        </p:nvSpPr>
        <p:spPr>
          <a:xfrm>
            <a:off x="452173" y="4947379"/>
            <a:ext cx="4457425" cy="1789696"/>
          </a:xfrm>
          <a:prstGeom prst="roundRect">
            <a:avLst>
              <a:gd name="adj" fmla="val 9883"/>
            </a:avLst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1" name="Triángulo isósceles 13"/>
          <p:cNvSpPr/>
          <p:nvPr/>
        </p:nvSpPr>
        <p:spPr>
          <a:xfrm rot="7264703">
            <a:off x="4962455" y="5199921"/>
            <a:ext cx="287000" cy="678363"/>
          </a:xfrm>
          <a:prstGeom prst="triangle">
            <a:avLst/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16" name="Rectángulo redondeado"/>
          <p:cNvSpPr/>
          <p:nvPr/>
        </p:nvSpPr>
        <p:spPr>
          <a:xfrm>
            <a:off x="469648" y="2066405"/>
            <a:ext cx="8599538" cy="1163307"/>
          </a:xfrm>
          <a:prstGeom prst="roundRect">
            <a:avLst>
              <a:gd name="adj" fmla="val 14687"/>
            </a:avLst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Rectángulo redondeado"/>
          <p:cNvSpPr/>
          <p:nvPr/>
        </p:nvSpPr>
        <p:spPr>
          <a:xfrm>
            <a:off x="469648" y="3360141"/>
            <a:ext cx="8599538" cy="1456809"/>
          </a:xfrm>
          <a:prstGeom prst="roundRect">
            <a:avLst>
              <a:gd name="adj" fmla="val 11032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18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19" name="Google Shape;191;p7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RECICLAJE DE BATERÍAS DE LOS </a:t>
            </a:r>
            <a:r>
              <a:rPr>
                <a:solidFill>
                  <a:srgbClr val="FF0000"/>
                </a:solidFill>
              </a:rPr>
              <a:t>AUTOS ELÉCTRICOS</a:t>
            </a:r>
          </a:p>
        </p:txBody>
      </p:sp>
      <p:sp>
        <p:nvSpPr>
          <p:cNvPr id="321" name="Las baterías de los vehículos eléctricos tienen un gran problema, para comenzar son muy pesadas, tienen un alto costo monetario y son lentas de cargar, además, están fabricadas con materiales mucho más escasos que el petróleo, y sobre todo generan residuos altamente contaminantes.…"/>
          <p:cNvSpPr txBox="1"/>
          <p:nvPr/>
        </p:nvSpPr>
        <p:spPr>
          <a:xfrm>
            <a:off x="728461" y="2289481"/>
            <a:ext cx="8397927" cy="71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Las baterías de los vehículos eléctricos tienen un gran problema, para comenzar son muy pesadas, tienen un alto costo monetario y son lentas de cargar, además, están fabricadas con materiales mucho más escasos que el petróleo, y sobre todo generan residuos altamente contaminantes.</a:t>
            </a:r>
          </a:p>
        </p:txBody>
      </p:sp>
      <p:sp>
        <p:nvSpPr>
          <p:cNvPr id="322" name="Las baterías de los vehículos eléctricos tienen un gran problema, para comenzar son muy pesadas, tienen un alto costo monetario y son lentas de cargar, además, están fabricadas con materiales mucho más escasos que el petróleo, y sobre todo generan residuos altamente contaminantes.…"/>
          <p:cNvSpPr txBox="1"/>
          <p:nvPr/>
        </p:nvSpPr>
        <p:spPr>
          <a:xfrm>
            <a:off x="570453" y="3536105"/>
            <a:ext cx="8397928" cy="1154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Actualmente en el proceso de tratamiento de las baterías de ión de litio como residuo tiene un valor muy alto económicamente hablando  y además apenas se recuperan el 50% de los componentes de las mismas, llegando hasta el 80% en el mejor de los casos. Además, el procedimiento para recuperar esos materiales es altamente contaminante y emite muchísimo CO2.</a:t>
            </a:r>
          </a:p>
        </p:txBody>
      </p:sp>
      <p:sp>
        <p:nvSpPr>
          <p:cNvPr id="323" name="Es por esto que muchos fabricantes han ocupado una estrategia de reutilización de estas baterías en lugar de desecharlas o reciclarlas."/>
          <p:cNvSpPr txBox="1"/>
          <p:nvPr/>
        </p:nvSpPr>
        <p:spPr>
          <a:xfrm>
            <a:off x="575325" y="5375447"/>
            <a:ext cx="4334273" cy="923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esto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muchos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fabricantes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han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ocupado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una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estrategia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reutilización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estas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baterías</a:t>
            </a:r>
            <a:r>
              <a:rPr dirty="0">
                <a:solidFill>
                  <a:schemeClr val="tx1"/>
                </a:solidFill>
              </a:rPr>
              <a:t> en </a:t>
            </a:r>
            <a:r>
              <a:rPr dirty="0" err="1">
                <a:solidFill>
                  <a:schemeClr val="tx1"/>
                </a:solidFill>
              </a:rPr>
              <a:t>lugar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desecharlas</a:t>
            </a:r>
            <a:r>
              <a:rPr dirty="0">
                <a:solidFill>
                  <a:schemeClr val="tx1"/>
                </a:solidFill>
              </a:rPr>
              <a:t> o </a:t>
            </a:r>
            <a:r>
              <a:rPr dirty="0" err="1">
                <a:solidFill>
                  <a:schemeClr val="tx1"/>
                </a:solidFill>
              </a:rPr>
              <a:t>reciclarlas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riángulo isósceles 13"/>
          <p:cNvSpPr/>
          <p:nvPr/>
        </p:nvSpPr>
        <p:spPr>
          <a:xfrm rot="13500000">
            <a:off x="3071670" y="1323315"/>
            <a:ext cx="468816" cy="1108112"/>
          </a:xfrm>
          <a:prstGeom prst="triangle">
            <a:avLst/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" name="Rectángulo redondeado"/>
          <p:cNvSpPr/>
          <p:nvPr/>
        </p:nvSpPr>
        <p:spPr>
          <a:xfrm>
            <a:off x="3476465" y="1273107"/>
            <a:ext cx="4938001" cy="3694252"/>
          </a:xfrm>
          <a:prstGeom prst="roundRect">
            <a:avLst>
              <a:gd name="adj" fmla="val 5158"/>
            </a:avLst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Google Shape;195;p7"/>
          <p:cNvSpPr txBox="1"/>
          <p:nvPr/>
        </p:nvSpPr>
        <p:spPr>
          <a:xfrm>
            <a:off x="3664859" y="1435835"/>
            <a:ext cx="4236611" cy="267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Cuando el rendimiento de las baterías de ión de litio cae y ya no son utilizables como reserva de energía para fines principales como los coches eléctricos, se destinan a otros usos como sistemas de alimentación de emergencia, para iluminar campos de fútbol o incluso para estaciones de carga o electrolineras. En esos servicios no es tan importante que la carga y descarga sea rápida ni la densidad energética es un problema, de modo que se pueden reutilizar.</a:t>
            </a:r>
          </a:p>
        </p:txBody>
      </p:sp>
      <p:sp>
        <p:nvSpPr>
          <p:cNvPr id="328" name="Círculo"/>
          <p:cNvSpPr/>
          <p:nvPr/>
        </p:nvSpPr>
        <p:spPr>
          <a:xfrm>
            <a:off x="4493578" y="4158385"/>
            <a:ext cx="2903775" cy="290377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29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33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1132" y="4291654"/>
            <a:ext cx="3928791" cy="2637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315" y="2597628"/>
            <a:ext cx="3636383" cy="3805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75;p12"/>
          <p:cNvGrpSpPr/>
          <p:nvPr/>
        </p:nvGrpSpPr>
        <p:grpSpPr>
          <a:xfrm>
            <a:off x="2035275" y="2911885"/>
            <a:ext cx="6999676" cy="2696556"/>
            <a:chOff x="0" y="0"/>
            <a:chExt cx="6999674" cy="2696554"/>
          </a:xfrm>
        </p:grpSpPr>
        <p:sp>
          <p:nvSpPr>
            <p:cNvPr id="280" name="Google Shape;276;p12"/>
            <p:cNvSpPr/>
            <p:nvPr/>
          </p:nvSpPr>
          <p:spPr>
            <a:xfrm>
              <a:off x="0" y="0"/>
              <a:ext cx="6999675" cy="26965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81" name="Google Shape;277;p12"/>
            <p:cNvSpPr txBox="1"/>
            <p:nvPr/>
          </p:nvSpPr>
          <p:spPr>
            <a:xfrm>
              <a:off x="131634" y="1158159"/>
              <a:ext cx="6736406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283" name="Google Shape;281;p12" descr="Google Shape;281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4444" y="5389021"/>
            <a:ext cx="1651875" cy="884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282;p12" descr="Google Shape;282;p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74947"/>
            <a:ext cx="3854921" cy="365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Google Shape;283;p12" descr="Google Shape;283;p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6316" y="5029930"/>
            <a:ext cx="1806827" cy="1348214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Google Shape;168;p5"/>
          <p:cNvSpPr txBox="1"/>
          <p:nvPr/>
        </p:nvSpPr>
        <p:spPr>
          <a:xfrm>
            <a:off x="4125174" y="1029694"/>
            <a:ext cx="466493" cy="830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6</a:t>
            </a:r>
          </a:p>
        </p:txBody>
      </p:sp>
      <p:sp>
        <p:nvSpPr>
          <p:cNvPr id="289" name="Google Shape;391;p18"/>
          <p:cNvSpPr txBox="1"/>
          <p:nvPr/>
        </p:nvSpPr>
        <p:spPr>
          <a:xfrm>
            <a:off x="3205316" y="4207576"/>
            <a:ext cx="4994786" cy="6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¡Ahora realizaremos una actividad que resume todo lo que hemos visto! </a:t>
            </a:r>
            <a:r>
              <a:rPr b="1">
                <a:solidFill>
                  <a:srgbClr val="76384D"/>
                </a:solidFill>
              </a:rPr>
              <a:t>¡Atentos!</a:t>
            </a:r>
          </a:p>
        </p:txBody>
      </p:sp>
      <p:sp>
        <p:nvSpPr>
          <p:cNvPr id="290" name="Google Shape;445;p20"/>
          <p:cNvSpPr txBox="1"/>
          <p:nvPr/>
        </p:nvSpPr>
        <p:spPr>
          <a:xfrm>
            <a:off x="3205315" y="3507737"/>
            <a:ext cx="5250427" cy="431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DESECHOS AUTOMOTRICES: </a:t>
            </a:r>
            <a:r>
              <a:rPr b="0">
                <a:solidFill>
                  <a:srgbClr val="FF0000"/>
                </a:solidFill>
              </a:rPr>
              <a:t>LA BATERÍA</a:t>
            </a:r>
          </a:p>
        </p:txBody>
      </p:sp>
      <p:sp>
        <p:nvSpPr>
          <p:cNvPr id="13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-4655" y="1220100"/>
            <a:ext cx="9503942" cy="7003083"/>
            <a:chOff x="-4655" y="1220100"/>
            <a:chExt cx="9503942" cy="7003083"/>
          </a:xfrm>
        </p:grpSpPr>
        <p:sp>
          <p:nvSpPr>
            <p:cNvPr id="31" name="Google Shape;401;p19"/>
            <p:cNvSpPr txBox="1"/>
            <p:nvPr/>
          </p:nvSpPr>
          <p:spPr>
            <a:xfrm>
              <a:off x="366450" y="1220100"/>
              <a:ext cx="4700400" cy="1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COMENZAR LA ACTIVIDAD: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02;p19"/>
            <p:cNvSpPr txBox="1"/>
            <p:nvPr/>
          </p:nvSpPr>
          <p:spPr>
            <a:xfrm>
              <a:off x="375977" y="1342004"/>
              <a:ext cx="1983765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ED423D"/>
                  </a:solidFill>
                  <a:latin typeface="Calibri"/>
                  <a:ea typeface="Calibri"/>
                  <a:cs typeface="Calibri"/>
                  <a:sym typeface="Calibri"/>
                </a:rPr>
                <a:t>¡ATENCIÓN!</a:t>
              </a:r>
              <a:endParaRPr sz="3100" b="1" i="0" u="none" strike="noStrike" cap="none" dirty="0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04;p19"/>
            <p:cNvSpPr txBox="1"/>
            <p:nvPr/>
          </p:nvSpPr>
          <p:spPr>
            <a:xfrm>
              <a:off x="1229039" y="1922016"/>
              <a:ext cx="793462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Materiales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inflamables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Tener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máxima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precaución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momento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 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extraer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el combustible de los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vehículo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bomba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combustible,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mangueras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inyección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etc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). 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05;p19"/>
            <p:cNvSpPr txBox="1"/>
            <p:nvPr/>
          </p:nvSpPr>
          <p:spPr>
            <a:xfrm>
              <a:off x="1229039" y="2672931"/>
              <a:ext cx="7669155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obligatoria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la vista: 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utilizarán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antiparras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siempre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exista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riesgo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proyección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partículas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los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ojos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(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aceites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líquidos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refrigerantes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freno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virutas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disco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freno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circuitos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eléctricos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etc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).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06;p19"/>
            <p:cNvSpPr txBox="1"/>
            <p:nvPr/>
          </p:nvSpPr>
          <p:spPr>
            <a:xfrm>
              <a:off x="1229039" y="4508604"/>
              <a:ext cx="793462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obligatoria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los pies: </a:t>
              </a:r>
              <a:r>
                <a:rPr lang="en-US" sz="14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Uso</a:t>
              </a:r>
              <a:r>
                <a:rPr lang="en-US" sz="14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obligatorio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zapatos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seguridad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al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entrar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al taller o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en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casos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exista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riesgo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caídas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objetos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pesados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07;p19"/>
            <p:cNvSpPr txBox="1"/>
            <p:nvPr/>
          </p:nvSpPr>
          <p:spPr>
            <a:xfrm>
              <a:off x="1229039" y="5298844"/>
              <a:ext cx="7030065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herramientas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cuidadosamente</a:t>
              </a:r>
              <a:r>
                <a:rPr lang="en-US" sz="14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r>
                <a:rPr lang="es-CL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Asegurar la integridad física </a:t>
              </a:r>
              <a:r>
                <a:rPr lang="es-CL" dirty="0">
                  <a:latin typeface="Calibri"/>
                  <a:ea typeface="Calibri"/>
                  <a:cs typeface="Calibri"/>
                  <a:sym typeface="Calibri"/>
                </a:rPr>
                <a:t>propia y del grupo de trabajo</a:t>
              </a:r>
              <a:r>
                <a:rPr lang="es-CL" dirty="0" smtClean="0"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Circular solo </a:t>
              </a:r>
              <a:r>
                <a:rPr lang="en-US" dirty="0" err="1">
                  <a:latin typeface="Calibri"/>
                  <a:ea typeface="Calibri"/>
                  <a:cs typeface="Calibri"/>
                  <a:sym typeface="Calibri"/>
                </a:rPr>
                <a:t>por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dirty="0" err="1">
                  <a:latin typeface="Calibri"/>
                  <a:ea typeface="Calibri"/>
                  <a:cs typeface="Calibri"/>
                  <a:sym typeface="Calibri"/>
                </a:rPr>
                <a:t>las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zonas</a:t>
              </a:r>
              <a:r>
                <a:rPr lang="en-US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b="1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seguridad</a:t>
              </a:r>
              <a:r>
                <a:rPr lang="en-US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dirty="0" err="1" smtClean="0">
                  <a:latin typeface="Calibri"/>
                  <a:ea typeface="Calibri"/>
                  <a:cs typeface="Calibri"/>
                  <a:sym typeface="Calibri"/>
                </a:rPr>
                <a:t>demarcadas</a:t>
              </a:r>
              <a:r>
                <a:rPr lang="en-US" dirty="0" smtClean="0"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s-CL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10;p19"/>
            <p:cNvSpPr txBox="1"/>
            <p:nvPr/>
          </p:nvSpPr>
          <p:spPr>
            <a:xfrm>
              <a:off x="1229039" y="6272147"/>
              <a:ext cx="38837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debe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desarrollarse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bajo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supervisión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11;p19"/>
            <p:cNvGrpSpPr/>
            <p:nvPr/>
          </p:nvGrpSpPr>
          <p:grpSpPr>
            <a:xfrm>
              <a:off x="-4655" y="1788831"/>
              <a:ext cx="1135367" cy="783005"/>
              <a:chOff x="-4655" y="1877319"/>
              <a:chExt cx="1135367" cy="783005"/>
            </a:xfrm>
          </p:grpSpPr>
          <p:sp>
            <p:nvSpPr>
              <p:cNvPr id="56" name="Google Shape;412;p19"/>
              <p:cNvSpPr/>
              <p:nvPr/>
            </p:nvSpPr>
            <p:spPr>
              <a:xfrm rot="5400000">
                <a:off x="171526" y="1701138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7" name="Google Shape;413;p1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37197" y="2035280"/>
                <a:ext cx="629465" cy="530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9" name="Google Shape;414;p19"/>
            <p:cNvSpPr txBox="1"/>
            <p:nvPr/>
          </p:nvSpPr>
          <p:spPr>
            <a:xfrm>
              <a:off x="1229039" y="3536692"/>
              <a:ext cx="78658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obligatoria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las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manos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utilizarán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siempre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guantes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cuando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se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manipulen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cualquier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tipo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fluidos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en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intervención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 motor,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desarme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partes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sistemas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eléctricos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dirty="0"/>
            </a:p>
          </p:txBody>
        </p:sp>
        <p:grpSp>
          <p:nvGrpSpPr>
            <p:cNvPr id="40" name="Google Shape;415;p19"/>
            <p:cNvGrpSpPr/>
            <p:nvPr/>
          </p:nvGrpSpPr>
          <p:grpSpPr>
            <a:xfrm>
              <a:off x="-4655" y="2661654"/>
              <a:ext cx="1135367" cy="783005"/>
              <a:chOff x="-4655" y="2735448"/>
              <a:chExt cx="1135367" cy="783005"/>
            </a:xfrm>
          </p:grpSpPr>
          <p:sp>
            <p:nvSpPr>
              <p:cNvPr id="54" name="Google Shape;416;p19"/>
              <p:cNvSpPr/>
              <p:nvPr/>
            </p:nvSpPr>
            <p:spPr>
              <a:xfrm rot="5400000">
                <a:off x="171526" y="2559267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" name="Google Shape;417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1947" y="2879412"/>
                <a:ext cx="639965" cy="539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" name="Google Shape;418;p19"/>
            <p:cNvGrpSpPr/>
            <p:nvPr/>
          </p:nvGrpSpPr>
          <p:grpSpPr>
            <a:xfrm>
              <a:off x="-4655" y="3534477"/>
              <a:ext cx="1135367" cy="783005"/>
              <a:chOff x="-4655" y="3593577"/>
              <a:chExt cx="1135367" cy="783005"/>
            </a:xfrm>
          </p:grpSpPr>
          <p:sp>
            <p:nvSpPr>
              <p:cNvPr id="52" name="Google Shape;419;p19"/>
              <p:cNvSpPr/>
              <p:nvPr/>
            </p:nvSpPr>
            <p:spPr>
              <a:xfrm rot="5400000">
                <a:off x="171526" y="3417396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" name="Google Shape;420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0751" y="3729725"/>
                <a:ext cx="602356" cy="507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1;p19"/>
            <p:cNvGrpSpPr/>
            <p:nvPr/>
          </p:nvGrpSpPr>
          <p:grpSpPr>
            <a:xfrm>
              <a:off x="-4655" y="4407300"/>
              <a:ext cx="1135367" cy="783005"/>
              <a:chOff x="-4655" y="4451706"/>
              <a:chExt cx="1135367" cy="783005"/>
            </a:xfrm>
          </p:grpSpPr>
          <p:sp>
            <p:nvSpPr>
              <p:cNvPr id="50" name="Google Shape;422;p19"/>
              <p:cNvSpPr/>
              <p:nvPr/>
            </p:nvSpPr>
            <p:spPr>
              <a:xfrm rot="5400000">
                <a:off x="171526" y="4275525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1" name="Google Shape;423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42982" y="4590635"/>
                <a:ext cx="610125" cy="514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" name="Google Shape;424;p19"/>
            <p:cNvGrpSpPr/>
            <p:nvPr/>
          </p:nvGrpSpPr>
          <p:grpSpPr>
            <a:xfrm>
              <a:off x="-4655" y="6167965"/>
              <a:ext cx="1135367" cy="783005"/>
              <a:chOff x="-4655" y="6167965"/>
              <a:chExt cx="1135367" cy="783005"/>
            </a:xfrm>
          </p:grpSpPr>
          <p:sp>
            <p:nvSpPr>
              <p:cNvPr id="48" name="Google Shape;425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9" name="Google Shape;426;p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" name="Google Shape;427;p19"/>
            <p:cNvGrpSpPr/>
            <p:nvPr/>
          </p:nvGrpSpPr>
          <p:grpSpPr>
            <a:xfrm>
              <a:off x="-4655" y="5117148"/>
              <a:ext cx="1193246" cy="1156253"/>
              <a:chOff x="-4655" y="5146860"/>
              <a:chExt cx="1193246" cy="1156253"/>
            </a:xfrm>
          </p:grpSpPr>
          <p:sp>
            <p:nvSpPr>
              <p:cNvPr id="46" name="Google Shape;428;p19"/>
              <p:cNvSpPr/>
              <p:nvPr/>
            </p:nvSpPr>
            <p:spPr>
              <a:xfrm rot="5400000">
                <a:off x="171526" y="513365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" name="Google Shape;429;p1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rot="-2193866">
                <a:off x="141403" y="5342117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" name="Google Shape;433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171777" y="4869363"/>
              <a:ext cx="4327510" cy="33538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52;p28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365" name="Google Shape;310;p41"/>
          <p:cNvGrpSpPr/>
          <p:nvPr/>
        </p:nvGrpSpPr>
        <p:grpSpPr>
          <a:xfrm>
            <a:off x="375973" y="2370245"/>
            <a:ext cx="8839205" cy="3238197"/>
            <a:chOff x="0" y="0"/>
            <a:chExt cx="8839203" cy="3238195"/>
          </a:xfrm>
        </p:grpSpPr>
        <p:sp>
          <p:nvSpPr>
            <p:cNvPr id="363" name="Rectángulo redondeado"/>
            <p:cNvSpPr/>
            <p:nvPr/>
          </p:nvSpPr>
          <p:spPr>
            <a:xfrm>
              <a:off x="-1" y="-1"/>
              <a:ext cx="8839205" cy="32381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64" name="Texto"/>
            <p:cNvSpPr txBox="1"/>
            <p:nvPr/>
          </p:nvSpPr>
          <p:spPr>
            <a:xfrm>
              <a:off x="158075" y="1428979"/>
              <a:ext cx="852305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66" name="Google Shape;311;p4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67" name="Google Shape;313;p41" descr="Google Shape;313;p4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8463" y="2370246"/>
            <a:ext cx="4539999" cy="5336914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Google Shape;445;p20"/>
          <p:cNvSpPr txBox="1"/>
          <p:nvPr/>
        </p:nvSpPr>
        <p:spPr>
          <a:xfrm>
            <a:off x="1018689" y="3788874"/>
            <a:ext cx="4229818" cy="96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Ahora realizaremos una actividad práctica.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Te sugerimos </a:t>
            </a:r>
            <a:r>
              <a:rPr b="1">
                <a:solidFill>
                  <a:srgbClr val="76384D"/>
                </a:solidFill>
              </a:rPr>
              <a:t>seguir las instrucciones </a:t>
            </a:r>
            <a:r>
              <a:t>que van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Adjuntas en la guía que el profesor te entregará.</a:t>
            </a:r>
          </a:p>
        </p:txBody>
      </p:sp>
      <p:sp>
        <p:nvSpPr>
          <p:cNvPr id="373" name="Google Shape;445;p20"/>
          <p:cNvSpPr txBox="1"/>
          <p:nvPr/>
        </p:nvSpPr>
        <p:spPr>
          <a:xfrm>
            <a:off x="962189" y="2975069"/>
            <a:ext cx="5566431" cy="431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TIPOS DE RESIDUOS: </a:t>
            </a:r>
            <a:r>
              <a:rPr b="0">
                <a:solidFill>
                  <a:srgbClr val="FF0000"/>
                </a:solidFill>
              </a:rPr>
              <a:t>AUTOMOTRICES BATERÍAS 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366450" y="1211567"/>
            <a:ext cx="8960025" cy="483782"/>
            <a:chOff x="366450" y="1211567"/>
            <a:chExt cx="8960025" cy="483782"/>
          </a:xfrm>
        </p:grpSpPr>
        <p:sp>
          <p:nvSpPr>
            <p:cNvPr id="43" name="Google Shape;438;p20"/>
            <p:cNvSpPr txBox="1"/>
            <p:nvPr/>
          </p:nvSpPr>
          <p:spPr>
            <a:xfrm>
              <a:off x="375975" y="1375849"/>
              <a:ext cx="89505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ACTIVIDAD PRÁCTICA</a:t>
              </a:r>
              <a:endParaRPr sz="31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3;p20"/>
            <p:cNvSpPr txBox="1"/>
            <p:nvPr/>
          </p:nvSpPr>
          <p:spPr>
            <a:xfrm>
              <a:off x="366450" y="1220100"/>
              <a:ext cx="4700400" cy="1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¡PRACTIQUEMOS!</a:t>
              </a: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68;p5"/>
            <p:cNvSpPr txBox="1"/>
            <p:nvPr/>
          </p:nvSpPr>
          <p:spPr>
            <a:xfrm>
              <a:off x="3670560" y="1211567"/>
              <a:ext cx="559356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US" sz="6000" b="0" i="0" u="none" strike="noStrike" cap="none" dirty="0" smtClean="0">
                  <a:solidFill>
                    <a:srgbClr val="BA9BA5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6000" b="0" i="0" u="none" strike="noStrike" cap="none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52;p28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378" name="Google Shape;320;p21"/>
          <p:cNvGrpSpPr/>
          <p:nvPr/>
        </p:nvGrpSpPr>
        <p:grpSpPr>
          <a:xfrm>
            <a:off x="383455" y="2370245"/>
            <a:ext cx="8839204" cy="3238197"/>
            <a:chOff x="0" y="0"/>
            <a:chExt cx="8839202" cy="3238195"/>
          </a:xfrm>
        </p:grpSpPr>
        <p:sp>
          <p:nvSpPr>
            <p:cNvPr id="376" name="Rectángulo redondeado"/>
            <p:cNvSpPr/>
            <p:nvPr/>
          </p:nvSpPr>
          <p:spPr>
            <a:xfrm>
              <a:off x="-1" y="-1"/>
              <a:ext cx="8839204" cy="32381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77" name="Texto"/>
            <p:cNvSpPr txBox="1"/>
            <p:nvPr/>
          </p:nvSpPr>
          <p:spPr>
            <a:xfrm>
              <a:off x="158076" y="1428979"/>
              <a:ext cx="8523050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79" name="Google Shape;321;p2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80" name="Google Shape;322;p21" descr="Google Shape;32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2940" y="2710743"/>
            <a:ext cx="5190655" cy="49177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5" name="Grupo 13"/>
          <p:cNvGrpSpPr/>
          <p:nvPr/>
        </p:nvGrpSpPr>
        <p:grpSpPr>
          <a:xfrm>
            <a:off x="972821" y="3675168"/>
            <a:ext cx="4567083" cy="1987265"/>
            <a:chOff x="0" y="0"/>
            <a:chExt cx="4567082" cy="1987264"/>
          </a:xfrm>
        </p:grpSpPr>
        <p:sp>
          <p:nvSpPr>
            <p:cNvPr id="383" name="Google Shape;445;p20"/>
            <p:cNvSpPr txBox="1"/>
            <p:nvPr/>
          </p:nvSpPr>
          <p:spPr>
            <a:xfrm>
              <a:off x="0" y="0"/>
              <a:ext cx="4567083" cy="1987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¡No olvides contestar la Autoevaluación y entregar el Ticket de Salida!</a:t>
              </a:r>
              <a:endParaRPr>
                <a:latin typeface="+mj-lt"/>
                <a:ea typeface="+mj-ea"/>
                <a:cs typeface="+mj-cs"/>
                <a:sym typeface="Arial"/>
              </a:endParaRPr>
            </a:p>
            <a:p>
              <a:pPr>
                <a:lnSpc>
                  <a:spcPct val="115000"/>
                </a:lnSpc>
                <a:defRPr sz="1600">
                  <a:latin typeface="+mj-lt"/>
                  <a:ea typeface="+mj-ea"/>
                  <a:cs typeface="+mj-cs"/>
                  <a:sym typeface="Arial"/>
                </a:defRPr>
              </a:pPr>
              <a:endParaRPr>
                <a:latin typeface="+mj-lt"/>
                <a:ea typeface="+mj-ea"/>
                <a:cs typeface="+mj-cs"/>
                <a:sym typeface="Arial"/>
              </a:endParaRPr>
            </a:p>
            <a:p>
              <a:pPr>
                <a:lnSpc>
                  <a:spcPct val="115000"/>
                </a:lnSpc>
                <a:defRPr sz="21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¡Hasta la próxima! </a:t>
              </a:r>
              <a:endParaRPr>
                <a:latin typeface="+mj-lt"/>
                <a:ea typeface="+mj-ea"/>
                <a:cs typeface="+mj-cs"/>
                <a:sym typeface="Arial"/>
              </a:endParaRPr>
            </a:p>
            <a:p>
              <a:pPr>
                <a:defRPr sz="1600" u="sng">
                  <a:latin typeface="+mj-lt"/>
                  <a:ea typeface="+mj-ea"/>
                  <a:cs typeface="+mj-cs"/>
                  <a:sym typeface="Arial"/>
                </a:defRPr>
              </a:pPr>
              <a:r>
                <a:rPr sz="2100" b="1">
                  <a:solidFill>
                    <a:srgbClr val="741B47"/>
                  </a:solidFill>
                </a:rPr>
                <a:t/>
              </a:r>
              <a:br>
                <a:rPr sz="2100" b="1">
                  <a:solidFill>
                    <a:srgbClr val="741B47"/>
                  </a:solidFill>
                </a:rPr>
              </a:br>
              <a:endParaRPr sz="2100" b="1">
                <a:solidFill>
                  <a:srgbClr val="741B47"/>
                </a:solidFill>
              </a:endParaRPr>
            </a:p>
          </p:txBody>
        </p:sp>
        <p:pic>
          <p:nvPicPr>
            <p:cNvPr id="384" name="Imagen 15" descr="Imagen 1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69367" y="697155"/>
              <a:ext cx="673177" cy="603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6" name="Google Shape;445;p20"/>
          <p:cNvSpPr txBox="1"/>
          <p:nvPr/>
        </p:nvSpPr>
        <p:spPr>
          <a:xfrm>
            <a:off x="962189" y="2975069"/>
            <a:ext cx="5566431" cy="431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TIPOS DE RESIDUOS: </a:t>
            </a:r>
            <a:r>
              <a:rPr b="0">
                <a:solidFill>
                  <a:srgbClr val="FF0000"/>
                </a:solidFill>
              </a:rPr>
              <a:t>AUTOMOTRICES BATERÍAS </a:t>
            </a:r>
          </a:p>
        </p:txBody>
      </p:sp>
      <p:sp>
        <p:nvSpPr>
          <p:cNvPr id="14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6663" y="3558971"/>
            <a:ext cx="5488262" cy="2651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579" y="4884508"/>
            <a:ext cx="2547085" cy="165958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Google Shape;107;p2"/>
          <p:cNvSpPr txBox="1"/>
          <p:nvPr/>
        </p:nvSpPr>
        <p:spPr>
          <a:xfrm>
            <a:off x="1139099" y="834800"/>
            <a:ext cx="4613115" cy="339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defRPr sz="1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 3 </a:t>
            </a:r>
            <a:r>
              <a:rPr b="0"/>
              <a:t>|MANEJO DE RESIDUOS Y DESECHOS AUTOMOTRICES</a:t>
            </a:r>
          </a:p>
        </p:txBody>
      </p:sp>
      <p:sp>
        <p:nvSpPr>
          <p:cNvPr id="157" name="Google Shape;83;p2"/>
          <p:cNvSpPr txBox="1"/>
          <p:nvPr/>
        </p:nvSpPr>
        <p:spPr>
          <a:xfrm>
            <a:off x="365424" y="1923280"/>
            <a:ext cx="1444327" cy="621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ACTIVIDAD 6</a:t>
            </a:r>
            <a:endParaRPr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8" name="Google Shape;78;p37"/>
          <p:cNvSpPr txBox="1"/>
          <p:nvPr/>
        </p:nvSpPr>
        <p:spPr>
          <a:xfrm>
            <a:off x="404955" y="2214697"/>
            <a:ext cx="5963417" cy="1153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TIPOS DE RESIDUOS AUTOMOTRICES BATERÍAS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1" name="Google Shape;35;p28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9BA5">
              <a:alpha val="2588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64" name="Google Shape;101;p3"/>
          <p:cNvGrpSpPr/>
          <p:nvPr/>
        </p:nvGrpSpPr>
        <p:grpSpPr>
          <a:xfrm>
            <a:off x="481781" y="1887794"/>
            <a:ext cx="4090220" cy="3116828"/>
            <a:chOff x="0" y="0"/>
            <a:chExt cx="4090219" cy="3116826"/>
          </a:xfrm>
        </p:grpSpPr>
        <p:sp>
          <p:nvSpPr>
            <p:cNvPr id="162" name="Rectángulo redondeado"/>
            <p:cNvSpPr/>
            <p:nvPr/>
          </p:nvSpPr>
          <p:spPr>
            <a:xfrm>
              <a:off x="0" y="-1"/>
              <a:ext cx="4090220" cy="3116828"/>
            </a:xfrm>
            <a:prstGeom prst="roundRect">
              <a:avLst>
                <a:gd name="adj" fmla="val 8420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63" name="Texto"/>
            <p:cNvSpPr txBox="1"/>
            <p:nvPr/>
          </p:nvSpPr>
          <p:spPr>
            <a:xfrm>
              <a:off x="76864" y="1368295"/>
              <a:ext cx="3936492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65" name="Google Shape;99;p3"/>
          <p:cNvSpPr txBox="1"/>
          <p:nvPr/>
        </p:nvSpPr>
        <p:spPr>
          <a:xfrm>
            <a:off x="1095636" y="2630470"/>
            <a:ext cx="3020290" cy="140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Manipular residuos y desechos del mantenimiento de vehículos motorizados, aplicando técnicas compatibles con el cuidado del medio ambiente.</a:t>
            </a:r>
          </a:p>
        </p:txBody>
      </p:sp>
      <p:pic>
        <p:nvPicPr>
          <p:cNvPr id="166" name="Imagen 21" descr="Imagen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73" y="1796208"/>
            <a:ext cx="719664" cy="68619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Google Shape;95;p3"/>
          <p:cNvSpPr txBox="1"/>
          <p:nvPr/>
        </p:nvSpPr>
        <p:spPr>
          <a:xfrm>
            <a:off x="375975" y="1265365"/>
            <a:ext cx="4864619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OBJETIVO DE APRENDIZAJE</a:t>
            </a:r>
          </a:p>
        </p:txBody>
      </p:sp>
      <p:pic>
        <p:nvPicPr>
          <p:cNvPr id="168" name="Imagen 26" descr="Imagen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5784" y="2354963"/>
            <a:ext cx="5849285" cy="4478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43;p2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93" y="6881800"/>
            <a:ext cx="266353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73" name="Google Shape;105;p3"/>
          <p:cNvGrpSpPr/>
          <p:nvPr/>
        </p:nvGrpSpPr>
        <p:grpSpPr>
          <a:xfrm>
            <a:off x="476511" y="3206934"/>
            <a:ext cx="4657804" cy="1139774"/>
            <a:chOff x="0" y="0"/>
            <a:chExt cx="4657801" cy="1139771"/>
          </a:xfrm>
        </p:grpSpPr>
        <p:sp>
          <p:nvSpPr>
            <p:cNvPr id="171" name="Rectángulo redondeado"/>
            <p:cNvSpPr/>
            <p:nvPr/>
          </p:nvSpPr>
          <p:spPr>
            <a:xfrm>
              <a:off x="0" y="0"/>
              <a:ext cx="4657802" cy="1139773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2" name="Texto"/>
            <p:cNvSpPr txBox="1"/>
            <p:nvPr/>
          </p:nvSpPr>
          <p:spPr>
            <a:xfrm>
              <a:off x="55638" y="379768"/>
              <a:ext cx="4546525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74" name="Rectángulo redondeado"/>
          <p:cNvSpPr/>
          <p:nvPr/>
        </p:nvSpPr>
        <p:spPr>
          <a:xfrm>
            <a:off x="476510" y="4488000"/>
            <a:ext cx="4657805" cy="1538628"/>
          </a:xfrm>
          <a:prstGeom prst="roundRect">
            <a:avLst>
              <a:gd name="adj" fmla="val 12346"/>
            </a:avLst>
          </a:prstGeom>
          <a:noFill/>
          <a:ln w="9525" cap="flat">
            <a:solidFill>
              <a:srgbClr val="585858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5" name="Texto"/>
          <p:cNvSpPr txBox="1"/>
          <p:nvPr/>
        </p:nvSpPr>
        <p:spPr>
          <a:xfrm>
            <a:off x="532150" y="5084903"/>
            <a:ext cx="4546525" cy="3802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 numCol="1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   </a:t>
            </a:r>
          </a:p>
        </p:txBody>
      </p:sp>
      <p:sp>
        <p:nvSpPr>
          <p:cNvPr id="176" name="Google Shape;110;p3"/>
          <p:cNvSpPr/>
          <p:nvPr/>
        </p:nvSpPr>
        <p:spPr>
          <a:xfrm>
            <a:off x="5026617" y="3630160"/>
            <a:ext cx="696537" cy="696537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79" name="Google Shape;112;p3"/>
          <p:cNvGrpSpPr/>
          <p:nvPr/>
        </p:nvGrpSpPr>
        <p:grpSpPr>
          <a:xfrm>
            <a:off x="279323" y="5002174"/>
            <a:ext cx="391112" cy="536167"/>
            <a:chOff x="0" y="0"/>
            <a:chExt cx="391111" cy="536165"/>
          </a:xfrm>
        </p:grpSpPr>
        <p:sp>
          <p:nvSpPr>
            <p:cNvPr id="177" name="Google Shape;113;p3"/>
            <p:cNvSpPr/>
            <p:nvPr/>
          </p:nvSpPr>
          <p:spPr>
            <a:xfrm>
              <a:off x="0" y="84708"/>
              <a:ext cx="391112" cy="385803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8" name="Google Shape;114;p3"/>
            <p:cNvSpPr txBox="1"/>
            <p:nvPr/>
          </p:nvSpPr>
          <p:spPr>
            <a:xfrm>
              <a:off x="9903" y="0"/>
              <a:ext cx="312204" cy="536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82" name="Google Shape;115;p3"/>
          <p:cNvGrpSpPr/>
          <p:nvPr/>
        </p:nvGrpSpPr>
        <p:grpSpPr>
          <a:xfrm>
            <a:off x="287485" y="3503974"/>
            <a:ext cx="376203" cy="536167"/>
            <a:chOff x="0" y="0"/>
            <a:chExt cx="376201" cy="536165"/>
          </a:xfrm>
        </p:grpSpPr>
        <p:sp>
          <p:nvSpPr>
            <p:cNvPr id="180" name="Google Shape;116;p3"/>
            <p:cNvSpPr/>
            <p:nvPr/>
          </p:nvSpPr>
          <p:spPr>
            <a:xfrm>
              <a:off x="-1" y="84708"/>
              <a:ext cx="376203" cy="385802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81" name="Google Shape;117;p3"/>
            <p:cNvSpPr txBox="1"/>
            <p:nvPr/>
          </p:nvSpPr>
          <p:spPr>
            <a:xfrm>
              <a:off x="9524" y="-1"/>
              <a:ext cx="300303" cy="536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85" name="Google Shape;111;p3"/>
          <p:cNvSpPr txBox="1"/>
          <p:nvPr/>
        </p:nvSpPr>
        <p:spPr>
          <a:xfrm>
            <a:off x="405125" y="2246502"/>
            <a:ext cx="5782101" cy="424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 numCol="1" anchor="ctr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TIPOS DE RESIDUOS FILTROS DE ACEITE</a:t>
            </a:r>
          </a:p>
        </p:txBody>
      </p:sp>
      <p:pic>
        <p:nvPicPr>
          <p:cNvPr id="187" name="Google Shape;124;p3" descr="Google Shape;124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4759" y="2500811"/>
            <a:ext cx="4863920" cy="46082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9" name="Google Shape;121;p3"/>
          <p:cNvSpPr txBox="1"/>
          <p:nvPr/>
        </p:nvSpPr>
        <p:spPr>
          <a:xfrm>
            <a:off x="829773" y="3292252"/>
            <a:ext cx="4373900" cy="96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Identificaste el daño que puede provocar un mal manejo de los filtros de aceite, considerando lo propuesto en la normativa vigente.</a:t>
            </a:r>
          </a:p>
        </p:txBody>
      </p:sp>
      <p:sp>
        <p:nvSpPr>
          <p:cNvPr id="190" name="Google Shape;122;p3"/>
          <p:cNvSpPr txBox="1"/>
          <p:nvPr/>
        </p:nvSpPr>
        <p:spPr>
          <a:xfrm>
            <a:off x="829773" y="4642909"/>
            <a:ext cx="4038603" cy="124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Aplicaste  un plan de manejo de estos residuos, considerando el daño que pueden provocar al medio ambiente y considerando lo propuesto en la normativa vigente.</a:t>
            </a:r>
          </a:p>
        </p:txBody>
      </p:sp>
      <p:sp>
        <p:nvSpPr>
          <p:cNvPr id="23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09;p3"/>
          <p:cNvSpPr txBox="1"/>
          <p:nvPr/>
        </p:nvSpPr>
        <p:spPr>
          <a:xfrm>
            <a:off x="366450" y="1249071"/>
            <a:ext cx="8950502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¿QUÉ APRENDIMOS LA ACTIVIDAD ANTERIOR?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38;p4"/>
          <p:cNvSpPr txBox="1"/>
          <p:nvPr/>
        </p:nvSpPr>
        <p:spPr>
          <a:xfrm>
            <a:off x="401914" y="2238035"/>
            <a:ext cx="2778712" cy="424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FILTROS DE ACEITE</a:t>
            </a:r>
          </a:p>
        </p:txBody>
      </p:sp>
      <p:pic>
        <p:nvPicPr>
          <p:cNvPr id="19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8487" y="2195159"/>
            <a:ext cx="381245" cy="54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Google Shape;43;p2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93" y="6881800"/>
            <a:ext cx="266353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96" name="Google Shape;165;p5"/>
          <p:cNvSpPr txBox="1"/>
          <p:nvPr/>
        </p:nvSpPr>
        <p:spPr>
          <a:xfrm>
            <a:off x="313634" y="6319256"/>
            <a:ext cx="5388804" cy="45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¡Compartan experiencias </a:t>
            </a:r>
            <a:r>
              <a:rPr b="0"/>
              <a:t>con sus compañeros! </a:t>
            </a:r>
          </a:p>
        </p:txBody>
      </p:sp>
      <p:pic>
        <p:nvPicPr>
          <p:cNvPr id="199" name="Google Shape;178;p5" descr="Google Shape;178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9425" y="1315762"/>
            <a:ext cx="2670050" cy="56753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o 1"/>
          <p:cNvGrpSpPr/>
          <p:nvPr/>
        </p:nvGrpSpPr>
        <p:grpSpPr>
          <a:xfrm>
            <a:off x="331521" y="2644662"/>
            <a:ext cx="5871706" cy="905950"/>
            <a:chOff x="375767" y="2674154"/>
            <a:chExt cx="5871706" cy="905950"/>
          </a:xfrm>
        </p:grpSpPr>
        <p:sp>
          <p:nvSpPr>
            <p:cNvPr id="197" name="Google Shape;168;p5"/>
            <p:cNvSpPr/>
            <p:nvPr/>
          </p:nvSpPr>
          <p:spPr>
            <a:xfrm>
              <a:off x="375767" y="2976454"/>
              <a:ext cx="5650728" cy="603650"/>
            </a:xfrm>
            <a:prstGeom prst="roundRect">
              <a:avLst>
                <a:gd name="adj" fmla="val 12267"/>
              </a:avLst>
            </a:prstGeom>
            <a:ln>
              <a:solidFill>
                <a:srgbClr val="585858"/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98" name="Google Shape;175;p5" descr="Google Shape;175;p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05511" y="2674154"/>
              <a:ext cx="441962" cy="43891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4" name="Google Shape;136;p4"/>
            <p:cNvSpPr txBox="1"/>
            <p:nvPr/>
          </p:nvSpPr>
          <p:spPr>
            <a:xfrm>
              <a:off x="575669" y="3062030"/>
              <a:ext cx="4554612" cy="4308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91423" tIns="91423" rIns="91423" bIns="91423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CL" dirty="0"/>
                <a:t>¿Qué son los filtros de aceite?</a:t>
              </a:r>
              <a:endParaRPr dirty="0"/>
            </a:p>
          </p:txBody>
        </p:sp>
      </p:grpSp>
      <p:sp>
        <p:nvSpPr>
          <p:cNvPr id="15" name="Google Shape;160;p5"/>
          <p:cNvSpPr txBox="1"/>
          <p:nvPr/>
        </p:nvSpPr>
        <p:spPr>
          <a:xfrm>
            <a:off x="375974" y="1265366"/>
            <a:ext cx="8950502" cy="53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dirty="0"/>
          </a:p>
        </p:txBody>
      </p:sp>
      <p:sp>
        <p:nvSpPr>
          <p:cNvPr id="16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31521" y="3501709"/>
            <a:ext cx="5871706" cy="905950"/>
            <a:chOff x="400348" y="3652464"/>
            <a:chExt cx="5871706" cy="905950"/>
          </a:xfrm>
        </p:grpSpPr>
        <p:sp>
          <p:nvSpPr>
            <p:cNvPr id="17" name="Google Shape;168;p5"/>
            <p:cNvSpPr/>
            <p:nvPr/>
          </p:nvSpPr>
          <p:spPr>
            <a:xfrm>
              <a:off x="400348" y="3954764"/>
              <a:ext cx="5650728" cy="603650"/>
            </a:xfrm>
            <a:prstGeom prst="roundRect">
              <a:avLst>
                <a:gd name="adj" fmla="val 12267"/>
              </a:avLst>
            </a:prstGeom>
            <a:ln>
              <a:solidFill>
                <a:srgbClr val="585858"/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8" name="Google Shape;175;p5" descr="Google Shape;175;p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30092" y="3652464"/>
              <a:ext cx="441962" cy="43891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" name="Google Shape;136;p4"/>
            <p:cNvSpPr txBox="1"/>
            <p:nvPr/>
          </p:nvSpPr>
          <p:spPr>
            <a:xfrm>
              <a:off x="600250" y="4040340"/>
              <a:ext cx="4554612" cy="4308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91423" tIns="91423" rIns="91423" bIns="91423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CL" dirty="0"/>
                <a:t>¿Para qué sirven?</a:t>
              </a:r>
              <a:endParaRPr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31521" y="4358754"/>
            <a:ext cx="5871706" cy="905950"/>
            <a:chOff x="390515" y="4665189"/>
            <a:chExt cx="5871706" cy="905950"/>
          </a:xfrm>
        </p:grpSpPr>
        <p:sp>
          <p:nvSpPr>
            <p:cNvPr id="20" name="Google Shape;168;p5"/>
            <p:cNvSpPr/>
            <p:nvPr/>
          </p:nvSpPr>
          <p:spPr>
            <a:xfrm>
              <a:off x="390515" y="4967489"/>
              <a:ext cx="5650728" cy="603650"/>
            </a:xfrm>
            <a:prstGeom prst="roundRect">
              <a:avLst>
                <a:gd name="adj" fmla="val 12267"/>
              </a:avLst>
            </a:prstGeom>
            <a:ln>
              <a:solidFill>
                <a:srgbClr val="585858"/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1" name="Google Shape;175;p5" descr="Google Shape;175;p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20259" y="4665189"/>
              <a:ext cx="441962" cy="43891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" name="Google Shape;136;p4"/>
            <p:cNvSpPr txBox="1"/>
            <p:nvPr/>
          </p:nvSpPr>
          <p:spPr>
            <a:xfrm>
              <a:off x="590417" y="5053065"/>
              <a:ext cx="4554612" cy="4308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91423" tIns="91423" rIns="91423" bIns="91423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CL" dirty="0"/>
                <a:t>¿Qué daño pueden provocar al medio ambiente?</a:t>
              </a:r>
              <a:endParaRPr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31521" y="5205966"/>
            <a:ext cx="5871706" cy="941840"/>
            <a:chOff x="331521" y="5373114"/>
            <a:chExt cx="5871706" cy="941840"/>
          </a:xfrm>
        </p:grpSpPr>
        <p:sp>
          <p:nvSpPr>
            <p:cNvPr id="23" name="Google Shape;168;p5"/>
            <p:cNvSpPr/>
            <p:nvPr/>
          </p:nvSpPr>
          <p:spPr>
            <a:xfrm>
              <a:off x="331521" y="5675414"/>
              <a:ext cx="5650728" cy="603650"/>
            </a:xfrm>
            <a:prstGeom prst="roundRect">
              <a:avLst>
                <a:gd name="adj" fmla="val 12267"/>
              </a:avLst>
            </a:prstGeom>
            <a:ln>
              <a:solidFill>
                <a:srgbClr val="585858"/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4" name="Google Shape;175;p5" descr="Google Shape;175;p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61265" y="5373114"/>
              <a:ext cx="441962" cy="43891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" name="Google Shape;136;p4"/>
            <p:cNvSpPr txBox="1"/>
            <p:nvPr/>
          </p:nvSpPr>
          <p:spPr>
            <a:xfrm>
              <a:off x="531422" y="5637880"/>
              <a:ext cx="5171015" cy="6770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CL" dirty="0"/>
                <a:t>En tu taller, ¿disponen de contenedores para almacenar estos filtros en desuso?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151;p5"/>
          <p:cNvGrpSpPr/>
          <p:nvPr/>
        </p:nvGrpSpPr>
        <p:grpSpPr>
          <a:xfrm>
            <a:off x="4063481" y="3088867"/>
            <a:ext cx="5095873" cy="3508581"/>
            <a:chOff x="0" y="0"/>
            <a:chExt cx="5095871" cy="3508580"/>
          </a:xfrm>
        </p:grpSpPr>
        <p:sp>
          <p:nvSpPr>
            <p:cNvPr id="206" name="Rectángulo redondeado"/>
            <p:cNvSpPr/>
            <p:nvPr/>
          </p:nvSpPr>
          <p:spPr>
            <a:xfrm>
              <a:off x="0" y="-1"/>
              <a:ext cx="5095873" cy="3508581"/>
            </a:xfrm>
            <a:prstGeom prst="roundRect">
              <a:avLst>
                <a:gd name="adj" fmla="val 5168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7" name="Texto"/>
            <p:cNvSpPr txBox="1"/>
            <p:nvPr/>
          </p:nvSpPr>
          <p:spPr>
            <a:xfrm>
              <a:off x="53108" y="1564172"/>
              <a:ext cx="4989657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209" name="Google Shape;43;p2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10" name="Google Shape;152;p5"/>
          <p:cNvSpPr txBox="1"/>
          <p:nvPr/>
        </p:nvSpPr>
        <p:spPr>
          <a:xfrm rot="21594879">
            <a:off x="4510901" y="3361218"/>
            <a:ext cx="4357845" cy="124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Identificarás el daño que puede provocar un mal manejo de las baterías automotrices, considerando lo propuesto en la normativa vigente.</a:t>
            </a:r>
          </a:p>
        </p:txBody>
      </p:sp>
      <p:sp>
        <p:nvSpPr>
          <p:cNvPr id="211" name="Google Shape;167;p5"/>
          <p:cNvSpPr txBox="1"/>
          <p:nvPr/>
        </p:nvSpPr>
        <p:spPr>
          <a:xfrm>
            <a:off x="4017016" y="1066665"/>
            <a:ext cx="466495" cy="83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6</a:t>
            </a:r>
          </a:p>
        </p:txBody>
      </p:sp>
      <p:sp>
        <p:nvSpPr>
          <p:cNvPr id="212" name="Google Shape;168;p5"/>
          <p:cNvSpPr txBox="1"/>
          <p:nvPr/>
        </p:nvSpPr>
        <p:spPr>
          <a:xfrm>
            <a:off x="375975" y="1265365"/>
            <a:ext cx="3872883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MENÚ DE LA ACTIVIDAD</a:t>
            </a:r>
          </a:p>
        </p:txBody>
      </p:sp>
      <p:sp>
        <p:nvSpPr>
          <p:cNvPr id="213" name="Google Shape;152;p5"/>
          <p:cNvSpPr txBox="1"/>
          <p:nvPr/>
        </p:nvSpPr>
        <p:spPr>
          <a:xfrm>
            <a:off x="4510132" y="4892945"/>
            <a:ext cx="4486126" cy="124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Aplicarás  un plan de manejo de las baterías considerando el daño que pueden provocar al medio ambiente y considerando lo propuesto en la normativa vigente.</a:t>
            </a:r>
          </a:p>
        </p:txBody>
      </p:sp>
      <p:pic>
        <p:nvPicPr>
          <p:cNvPr id="214" name="Google Shape;164;p5" descr="Google Shape;164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221" y="2367775"/>
            <a:ext cx="2965719" cy="432899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Google Shape;196;p6"/>
          <p:cNvSpPr txBox="1"/>
          <p:nvPr/>
        </p:nvSpPr>
        <p:spPr>
          <a:xfrm>
            <a:off x="4063851" y="2576445"/>
            <a:ext cx="4932408" cy="3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>
            <a:spAutoFit/>
          </a:bodyPr>
          <a:lstStyle>
            <a:lvl1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 término de la actividad estarás en condiciones de:</a:t>
            </a:r>
          </a:p>
        </p:txBody>
      </p:sp>
      <p:grpSp>
        <p:nvGrpSpPr>
          <p:cNvPr id="218" name="Google Shape;189;p6"/>
          <p:cNvGrpSpPr/>
          <p:nvPr/>
        </p:nvGrpSpPr>
        <p:grpSpPr>
          <a:xfrm>
            <a:off x="3880053" y="3669207"/>
            <a:ext cx="376203" cy="536119"/>
            <a:chOff x="0" y="0"/>
            <a:chExt cx="376201" cy="536117"/>
          </a:xfrm>
        </p:grpSpPr>
        <p:sp>
          <p:nvSpPr>
            <p:cNvPr id="216" name="Google Shape;190;p6"/>
            <p:cNvSpPr/>
            <p:nvPr/>
          </p:nvSpPr>
          <p:spPr>
            <a:xfrm>
              <a:off x="0" y="75183"/>
              <a:ext cx="376202" cy="385803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17" name="Google Shape;191;p6"/>
            <p:cNvSpPr txBox="1"/>
            <p:nvPr/>
          </p:nvSpPr>
          <p:spPr>
            <a:xfrm>
              <a:off x="9524" y="0"/>
              <a:ext cx="300303" cy="536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21" name="Google Shape;192;p6"/>
          <p:cNvGrpSpPr/>
          <p:nvPr/>
        </p:nvGrpSpPr>
        <p:grpSpPr>
          <a:xfrm>
            <a:off x="3879824" y="5233379"/>
            <a:ext cx="376203" cy="536118"/>
            <a:chOff x="0" y="0"/>
            <a:chExt cx="376201" cy="536117"/>
          </a:xfrm>
        </p:grpSpPr>
        <p:sp>
          <p:nvSpPr>
            <p:cNvPr id="219" name="Google Shape;193;p6"/>
            <p:cNvSpPr/>
            <p:nvPr/>
          </p:nvSpPr>
          <p:spPr>
            <a:xfrm>
              <a:off x="0" y="75183"/>
              <a:ext cx="376202" cy="385803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20" name="Google Shape;194;p6"/>
            <p:cNvSpPr txBox="1"/>
            <p:nvPr/>
          </p:nvSpPr>
          <p:spPr>
            <a:xfrm>
              <a:off x="9524" y="0"/>
              <a:ext cx="300303" cy="536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22" name="Google Shape;166;p5"/>
          <p:cNvSpPr txBox="1"/>
          <p:nvPr/>
        </p:nvSpPr>
        <p:spPr>
          <a:xfrm>
            <a:off x="4483510" y="1111736"/>
            <a:ext cx="4490995" cy="71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CLASIFICACIÓN DE</a:t>
            </a:r>
          </a:p>
          <a:p>
            <a:pPr>
              <a:lnSpc>
                <a:spcPct val="90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RESIDUOS Y DESECHOS AUTOMOTRICES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rupo 11"/>
          <p:cNvSpPr/>
          <p:nvPr/>
        </p:nvSpPr>
        <p:spPr>
          <a:xfrm>
            <a:off x="238780" y="2234581"/>
            <a:ext cx="3207951" cy="1789696"/>
          </a:xfrm>
          <a:prstGeom prst="roundRect">
            <a:avLst>
              <a:gd name="adj" fmla="val 9883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25" name="Grupo 11"/>
          <p:cNvSpPr/>
          <p:nvPr/>
        </p:nvSpPr>
        <p:spPr>
          <a:xfrm>
            <a:off x="5115580" y="2336181"/>
            <a:ext cx="4362225" cy="2338536"/>
          </a:xfrm>
          <a:prstGeom prst="roundRect">
            <a:avLst>
              <a:gd name="adj" fmla="val 8232"/>
            </a:avLst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26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BATERÍAS DE </a:t>
            </a:r>
            <a:r>
              <a:rPr b="0">
                <a:solidFill>
                  <a:srgbClr val="FF0000"/>
                </a:solidFill>
              </a:rPr>
              <a:t>AUTOMÓVIL USADAS</a:t>
            </a:r>
          </a:p>
        </p:txBody>
      </p:sp>
      <p:sp>
        <p:nvSpPr>
          <p:cNvPr id="227" name="Las baterías de los automóviles son consideradas desechos tóxicos dados sus componentes y residuos  peligrosos para el medio ambiente.…"/>
          <p:cNvSpPr txBox="1"/>
          <p:nvPr/>
        </p:nvSpPr>
        <p:spPr>
          <a:xfrm>
            <a:off x="299202" y="2359359"/>
            <a:ext cx="2760970" cy="166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Las </a:t>
            </a:r>
            <a:r>
              <a:rPr dirty="0" err="1"/>
              <a:t>baterías</a:t>
            </a:r>
            <a:r>
              <a:rPr dirty="0"/>
              <a:t> de los </a:t>
            </a:r>
            <a:r>
              <a:rPr dirty="0" err="1"/>
              <a:t>automóviles</a:t>
            </a:r>
            <a:r>
              <a:rPr dirty="0"/>
              <a:t> son </a:t>
            </a:r>
            <a:r>
              <a:rPr dirty="0" err="1"/>
              <a:t>consideradas</a:t>
            </a:r>
            <a:r>
              <a:rPr dirty="0"/>
              <a:t> </a:t>
            </a:r>
            <a:r>
              <a:rPr dirty="0" err="1"/>
              <a:t>desechos</a:t>
            </a:r>
            <a:r>
              <a:rPr dirty="0"/>
              <a:t> </a:t>
            </a:r>
            <a:r>
              <a:rPr dirty="0" err="1"/>
              <a:t>tóxicos</a:t>
            </a:r>
            <a:r>
              <a:rPr dirty="0"/>
              <a:t> dados </a:t>
            </a:r>
            <a:r>
              <a:rPr dirty="0" err="1"/>
              <a:t>sus</a:t>
            </a:r>
            <a:r>
              <a:rPr dirty="0"/>
              <a:t> </a:t>
            </a:r>
            <a:r>
              <a:rPr dirty="0" err="1"/>
              <a:t>componentes</a:t>
            </a:r>
            <a:r>
              <a:rPr dirty="0"/>
              <a:t> y </a:t>
            </a:r>
            <a:r>
              <a:rPr dirty="0" err="1"/>
              <a:t>residuos</a:t>
            </a:r>
            <a:r>
              <a:rPr dirty="0"/>
              <a:t>  </a:t>
            </a:r>
            <a:r>
              <a:rPr dirty="0" err="1"/>
              <a:t>peligrosos</a:t>
            </a:r>
            <a:r>
              <a:rPr dirty="0"/>
              <a:t> para el </a:t>
            </a:r>
            <a:r>
              <a:rPr dirty="0" err="1"/>
              <a:t>medio</a:t>
            </a:r>
            <a:r>
              <a:rPr dirty="0"/>
              <a:t> </a:t>
            </a:r>
            <a:r>
              <a:rPr dirty="0" err="1"/>
              <a:t>ambiente</a:t>
            </a:r>
            <a:r>
              <a:rPr dirty="0"/>
              <a:t>. </a:t>
            </a:r>
          </a:p>
        </p:txBody>
      </p:sp>
      <p:grpSp>
        <p:nvGrpSpPr>
          <p:cNvPr id="232" name="Grupo"/>
          <p:cNvGrpSpPr/>
          <p:nvPr/>
        </p:nvGrpSpPr>
        <p:grpSpPr>
          <a:xfrm>
            <a:off x="6984058" y="4789260"/>
            <a:ext cx="1866300" cy="1977997"/>
            <a:chOff x="0" y="0"/>
            <a:chExt cx="1866299" cy="1977995"/>
          </a:xfrm>
        </p:grpSpPr>
        <p:pic>
          <p:nvPicPr>
            <p:cNvPr id="228" name="Imagen" descr="Imagen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61984"/>
              <a:ext cx="1866300" cy="12160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193263">
              <a:off x="1381676" y="486414"/>
              <a:ext cx="343215" cy="318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193263" flipH="1">
              <a:off x="22177" y="447756"/>
              <a:ext cx="343216" cy="318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6841868" flipH="1">
              <a:off x="649334" y="90882"/>
              <a:ext cx="501424" cy="46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3" name="Google Shape;43;p2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93" y="6881800"/>
            <a:ext cx="266353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34" name="Lubricentros…"/>
          <p:cNvSpPr txBox="1"/>
          <p:nvPr/>
        </p:nvSpPr>
        <p:spPr>
          <a:xfrm>
            <a:off x="5410045" y="2756756"/>
            <a:ext cx="3951535" cy="1733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Lubricentros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Talleres mecánicos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Estaciones de servicio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Talleres de maquinaria y vehículos pesados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Empresas en donde se trabaje mecánicamente en sus vehículos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tiendas de accesorios automotrices</a:t>
            </a:r>
          </a:p>
        </p:txBody>
      </p:sp>
      <p:sp>
        <p:nvSpPr>
          <p:cNvPr id="235" name="¿Dónde encontraremos estas baterías usadas?"/>
          <p:cNvSpPr txBox="1"/>
          <p:nvPr/>
        </p:nvSpPr>
        <p:spPr>
          <a:xfrm>
            <a:off x="5345166" y="2501678"/>
            <a:ext cx="3837286" cy="20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¿Dónde encontraremos estas baterías usadas?</a:t>
            </a:r>
          </a:p>
        </p:txBody>
      </p:sp>
      <p:sp>
        <p:nvSpPr>
          <p:cNvPr id="236" name="Triángulo isósceles 13"/>
          <p:cNvSpPr/>
          <p:nvPr/>
        </p:nvSpPr>
        <p:spPr>
          <a:xfrm rot="14143462">
            <a:off x="4842667" y="4300335"/>
            <a:ext cx="287000" cy="678362"/>
          </a:xfrm>
          <a:prstGeom prst="triangle">
            <a:avLst/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7" name="_a_n-x_zg5qUKySVCTk9cDiAuUpZes7aeW3_yzRWbvlYzwvNwdFGNUVM-caX2idur868-8nXGSez6X8_Qm6Gys9SayzcC6Ahee-QwPNNfgb5yAjaZ2wrE5s_T4pYGKmNeMrM5Y0.png" descr="_a_n-x_zg5qUKySVCTk9cDiAuUpZes7aeW3_yzRWbvlYzwvNwdFGNUVM-caX2idur868-8nXGSez6X8_Qm6Gys9SayzcC6Ahee-QwPNNfgb5yAjaZ2wrE5s_T4pYGKmNeMrM5Y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14412" y="4007896"/>
            <a:ext cx="1946929" cy="2678003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riángulo isósceles 13"/>
          <p:cNvSpPr/>
          <p:nvPr/>
        </p:nvSpPr>
        <p:spPr>
          <a:xfrm rot="8601072">
            <a:off x="3362098" y="3721922"/>
            <a:ext cx="287000" cy="678363"/>
          </a:xfrm>
          <a:prstGeom prst="triangl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ángulo redondeado"/>
          <p:cNvSpPr/>
          <p:nvPr/>
        </p:nvSpPr>
        <p:spPr>
          <a:xfrm>
            <a:off x="594754" y="3577652"/>
            <a:ext cx="7083292" cy="1051950"/>
          </a:xfrm>
          <a:prstGeom prst="roundRect">
            <a:avLst>
              <a:gd name="adj" fmla="val 19112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41" name="Rectángulo redondeado"/>
          <p:cNvSpPr/>
          <p:nvPr/>
        </p:nvSpPr>
        <p:spPr>
          <a:xfrm>
            <a:off x="594754" y="2447352"/>
            <a:ext cx="7083292" cy="1051950"/>
          </a:xfrm>
          <a:prstGeom prst="roundRect">
            <a:avLst>
              <a:gd name="adj" fmla="val 19112"/>
            </a:avLst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Rectángulo redondeado"/>
          <p:cNvSpPr/>
          <p:nvPr/>
        </p:nvSpPr>
        <p:spPr>
          <a:xfrm>
            <a:off x="594754" y="4720652"/>
            <a:ext cx="7083292" cy="1051950"/>
          </a:xfrm>
          <a:prstGeom prst="roundRect">
            <a:avLst>
              <a:gd name="adj" fmla="val 19112"/>
            </a:avLst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896030" y="2610781"/>
            <a:ext cx="5365517" cy="3098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60420" indent="-160420">
              <a:lnSpc>
                <a:spcPct val="115000"/>
              </a:lnSpc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Nunca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drenar</a:t>
            </a:r>
            <a:r>
              <a:rPr dirty="0">
                <a:solidFill>
                  <a:schemeClr val="tx1"/>
                </a:solidFill>
              </a:rPr>
              <a:t> o </a:t>
            </a:r>
            <a:r>
              <a:rPr dirty="0" err="1">
                <a:solidFill>
                  <a:schemeClr val="tx1"/>
                </a:solidFill>
              </a:rPr>
              <a:t>botar</a:t>
            </a:r>
            <a:r>
              <a:rPr dirty="0">
                <a:solidFill>
                  <a:schemeClr val="tx1"/>
                </a:solidFill>
              </a:rPr>
              <a:t> los </a:t>
            </a:r>
            <a:r>
              <a:rPr dirty="0" err="1">
                <a:solidFill>
                  <a:schemeClr val="tx1"/>
                </a:solidFill>
              </a:rPr>
              <a:t>líquidos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contiene</a:t>
            </a:r>
            <a:r>
              <a:rPr dirty="0">
                <a:solidFill>
                  <a:schemeClr val="tx1"/>
                </a:solidFill>
              </a:rPr>
              <a:t>. </a:t>
            </a:r>
            <a:r>
              <a:rPr dirty="0" err="1">
                <a:solidFill>
                  <a:schemeClr val="tx1"/>
                </a:solidFill>
              </a:rPr>
              <a:t>Estos</a:t>
            </a:r>
            <a:r>
              <a:rPr dirty="0">
                <a:solidFill>
                  <a:schemeClr val="tx1"/>
                </a:solidFill>
              </a:rPr>
              <a:t> son </a:t>
            </a:r>
            <a:r>
              <a:rPr dirty="0" err="1">
                <a:solidFill>
                  <a:schemeClr val="tx1"/>
                </a:solidFill>
              </a:rPr>
              <a:t>altamente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tóxicos</a:t>
            </a:r>
            <a:r>
              <a:rPr dirty="0">
                <a:solidFill>
                  <a:schemeClr val="tx1"/>
                </a:solidFill>
              </a:rPr>
              <a:t> y </a:t>
            </a:r>
            <a:r>
              <a:rPr dirty="0" err="1">
                <a:solidFill>
                  <a:schemeClr val="tx1"/>
                </a:solidFill>
              </a:rPr>
              <a:t>corrosivos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hacerlo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es</a:t>
            </a:r>
            <a:r>
              <a:rPr dirty="0">
                <a:solidFill>
                  <a:schemeClr val="tx1"/>
                </a:solidFill>
              </a:rPr>
              <a:t> un </a:t>
            </a:r>
            <a:r>
              <a:rPr dirty="0" err="1">
                <a:solidFill>
                  <a:schemeClr val="tx1"/>
                </a:solidFill>
              </a:rPr>
              <a:t>riesgo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potencial</a:t>
            </a:r>
            <a:r>
              <a:rPr dirty="0">
                <a:solidFill>
                  <a:schemeClr val="tx1"/>
                </a:solidFill>
              </a:rPr>
              <a:t> para </a:t>
            </a:r>
            <a:r>
              <a:rPr dirty="0" err="1">
                <a:solidFill>
                  <a:schemeClr val="tx1"/>
                </a:solidFill>
              </a:rPr>
              <a:t>quien</a:t>
            </a:r>
            <a:r>
              <a:rPr dirty="0">
                <a:solidFill>
                  <a:schemeClr val="tx1"/>
                </a:solidFill>
              </a:rPr>
              <a:t> la </a:t>
            </a:r>
            <a:r>
              <a:rPr dirty="0" err="1">
                <a:solidFill>
                  <a:schemeClr val="tx1"/>
                </a:solidFill>
              </a:rPr>
              <a:t>manipula</a:t>
            </a:r>
            <a:r>
              <a:rPr dirty="0">
                <a:solidFill>
                  <a:schemeClr val="tx1"/>
                </a:solidFill>
              </a:rPr>
              <a:t> y el </a:t>
            </a:r>
            <a:r>
              <a:rPr dirty="0" err="1">
                <a:solidFill>
                  <a:schemeClr val="tx1"/>
                </a:solidFill>
              </a:rPr>
              <a:t>medio</a:t>
            </a:r>
            <a:r>
              <a:rPr dirty="0">
                <a:solidFill>
                  <a:schemeClr val="tx1"/>
                </a:solidFill>
              </a:rPr>
              <a:t> </a:t>
            </a:r>
            <a:r>
              <a:rPr dirty="0" err="1">
                <a:solidFill>
                  <a:schemeClr val="tx1"/>
                </a:solidFill>
              </a:rPr>
              <a:t>ambiente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5000"/>
              </a:lnSpc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schemeClr val="tx1"/>
              </a:solidFill>
            </a:endParaRPr>
          </a:p>
          <a:p>
            <a:pPr marL="160420" indent="-160420">
              <a:lnSpc>
                <a:spcPct val="115000"/>
              </a:lnSpc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Para </a:t>
            </a:r>
            <a:r>
              <a:rPr dirty="0" err="1">
                <a:solidFill>
                  <a:schemeClr val="tx1"/>
                </a:solidFill>
              </a:rPr>
              <a:t>evitar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filtraciones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mantenerla</a:t>
            </a:r>
            <a:r>
              <a:rPr dirty="0">
                <a:solidFill>
                  <a:schemeClr val="tx1"/>
                </a:solidFill>
              </a:rPr>
              <a:t> en </a:t>
            </a:r>
            <a:r>
              <a:rPr dirty="0" err="1">
                <a:solidFill>
                  <a:schemeClr val="tx1"/>
                </a:solidFill>
              </a:rPr>
              <a:t>una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caja</a:t>
            </a:r>
            <a:r>
              <a:rPr dirty="0">
                <a:solidFill>
                  <a:schemeClr val="tx1"/>
                </a:solidFill>
              </a:rPr>
              <a:t>, en un </a:t>
            </a:r>
            <a:r>
              <a:rPr dirty="0" err="1">
                <a:solidFill>
                  <a:schemeClr val="tx1"/>
                </a:solidFill>
              </a:rPr>
              <a:t>lugar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resguardado</a:t>
            </a:r>
            <a:r>
              <a:rPr dirty="0">
                <a:solidFill>
                  <a:schemeClr val="tx1"/>
                </a:solidFill>
              </a:rPr>
              <a:t> del sol y </a:t>
            </a:r>
            <a:r>
              <a:rPr dirty="0" err="1">
                <a:solidFill>
                  <a:schemeClr val="tx1"/>
                </a:solidFill>
              </a:rPr>
              <a:t>humedad</a:t>
            </a:r>
            <a:r>
              <a:rPr dirty="0">
                <a:solidFill>
                  <a:schemeClr val="tx1"/>
                </a:solidFill>
              </a:rPr>
              <a:t>, hasta </a:t>
            </a:r>
            <a:r>
              <a:rPr dirty="0" err="1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se le </a:t>
            </a:r>
            <a:r>
              <a:rPr dirty="0" err="1">
                <a:solidFill>
                  <a:schemeClr val="tx1"/>
                </a:solidFill>
              </a:rPr>
              <a:t>deposite</a:t>
            </a:r>
            <a:r>
              <a:rPr dirty="0">
                <a:solidFill>
                  <a:schemeClr val="tx1"/>
                </a:solidFill>
              </a:rPr>
              <a:t> en un </a:t>
            </a:r>
            <a:r>
              <a:rPr dirty="0" err="1">
                <a:solidFill>
                  <a:schemeClr val="tx1"/>
                </a:solidFill>
              </a:rPr>
              <a:t>lugar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autorizado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5000"/>
              </a:lnSpc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schemeClr val="tx1"/>
              </a:solidFill>
            </a:endParaRPr>
          </a:p>
          <a:p>
            <a:pPr marL="160420" indent="-160420">
              <a:lnSpc>
                <a:spcPct val="115000"/>
              </a:lnSpc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Si la </a:t>
            </a:r>
            <a:r>
              <a:rPr dirty="0" err="1">
                <a:solidFill>
                  <a:schemeClr val="tx1"/>
                </a:solidFill>
              </a:rPr>
              <a:t>batería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tiene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una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filtración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colocar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cal</a:t>
            </a:r>
            <a:r>
              <a:rPr dirty="0">
                <a:solidFill>
                  <a:schemeClr val="tx1"/>
                </a:solidFill>
              </a:rPr>
              <a:t> para </a:t>
            </a:r>
            <a:r>
              <a:rPr dirty="0" err="1">
                <a:solidFill>
                  <a:schemeClr val="tx1"/>
                </a:solidFill>
              </a:rPr>
              <a:t>contrarrestar</a:t>
            </a:r>
            <a:r>
              <a:rPr dirty="0">
                <a:solidFill>
                  <a:schemeClr val="tx1"/>
                </a:solidFill>
              </a:rPr>
              <a:t> la </a:t>
            </a:r>
            <a:r>
              <a:rPr dirty="0" err="1">
                <a:solidFill>
                  <a:schemeClr val="tx1"/>
                </a:solidFill>
              </a:rPr>
              <a:t>peligrosidad</a:t>
            </a:r>
            <a:r>
              <a:rPr dirty="0">
                <a:solidFill>
                  <a:schemeClr val="tx1"/>
                </a:solidFill>
              </a:rPr>
              <a:t> de los </a:t>
            </a:r>
            <a:r>
              <a:rPr dirty="0" err="1">
                <a:solidFill>
                  <a:schemeClr val="tx1"/>
                </a:solidFill>
              </a:rPr>
              <a:t>ácidos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mientras</a:t>
            </a:r>
            <a:r>
              <a:rPr dirty="0">
                <a:solidFill>
                  <a:schemeClr val="tx1"/>
                </a:solidFill>
              </a:rPr>
              <a:t> se </a:t>
            </a:r>
            <a:r>
              <a:rPr dirty="0" err="1">
                <a:solidFill>
                  <a:schemeClr val="tx1"/>
                </a:solidFill>
              </a:rPr>
              <a:t>realiza</a:t>
            </a:r>
            <a:r>
              <a:rPr dirty="0">
                <a:solidFill>
                  <a:schemeClr val="tx1"/>
                </a:solidFill>
              </a:rPr>
              <a:t> el </a:t>
            </a:r>
            <a:r>
              <a:rPr dirty="0" err="1">
                <a:solidFill>
                  <a:schemeClr val="tx1"/>
                </a:solidFill>
              </a:rPr>
              <a:t>procedimiento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desecho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4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45" name="Google Shape;192;p7" descr="Google Shape;192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7914" y="4892328"/>
            <a:ext cx="2864073" cy="3006545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CONSEJOS PARA USAR UNA </a:t>
            </a:r>
            <a:r>
              <a:rPr b="0">
                <a:solidFill>
                  <a:srgbClr val="FF0000"/>
                </a:solidFill>
              </a:rPr>
              <a:t>BATERÍA DE FORMA SEGURA</a:t>
            </a:r>
          </a:p>
        </p:txBody>
      </p:sp>
      <p:grpSp>
        <p:nvGrpSpPr>
          <p:cNvPr id="249" name="Grupo"/>
          <p:cNvGrpSpPr/>
          <p:nvPr/>
        </p:nvGrpSpPr>
        <p:grpSpPr>
          <a:xfrm>
            <a:off x="6264938" y="1942481"/>
            <a:ext cx="2554731" cy="2111219"/>
            <a:chOff x="0" y="0"/>
            <a:chExt cx="2554729" cy="2111218"/>
          </a:xfrm>
        </p:grpSpPr>
        <p:sp>
          <p:nvSpPr>
            <p:cNvPr id="247" name="Círculo"/>
            <p:cNvSpPr/>
            <p:nvPr/>
          </p:nvSpPr>
          <p:spPr>
            <a:xfrm>
              <a:off x="221755" y="0"/>
              <a:ext cx="2111220" cy="211121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48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6424"/>
              <a:ext cx="2554730" cy="1918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0" name="Triángulo isósceles 13"/>
          <p:cNvSpPr/>
          <p:nvPr/>
        </p:nvSpPr>
        <p:spPr>
          <a:xfrm rot="6806082">
            <a:off x="7794193" y="5248648"/>
            <a:ext cx="333493" cy="788256"/>
          </a:xfrm>
          <a:prstGeom prst="triangle">
            <a:avLst/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ángulo redondeado"/>
          <p:cNvSpPr/>
          <p:nvPr/>
        </p:nvSpPr>
        <p:spPr>
          <a:xfrm>
            <a:off x="411377" y="2081770"/>
            <a:ext cx="8875814" cy="1397482"/>
          </a:xfrm>
          <a:prstGeom prst="roundRect">
            <a:avLst>
              <a:gd name="adj" fmla="val 20192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53" name="Rectángulo redondeado"/>
          <p:cNvSpPr/>
          <p:nvPr/>
        </p:nvSpPr>
        <p:spPr>
          <a:xfrm>
            <a:off x="460310" y="3814997"/>
            <a:ext cx="7570803" cy="2731057"/>
          </a:xfrm>
          <a:prstGeom prst="roundRect">
            <a:avLst>
              <a:gd name="adj" fmla="val 7361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54" name="Óvalo"/>
          <p:cNvSpPr/>
          <p:nvPr/>
        </p:nvSpPr>
        <p:spPr>
          <a:xfrm>
            <a:off x="5821514" y="3492849"/>
            <a:ext cx="3416743" cy="337535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55" name="Probar las baterías para determinar si son reutilizables.…"/>
          <p:cNvSpPr txBox="1"/>
          <p:nvPr/>
        </p:nvSpPr>
        <p:spPr>
          <a:xfrm>
            <a:off x="781622" y="2247874"/>
            <a:ext cx="8152256" cy="113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60420" indent="-160420">
              <a:lnSpc>
                <a:spcPct val="115000"/>
              </a:lnSpc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Probar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baterías</a:t>
            </a:r>
            <a:r>
              <a:rPr dirty="0">
                <a:solidFill>
                  <a:schemeClr val="tx1"/>
                </a:solidFill>
              </a:rPr>
              <a:t> para </a:t>
            </a:r>
            <a:r>
              <a:rPr dirty="0" err="1">
                <a:solidFill>
                  <a:schemeClr val="tx1"/>
                </a:solidFill>
              </a:rPr>
              <a:t>determinar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si</a:t>
            </a:r>
            <a:r>
              <a:rPr dirty="0">
                <a:solidFill>
                  <a:schemeClr val="tx1"/>
                </a:solidFill>
              </a:rPr>
              <a:t> son </a:t>
            </a:r>
            <a:r>
              <a:rPr dirty="0" err="1">
                <a:solidFill>
                  <a:schemeClr val="tx1"/>
                </a:solidFill>
              </a:rPr>
              <a:t>reutilizables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160420" indent="-160420">
              <a:lnSpc>
                <a:spcPct val="115000"/>
              </a:lnSpc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Almacenar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baterías</a:t>
            </a:r>
            <a:r>
              <a:rPr dirty="0">
                <a:solidFill>
                  <a:schemeClr val="tx1"/>
                </a:solidFill>
              </a:rPr>
              <a:t> en sector </a:t>
            </a:r>
            <a:r>
              <a:rPr dirty="0" err="1">
                <a:solidFill>
                  <a:schemeClr val="tx1"/>
                </a:solidFill>
              </a:rPr>
              <a:t>pavimentado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considerando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algún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mecanismo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que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impida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escurrimiento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derrame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160420" indent="-160420">
              <a:lnSpc>
                <a:spcPct val="115000"/>
              </a:lnSpc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Tener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disponible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implementos</a:t>
            </a:r>
            <a:r>
              <a:rPr dirty="0">
                <a:solidFill>
                  <a:schemeClr val="tx1"/>
                </a:solidFill>
              </a:rPr>
              <a:t> de control de </a:t>
            </a:r>
            <a:r>
              <a:rPr dirty="0" err="1">
                <a:solidFill>
                  <a:schemeClr val="tx1"/>
                </a:solidFill>
              </a:rPr>
              <a:t>derrame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6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57" name="Google Shape;173;p6"/>
          <p:cNvSpPr txBox="1"/>
          <p:nvPr/>
        </p:nvSpPr>
        <p:spPr>
          <a:xfrm>
            <a:off x="382498" y="1261272"/>
            <a:ext cx="8950504" cy="53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¿QUÉ HACER CON LAS </a:t>
            </a:r>
            <a:r>
              <a:rPr b="0">
                <a:solidFill>
                  <a:srgbClr val="FF0000"/>
                </a:solidFill>
              </a:rPr>
              <a:t>BATERÍAS USADAS O DAÑADAS?</a:t>
            </a:r>
          </a:p>
        </p:txBody>
      </p:sp>
      <p:sp>
        <p:nvSpPr>
          <p:cNvPr id="258" name="Probar las baterías para determinar si son reutilizables.…"/>
          <p:cNvSpPr txBox="1"/>
          <p:nvPr/>
        </p:nvSpPr>
        <p:spPr>
          <a:xfrm>
            <a:off x="660237" y="4362516"/>
            <a:ext cx="5043634" cy="1698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60420" indent="-160420">
              <a:lnSpc>
                <a:spcPct val="115000"/>
              </a:lnSpc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Enviar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baterías</a:t>
            </a:r>
            <a:r>
              <a:rPr dirty="0">
                <a:solidFill>
                  <a:schemeClr val="tx1"/>
                </a:solidFill>
              </a:rPr>
              <a:t> a un </a:t>
            </a:r>
            <a:r>
              <a:rPr dirty="0" err="1">
                <a:solidFill>
                  <a:schemeClr val="tx1"/>
                </a:solidFill>
              </a:rPr>
              <a:t>centro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reciclaje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autorizado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160420" indent="-160420">
              <a:lnSpc>
                <a:spcPct val="115000"/>
              </a:lnSpc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Evite </a:t>
            </a:r>
            <a:r>
              <a:rPr dirty="0" err="1">
                <a:solidFill>
                  <a:schemeClr val="tx1"/>
                </a:solidFill>
              </a:rPr>
              <a:t>drenar</a:t>
            </a:r>
            <a:r>
              <a:rPr dirty="0">
                <a:solidFill>
                  <a:schemeClr val="tx1"/>
                </a:solidFill>
              </a:rPr>
              <a:t> los </a:t>
            </a:r>
            <a:r>
              <a:rPr dirty="0" err="1">
                <a:solidFill>
                  <a:schemeClr val="tx1"/>
                </a:solidFill>
              </a:rPr>
              <a:t>líquidos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las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baterías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160420" indent="-160420">
              <a:lnSpc>
                <a:spcPct val="115000"/>
              </a:lnSpc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No </a:t>
            </a:r>
            <a:r>
              <a:rPr dirty="0" err="1">
                <a:solidFill>
                  <a:schemeClr val="tx1"/>
                </a:solidFill>
              </a:rPr>
              <a:t>acumular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baterías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durante</a:t>
            </a:r>
            <a:r>
              <a:rPr dirty="0">
                <a:solidFill>
                  <a:schemeClr val="tx1"/>
                </a:solidFill>
              </a:rPr>
              <a:t> un largo </a:t>
            </a:r>
            <a:r>
              <a:rPr dirty="0" err="1">
                <a:solidFill>
                  <a:schemeClr val="tx1"/>
                </a:solidFill>
              </a:rPr>
              <a:t>período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tiempo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recíclelas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regularmente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160420" indent="-160420">
              <a:lnSpc>
                <a:spcPct val="115000"/>
              </a:lnSpc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chemeClr val="tx1"/>
                </a:solidFill>
              </a:rPr>
              <a:t>Amontonar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grandes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cantidades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por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riesgo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caídas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las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baterías</a:t>
            </a:r>
            <a:r>
              <a:rPr dirty="0">
                <a:solidFill>
                  <a:schemeClr val="tx1"/>
                </a:solidFill>
              </a:rPr>
              <a:t>. </a:t>
            </a:r>
            <a:r>
              <a:rPr dirty="0" err="1">
                <a:solidFill>
                  <a:schemeClr val="tx1"/>
                </a:solidFill>
              </a:rPr>
              <a:t>Esto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puede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ocasionar</a:t>
            </a:r>
            <a:r>
              <a:rPr dirty="0">
                <a:solidFill>
                  <a:schemeClr val="tx1"/>
                </a:solidFill>
              </a:rPr>
              <a:t> la </a:t>
            </a:r>
            <a:r>
              <a:rPr dirty="0" err="1">
                <a:solidFill>
                  <a:schemeClr val="tx1"/>
                </a:solidFill>
              </a:rPr>
              <a:t>ruptura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éstas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5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7855" y="3814997"/>
            <a:ext cx="2944061" cy="2731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1108</Words>
  <Application>Microsoft Office PowerPoint</Application>
  <PresentationFormat>Personalizado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Toledo</cp:lastModifiedBy>
  <cp:revision>4</cp:revision>
  <dcterms:modified xsi:type="dcterms:W3CDTF">2020-12-07T01:27:10Z</dcterms:modified>
</cp:coreProperties>
</file>