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5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2871205"/>
      </p:ext>
    </p:extLst>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22" name="Google Shape;21;p2" descr="Google Shape;21;p2"/>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grpSp>
        <p:nvGrpSpPr>
          <p:cNvPr id="25" name="Google Shape;22;p2"/>
          <p:cNvGrpSpPr/>
          <p:nvPr/>
        </p:nvGrpSpPr>
        <p:grpSpPr>
          <a:xfrm>
            <a:off x="242853" y="1756547"/>
            <a:ext cx="9346505" cy="5675930"/>
            <a:chOff x="0" y="0"/>
            <a:chExt cx="9346503" cy="5675928"/>
          </a:xfrm>
        </p:grpSpPr>
        <p:sp>
          <p:nvSpPr>
            <p:cNvPr id="23" name="Google Shape;23;p2"/>
            <p:cNvSpPr/>
            <p:nvPr/>
          </p:nvSpPr>
          <p:spPr>
            <a:xfrm>
              <a:off x="0" y="-1"/>
              <a:ext cx="9346505" cy="56759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 name="Google Shape;24;p2"/>
            <p:cNvSpPr txBox="1"/>
            <p:nvPr/>
          </p:nvSpPr>
          <p:spPr>
            <a:xfrm>
              <a:off x="1" y="2647845"/>
              <a:ext cx="9091322"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pic>
        <p:nvPicPr>
          <p:cNvPr id="26" name="Google Shape;25;p2" descr="Google Shape;25;p2"/>
          <p:cNvPicPr>
            <a:picLocks noChangeAspect="1"/>
          </p:cNvPicPr>
          <p:nvPr/>
        </p:nvPicPr>
        <p:blipFill>
          <a:blip r:embed="rId3">
            <a:extLst/>
          </a:blip>
          <a:stretch>
            <a:fillRect/>
          </a:stretch>
        </p:blipFill>
        <p:spPr>
          <a:xfrm>
            <a:off x="8521706" y="6387272"/>
            <a:ext cx="830662" cy="756003"/>
          </a:xfrm>
          <a:prstGeom prst="rect">
            <a:avLst/>
          </a:prstGeom>
          <a:ln w="12700">
            <a:miter lim="400000"/>
          </a:ln>
        </p:spPr>
      </p:pic>
      <p:sp>
        <p:nvSpPr>
          <p:cNvPr id="27" name="Google Shape;26;p2"/>
          <p:cNvSpPr/>
          <p:nvPr/>
        </p:nvSpPr>
        <p:spPr>
          <a:xfrm>
            <a:off x="436350" y="6464001"/>
            <a:ext cx="7891862" cy="680477"/>
          </a:xfrm>
          <a:prstGeom prst="roundRect">
            <a:avLst>
              <a:gd name="adj" fmla="val 19335"/>
            </a:avLst>
          </a:prstGeom>
          <a:solidFill>
            <a:srgbClr val="FFB375"/>
          </a:solidFill>
          <a:ln w="12700">
            <a:miter lim="400000"/>
          </a:ln>
        </p:spPr>
        <p:txBody>
          <a:bodyPr lIns="45719" rIns="45719" anchor="ctr"/>
          <a:lstStyle/>
          <a:p>
            <a:pPr algn="ctr">
              <a:defRPr baseline="-25000">
                <a:solidFill>
                  <a:srgbClr val="FFFFFF"/>
                </a:solidFill>
              </a:defRPr>
            </a:pPr>
            <a:endParaRPr/>
          </a:p>
        </p:txBody>
      </p:sp>
      <p:pic>
        <p:nvPicPr>
          <p:cNvPr id="28" name="Google Shape;27;p2" descr="Google Shape;27;p2"/>
          <p:cNvPicPr>
            <a:picLocks noChangeAspect="1"/>
          </p:cNvPicPr>
          <p:nvPr/>
        </p:nvPicPr>
        <p:blipFill>
          <a:blip r:embed="rId4">
            <a:extLst/>
          </a:blip>
          <a:stretch>
            <a:fillRect/>
          </a:stretch>
        </p:blipFill>
        <p:spPr>
          <a:xfrm>
            <a:off x="433440" y="6462795"/>
            <a:ext cx="690485" cy="680478"/>
          </a:xfrm>
          <a:prstGeom prst="rect">
            <a:avLst/>
          </a:prstGeom>
          <a:ln w="12700">
            <a:miter lim="400000"/>
          </a:ln>
        </p:spPr>
      </p:pic>
      <p:pic>
        <p:nvPicPr>
          <p:cNvPr id="29" name="Google Shape;28;p2" descr="Google Shape;28;p2"/>
          <p:cNvPicPr>
            <a:picLocks noChangeAspect="1"/>
          </p:cNvPicPr>
          <p:nvPr/>
        </p:nvPicPr>
        <p:blipFill>
          <a:blip r:embed="rId5">
            <a:extLst/>
          </a:blip>
          <a:stretch>
            <a:fillRect/>
          </a:stretch>
        </p:blipFill>
        <p:spPr>
          <a:xfrm>
            <a:off x="8272364" y="1222172"/>
            <a:ext cx="1080003" cy="241875"/>
          </a:xfrm>
          <a:prstGeom prst="rect">
            <a:avLst/>
          </a:prstGeom>
          <a:ln w="12700">
            <a:miter lim="400000"/>
          </a:ln>
        </p:spPr>
      </p:pic>
      <p:pic>
        <p:nvPicPr>
          <p:cNvPr id="30" name="Google Shape;29;p2" descr="Google Shape;29;p2"/>
          <p:cNvPicPr>
            <a:picLocks noChangeAspect="1"/>
          </p:cNvPicPr>
          <p:nvPr/>
        </p:nvPicPr>
        <p:blipFill>
          <a:blip r:embed="rId6">
            <a:extLst/>
          </a:blip>
          <a:stretch>
            <a:fillRect/>
          </a:stretch>
        </p:blipFill>
        <p:spPr>
          <a:xfrm>
            <a:off x="8272364" y="418596"/>
            <a:ext cx="1080003" cy="664778"/>
          </a:xfrm>
          <a:prstGeom prst="rect">
            <a:avLst/>
          </a:prstGeom>
          <a:ln w="12700">
            <a:miter lim="400000"/>
          </a:ln>
        </p:spPr>
      </p:pic>
      <p:sp>
        <p:nvSpPr>
          <p:cNvPr id="31" name="Slide Number"/>
          <p:cNvSpPr txBox="1">
            <a:spLocks noGrp="1"/>
          </p:cNvSpPr>
          <p:nvPr>
            <p:ph type="sldNum" sz="quarter" idx="2"/>
          </p:nvPr>
        </p:nvSpPr>
        <p:spPr>
          <a:xfrm>
            <a:off x="6689209" y="6871674"/>
            <a:ext cx="273567" cy="264165"/>
          </a:xfrm>
          <a:prstGeom prst="rect">
            <a:avLst/>
          </a:prstGeom>
        </p:spPr>
        <p:txBody>
          <a:bodyPr lIns="45675" tIns="45675" rIns="45675" bIns="45675" anchor="ctr"/>
          <a:lstStyle>
            <a:lvl1pPr>
              <a:defRPr sz="1200">
                <a:latin typeface="+mn-lt"/>
                <a:ea typeface="+mn-ea"/>
                <a:cs typeface="+mn-cs"/>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grpSp>
        <p:nvGrpSpPr>
          <p:cNvPr id="40" name="Google Shape;32;p3"/>
          <p:cNvGrpSpPr/>
          <p:nvPr/>
        </p:nvGrpSpPr>
        <p:grpSpPr>
          <a:xfrm>
            <a:off x="242853" y="1756547"/>
            <a:ext cx="9346505" cy="5675930"/>
            <a:chOff x="0" y="0"/>
            <a:chExt cx="9346503" cy="5675928"/>
          </a:xfrm>
        </p:grpSpPr>
        <p:sp>
          <p:nvSpPr>
            <p:cNvPr id="38" name="Google Shape;33;p3"/>
            <p:cNvSpPr/>
            <p:nvPr/>
          </p:nvSpPr>
          <p:spPr>
            <a:xfrm>
              <a:off x="0" y="-1"/>
              <a:ext cx="9346505" cy="567593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9" tIns="45719" rIns="45719" bIns="45719" numCol="1" anchor="ctr">
              <a:noAutofit/>
            </a:bodyPr>
            <a:lstStyle/>
            <a:p>
              <a:endParaRPr/>
            </a:p>
          </p:txBody>
        </p:sp>
        <p:sp>
          <p:nvSpPr>
            <p:cNvPr id="39" name="Google Shape;34;p3"/>
            <p:cNvSpPr txBox="1"/>
            <p:nvPr/>
          </p:nvSpPr>
          <p:spPr>
            <a:xfrm>
              <a:off x="1" y="2647845"/>
              <a:ext cx="9091322"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pic>
        <p:nvPicPr>
          <p:cNvPr id="41" name="Google Shape;35;p3" descr="Google Shape;35;p3"/>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pic>
        <p:nvPicPr>
          <p:cNvPr id="42" name="Google Shape;36;p3" descr="Google Shape;36;p3"/>
          <p:cNvPicPr>
            <a:picLocks noChangeAspect="1"/>
          </p:cNvPicPr>
          <p:nvPr/>
        </p:nvPicPr>
        <p:blipFill>
          <a:blip r:embed="rId3">
            <a:extLst/>
          </a:blip>
          <a:stretch>
            <a:fillRect/>
          </a:stretch>
        </p:blipFill>
        <p:spPr>
          <a:xfrm>
            <a:off x="8272364" y="1222172"/>
            <a:ext cx="1080003" cy="241875"/>
          </a:xfrm>
          <a:prstGeom prst="rect">
            <a:avLst/>
          </a:prstGeom>
          <a:ln w="12700">
            <a:miter lim="400000"/>
          </a:ln>
        </p:spPr>
      </p:pic>
      <p:pic>
        <p:nvPicPr>
          <p:cNvPr id="43" name="Google Shape;37;p3" descr="Google Shape;37;p3"/>
          <p:cNvPicPr>
            <a:picLocks noChangeAspect="1"/>
          </p:cNvPicPr>
          <p:nvPr/>
        </p:nvPicPr>
        <p:blipFill>
          <a:blip r:embed="rId4">
            <a:extLst/>
          </a:blip>
          <a:stretch>
            <a:fillRect/>
          </a:stretch>
        </p:blipFill>
        <p:spPr>
          <a:xfrm>
            <a:off x="8272364" y="418596"/>
            <a:ext cx="1080003" cy="664778"/>
          </a:xfrm>
          <a:prstGeom prst="rect">
            <a:avLst/>
          </a:prstGeom>
          <a:ln w="12700">
            <a:miter lim="400000"/>
          </a:ln>
        </p:spPr>
      </p:pic>
      <p:sp>
        <p:nvSpPr>
          <p:cNvPr id="44" name="Slide Number"/>
          <p:cNvSpPr txBox="1">
            <a:spLocks noGrp="1"/>
          </p:cNvSpPr>
          <p:nvPr>
            <p:ph type="sldNum" sz="quarter" idx="2"/>
          </p:nvPr>
        </p:nvSpPr>
        <p:spPr>
          <a:xfrm>
            <a:off x="6689209" y="6871674"/>
            <a:ext cx="273567" cy="264165"/>
          </a:xfrm>
          <a:prstGeom prst="rect">
            <a:avLst/>
          </a:prstGeom>
        </p:spPr>
        <p:txBody>
          <a:bodyPr lIns="45675" tIns="45675" rIns="45675" bIns="45675" anchor="ctr"/>
          <a:lstStyle>
            <a:lvl1pPr>
              <a:defRPr sz="1200">
                <a:latin typeface="+mn-lt"/>
                <a:ea typeface="+mn-ea"/>
                <a:cs typeface="+mn-cs"/>
                <a:sym typeface="Aria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51" name="Google Shape;40;p4"/>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54" name="Google Shape;41;p4"/>
          <p:cNvGrpSpPr/>
          <p:nvPr/>
        </p:nvGrpSpPr>
        <p:grpSpPr>
          <a:xfrm>
            <a:off x="8091898" y="451665"/>
            <a:ext cx="662106" cy="380238"/>
            <a:chOff x="0" y="0"/>
            <a:chExt cx="662105" cy="380236"/>
          </a:xfrm>
        </p:grpSpPr>
        <p:sp>
          <p:nvSpPr>
            <p:cNvPr id="52" name="Google Shape;42;p4"/>
            <p:cNvSpPr/>
            <p:nvPr/>
          </p:nvSpPr>
          <p:spPr>
            <a:xfrm>
              <a:off x="-1" y="327734"/>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3" name="Google Shape;43;p4"/>
            <p:cNvSpPr txBox="1"/>
            <p:nvPr/>
          </p:nvSpPr>
          <p:spPr>
            <a:xfrm>
              <a:off x="-1" y="-1"/>
              <a:ext cx="662107"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57" name="Google Shape;44;p4"/>
          <p:cNvGrpSpPr/>
          <p:nvPr/>
        </p:nvGrpSpPr>
        <p:grpSpPr>
          <a:xfrm>
            <a:off x="8753996" y="451665"/>
            <a:ext cx="785407" cy="380238"/>
            <a:chOff x="0" y="0"/>
            <a:chExt cx="785406" cy="380236"/>
          </a:xfrm>
        </p:grpSpPr>
        <p:sp>
          <p:nvSpPr>
            <p:cNvPr id="55" name="Google Shape;45;p4"/>
            <p:cNvSpPr/>
            <p:nvPr/>
          </p:nvSpPr>
          <p:spPr>
            <a:xfrm>
              <a:off x="-1" y="327734"/>
              <a:ext cx="785408"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56" name="Google Shape;46;p4"/>
            <p:cNvSpPr txBox="1"/>
            <p:nvPr/>
          </p:nvSpPr>
          <p:spPr>
            <a:xfrm>
              <a:off x="-1" y="-1"/>
              <a:ext cx="785408"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58" name="Google Shape;47;p4"/>
          <p:cNvSpPr txBox="1"/>
          <p:nvPr/>
        </p:nvSpPr>
        <p:spPr>
          <a:xfrm>
            <a:off x="375975" y="6881800"/>
            <a:ext cx="678659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59" name="Google Shape;48;p4"/>
          <p:cNvSpPr txBox="1"/>
          <p:nvPr/>
        </p:nvSpPr>
        <p:spPr>
          <a:xfrm>
            <a:off x="442650" y="350323"/>
            <a:ext cx="7441801"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60" name="Google Shape;49;p4"/>
          <p:cNvSpPr txBox="1"/>
          <p:nvPr/>
        </p:nvSpPr>
        <p:spPr>
          <a:xfrm>
            <a:off x="8443617" y="271141"/>
            <a:ext cx="1166703" cy="391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14|</a:t>
            </a:r>
            <a:r>
              <a:rPr sz="1600">
                <a:solidFill>
                  <a:srgbClr val="ED6B00"/>
                </a:solidFill>
              </a:rPr>
              <a:t>3</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BODY 2">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54;p6"/>
          <p:cNvSpPr/>
          <p:nvPr/>
        </p:nvSpPr>
        <p:spPr>
          <a:xfrm rot="10800000" flipH="1">
            <a:off x="181647" y="822025"/>
            <a:ext cx="9356704"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sp>
        <p:nvSpPr>
          <p:cNvPr id="76" name="Google Shape;55;p6"/>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79" name="Google Shape;56;p6"/>
          <p:cNvGrpSpPr/>
          <p:nvPr/>
        </p:nvGrpSpPr>
        <p:grpSpPr>
          <a:xfrm>
            <a:off x="8091898" y="451665"/>
            <a:ext cx="662106" cy="380238"/>
            <a:chOff x="0" y="0"/>
            <a:chExt cx="662105" cy="380236"/>
          </a:xfrm>
        </p:grpSpPr>
        <p:sp>
          <p:nvSpPr>
            <p:cNvPr id="77" name="Google Shape;57;p6"/>
            <p:cNvSpPr/>
            <p:nvPr/>
          </p:nvSpPr>
          <p:spPr>
            <a:xfrm>
              <a:off x="-1" y="327734"/>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78" name="Google Shape;58;p6"/>
            <p:cNvSpPr txBox="1"/>
            <p:nvPr/>
          </p:nvSpPr>
          <p:spPr>
            <a:xfrm>
              <a:off x="-1" y="-1"/>
              <a:ext cx="662107"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82" name="Google Shape;59;p6"/>
          <p:cNvGrpSpPr/>
          <p:nvPr/>
        </p:nvGrpSpPr>
        <p:grpSpPr>
          <a:xfrm>
            <a:off x="8753996" y="451665"/>
            <a:ext cx="785407" cy="380238"/>
            <a:chOff x="0" y="0"/>
            <a:chExt cx="785406" cy="380236"/>
          </a:xfrm>
        </p:grpSpPr>
        <p:sp>
          <p:nvSpPr>
            <p:cNvPr id="80" name="Google Shape;60;p6"/>
            <p:cNvSpPr/>
            <p:nvPr/>
          </p:nvSpPr>
          <p:spPr>
            <a:xfrm>
              <a:off x="-1" y="327734"/>
              <a:ext cx="785408"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1" name="Google Shape;61;p6"/>
            <p:cNvSpPr txBox="1"/>
            <p:nvPr/>
          </p:nvSpPr>
          <p:spPr>
            <a:xfrm>
              <a:off x="-1" y="-1"/>
              <a:ext cx="785408"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83" name="Google Shape;62;p6"/>
          <p:cNvSpPr txBox="1"/>
          <p:nvPr/>
        </p:nvSpPr>
        <p:spPr>
          <a:xfrm>
            <a:off x="375975" y="6881800"/>
            <a:ext cx="678659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85" name="Google Shape;64;p6"/>
          <p:cNvSpPr txBox="1"/>
          <p:nvPr/>
        </p:nvSpPr>
        <p:spPr>
          <a:xfrm>
            <a:off x="8443617" y="271141"/>
            <a:ext cx="1166703" cy="391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14|</a:t>
            </a:r>
            <a:r>
              <a:rPr sz="1600">
                <a:solidFill>
                  <a:srgbClr val="ED6B00"/>
                </a:solidFill>
              </a:rPr>
              <a:t>3</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4" name="Google Shape;48;p4"/>
          <p:cNvSpPr txBox="1"/>
          <p:nvPr userDrawn="1"/>
        </p:nvSpPr>
        <p:spPr>
          <a:xfrm>
            <a:off x="442650" y="350323"/>
            <a:ext cx="7441801"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b="1">
                <a:solidFill>
                  <a:srgbClr val="FFFFFF"/>
                </a:solidFill>
                <a:latin typeface="Calibri"/>
                <a:ea typeface="Calibri"/>
                <a:cs typeface="Calibri"/>
                <a:sym typeface="Calibri"/>
              </a:defRPr>
            </a:pPr>
            <a:r>
              <a:rPr dirty="0"/>
              <a:t>MÓDULO</a:t>
            </a:r>
            <a:r>
              <a:rPr b="0" dirty="0"/>
              <a:t>  </a:t>
            </a:r>
            <a:r>
              <a:rPr b="0" dirty="0" err="1"/>
              <a:t>Aplicaciones</a:t>
            </a:r>
            <a:r>
              <a:rPr b="0" dirty="0"/>
              <a:t> </a:t>
            </a:r>
            <a:r>
              <a:rPr b="0" dirty="0" err="1"/>
              <a:t>Informáticas</a:t>
            </a:r>
            <a:r>
              <a:rPr b="0" dirty="0"/>
              <a:t> para la </a:t>
            </a:r>
            <a:r>
              <a:rPr b="0" dirty="0" err="1"/>
              <a:t>Gestión</a:t>
            </a:r>
            <a:r>
              <a:rPr b="0" dirty="0"/>
              <a:t> </a:t>
            </a:r>
            <a:r>
              <a:rPr b="0" dirty="0" err="1"/>
              <a:t>Administrativa</a:t>
            </a:r>
            <a:endParaRPr b="0"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67;p7"/>
          <p:cNvSpPr/>
          <p:nvPr/>
        </p:nvSpPr>
        <p:spPr>
          <a:xfrm rot="10800000" flipH="1">
            <a:off x="181647" y="822025"/>
            <a:ext cx="9356704"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9" rIns="45719" anchor="ctr"/>
          <a:lstStyle/>
          <a:p>
            <a:endParaRPr/>
          </a:p>
        </p:txBody>
      </p:sp>
      <p:sp>
        <p:nvSpPr>
          <p:cNvPr id="94" name="Google Shape;68;p7"/>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97" name="Google Shape;69;p7"/>
          <p:cNvGrpSpPr/>
          <p:nvPr/>
        </p:nvGrpSpPr>
        <p:grpSpPr>
          <a:xfrm>
            <a:off x="8091898" y="451665"/>
            <a:ext cx="662106" cy="380238"/>
            <a:chOff x="0" y="0"/>
            <a:chExt cx="662105" cy="380236"/>
          </a:xfrm>
        </p:grpSpPr>
        <p:sp>
          <p:nvSpPr>
            <p:cNvPr id="95" name="Google Shape;70;p7"/>
            <p:cNvSpPr/>
            <p:nvPr/>
          </p:nvSpPr>
          <p:spPr>
            <a:xfrm>
              <a:off x="-1" y="327734"/>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96" name="Google Shape;71;p7"/>
            <p:cNvSpPr txBox="1"/>
            <p:nvPr/>
          </p:nvSpPr>
          <p:spPr>
            <a:xfrm>
              <a:off x="-1" y="-1"/>
              <a:ext cx="662107"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100" name="Google Shape;72;p7"/>
          <p:cNvGrpSpPr/>
          <p:nvPr/>
        </p:nvGrpSpPr>
        <p:grpSpPr>
          <a:xfrm>
            <a:off x="8753996" y="451665"/>
            <a:ext cx="785407" cy="380238"/>
            <a:chOff x="0" y="0"/>
            <a:chExt cx="785406" cy="380236"/>
          </a:xfrm>
        </p:grpSpPr>
        <p:sp>
          <p:nvSpPr>
            <p:cNvPr id="98" name="Google Shape;73;p7"/>
            <p:cNvSpPr/>
            <p:nvPr/>
          </p:nvSpPr>
          <p:spPr>
            <a:xfrm>
              <a:off x="-1" y="327734"/>
              <a:ext cx="785408"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99" name="Google Shape;74;p7"/>
            <p:cNvSpPr txBox="1"/>
            <p:nvPr/>
          </p:nvSpPr>
          <p:spPr>
            <a:xfrm>
              <a:off x="-1" y="-1"/>
              <a:ext cx="785408"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101" name="Google Shape;75;p7"/>
          <p:cNvSpPr txBox="1"/>
          <p:nvPr/>
        </p:nvSpPr>
        <p:spPr>
          <a:xfrm>
            <a:off x="375975" y="6881800"/>
            <a:ext cx="678659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02" name="Google Shape;77;p7"/>
          <p:cNvSpPr txBox="1"/>
          <p:nvPr/>
        </p:nvSpPr>
        <p:spPr>
          <a:xfrm>
            <a:off x="8443617" y="271141"/>
            <a:ext cx="1166703" cy="391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14|</a:t>
            </a:r>
            <a:r>
              <a:rPr sz="1600">
                <a:solidFill>
                  <a:srgbClr val="ED6B00"/>
                </a:solidFill>
              </a:rPr>
              <a:t>3</a:t>
            </a:r>
          </a:p>
        </p:txBody>
      </p:sp>
      <p:sp>
        <p:nvSpPr>
          <p:cNvPr id="103" name="Google Shape;48;p4"/>
          <p:cNvSpPr txBox="1"/>
          <p:nvPr/>
        </p:nvSpPr>
        <p:spPr>
          <a:xfrm>
            <a:off x="442650" y="350323"/>
            <a:ext cx="7441801"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b="1">
                <a:solidFill>
                  <a:srgbClr val="FFFFFF"/>
                </a:solidFill>
                <a:latin typeface="Calibri"/>
                <a:ea typeface="Calibri"/>
                <a:cs typeface="Calibri"/>
                <a:sym typeface="Calibri"/>
              </a:defRPr>
            </a:pPr>
            <a:r>
              <a:rPr dirty="0"/>
              <a:t>MÓDULO</a:t>
            </a:r>
            <a:r>
              <a:rPr b="0" dirty="0"/>
              <a:t>  </a:t>
            </a:r>
            <a:r>
              <a:rPr b="0" dirty="0" err="1"/>
              <a:t>Aplicaciones</a:t>
            </a:r>
            <a:r>
              <a:rPr b="0" dirty="0"/>
              <a:t> </a:t>
            </a:r>
            <a:r>
              <a:rPr b="0" dirty="0" err="1"/>
              <a:t>Informáticas</a:t>
            </a:r>
            <a:r>
              <a:rPr b="0" dirty="0"/>
              <a:t> para la </a:t>
            </a:r>
            <a:r>
              <a:rPr b="0" dirty="0" err="1"/>
              <a:t>Gestión</a:t>
            </a:r>
            <a:r>
              <a:rPr b="0" dirty="0"/>
              <a:t> </a:t>
            </a:r>
            <a:r>
              <a:rPr b="0" dirty="0" err="1"/>
              <a:t>Administrativa</a:t>
            </a:r>
            <a:endParaRPr b="0" dirty="0"/>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8"/>
          <p:cNvSpPr/>
          <p:nvPr/>
        </p:nvSpPr>
        <p:spPr>
          <a:xfrm rot="10800000" flipH="1">
            <a:off x="181647" y="822025"/>
            <a:ext cx="9356704"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grpSp>
        <p:nvGrpSpPr>
          <p:cNvPr id="114" name="Google Shape;81;p8"/>
          <p:cNvGrpSpPr/>
          <p:nvPr/>
        </p:nvGrpSpPr>
        <p:grpSpPr>
          <a:xfrm>
            <a:off x="8091898" y="451665"/>
            <a:ext cx="662106" cy="380238"/>
            <a:chOff x="0" y="0"/>
            <a:chExt cx="662105" cy="380236"/>
          </a:xfrm>
        </p:grpSpPr>
        <p:sp>
          <p:nvSpPr>
            <p:cNvPr id="112" name="Google Shape;82;p8"/>
            <p:cNvSpPr/>
            <p:nvPr/>
          </p:nvSpPr>
          <p:spPr>
            <a:xfrm>
              <a:off x="-1" y="327734"/>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113" name="Google Shape;83;p8"/>
            <p:cNvSpPr txBox="1"/>
            <p:nvPr/>
          </p:nvSpPr>
          <p:spPr>
            <a:xfrm>
              <a:off x="-1" y="-1"/>
              <a:ext cx="662107"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117" name="Google Shape;84;p8"/>
          <p:cNvGrpSpPr/>
          <p:nvPr/>
        </p:nvGrpSpPr>
        <p:grpSpPr>
          <a:xfrm>
            <a:off x="8753996" y="451665"/>
            <a:ext cx="785407" cy="380238"/>
            <a:chOff x="0" y="0"/>
            <a:chExt cx="785406" cy="380236"/>
          </a:xfrm>
        </p:grpSpPr>
        <p:sp>
          <p:nvSpPr>
            <p:cNvPr id="115" name="Google Shape;85;p8"/>
            <p:cNvSpPr/>
            <p:nvPr/>
          </p:nvSpPr>
          <p:spPr>
            <a:xfrm>
              <a:off x="-1" y="327734"/>
              <a:ext cx="785408"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116" name="Google Shape;86;p8"/>
            <p:cNvSpPr txBox="1"/>
            <p:nvPr/>
          </p:nvSpPr>
          <p:spPr>
            <a:xfrm>
              <a:off x="-1" y="-1"/>
              <a:ext cx="785408"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118" name="Google Shape;87;p8"/>
          <p:cNvSpPr txBox="1"/>
          <p:nvPr/>
        </p:nvSpPr>
        <p:spPr>
          <a:xfrm>
            <a:off x="375975" y="6881800"/>
            <a:ext cx="678659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19" name="Google Shape;88;p8"/>
          <p:cNvSpPr txBox="1"/>
          <p:nvPr/>
        </p:nvSpPr>
        <p:spPr>
          <a:xfrm>
            <a:off x="8170650" y="288449"/>
            <a:ext cx="1166703" cy="3721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gn="r">
              <a:defRPr b="1">
                <a:latin typeface="Calibri"/>
                <a:ea typeface="Calibri"/>
                <a:cs typeface="Calibri"/>
                <a:sym typeface="Calibri"/>
              </a:defRPr>
            </a:lvl1pPr>
          </a:lstStyle>
          <a:p>
            <a:r>
              <a:t>¡Atención!</a:t>
            </a:r>
          </a:p>
        </p:txBody>
      </p:sp>
      <p:sp>
        <p:nvSpPr>
          <p:cNvPr id="12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3"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6;p1"/>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9" rIns="45719" anchor="ctr"/>
          <a:lstStyle/>
          <a:p>
            <a:endParaRPr/>
          </a:p>
        </p:txBody>
      </p:sp>
      <p:sp>
        <p:nvSpPr>
          <p:cNvPr id="3" name="Google Shape;7;p1"/>
          <p:cNvSpPr/>
          <p:nvPr/>
        </p:nvSpPr>
        <p:spPr>
          <a:xfrm>
            <a:off x="180897" y="180898"/>
            <a:ext cx="7911005" cy="651004"/>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 name="Google Shape;8;p1"/>
          <p:cNvGrpSpPr/>
          <p:nvPr/>
        </p:nvGrpSpPr>
        <p:grpSpPr>
          <a:xfrm>
            <a:off x="8091898" y="451665"/>
            <a:ext cx="662106" cy="380238"/>
            <a:chOff x="0" y="0"/>
            <a:chExt cx="662105" cy="380236"/>
          </a:xfrm>
        </p:grpSpPr>
        <p:sp>
          <p:nvSpPr>
            <p:cNvPr id="4" name="Google Shape;9;p1"/>
            <p:cNvSpPr/>
            <p:nvPr/>
          </p:nvSpPr>
          <p:spPr>
            <a:xfrm>
              <a:off x="-1" y="327734"/>
              <a:ext cx="662107" cy="52503"/>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 name="Google Shape;10;p1"/>
            <p:cNvSpPr txBox="1"/>
            <p:nvPr/>
          </p:nvSpPr>
          <p:spPr>
            <a:xfrm>
              <a:off x="-1" y="-1"/>
              <a:ext cx="662107"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grpSp>
        <p:nvGrpSpPr>
          <p:cNvPr id="9" name="Google Shape;11;p1"/>
          <p:cNvGrpSpPr/>
          <p:nvPr/>
        </p:nvGrpSpPr>
        <p:grpSpPr>
          <a:xfrm>
            <a:off x="8753996" y="451665"/>
            <a:ext cx="785407" cy="380238"/>
            <a:chOff x="0" y="0"/>
            <a:chExt cx="785406" cy="380236"/>
          </a:xfrm>
        </p:grpSpPr>
        <p:sp>
          <p:nvSpPr>
            <p:cNvPr id="7" name="Google Shape;12;p1"/>
            <p:cNvSpPr/>
            <p:nvPr/>
          </p:nvSpPr>
          <p:spPr>
            <a:xfrm>
              <a:off x="-1" y="327734"/>
              <a:ext cx="785408" cy="52503"/>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 name="Google Shape;13;p1"/>
            <p:cNvSpPr txBox="1"/>
            <p:nvPr/>
          </p:nvSpPr>
          <p:spPr>
            <a:xfrm>
              <a:off x="-1" y="-1"/>
              <a:ext cx="785408"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b">
              <a:spAutoFit/>
            </a:bodyPr>
            <a:lstStyle/>
            <a:p>
              <a:r>
                <a:t> </a:t>
              </a:r>
            </a:p>
          </p:txBody>
        </p:sp>
      </p:grpSp>
      <p:sp>
        <p:nvSpPr>
          <p:cNvPr id="10" name="Google Shape;14;p1"/>
          <p:cNvSpPr txBox="1"/>
          <p:nvPr/>
        </p:nvSpPr>
        <p:spPr>
          <a:xfrm>
            <a:off x="375975" y="6881800"/>
            <a:ext cx="6786599" cy="317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1" name="Google Shape;15;p1"/>
          <p:cNvSpPr txBox="1"/>
          <p:nvPr/>
        </p:nvSpPr>
        <p:spPr>
          <a:xfrm>
            <a:off x="8443617" y="271141"/>
            <a:ext cx="1166703" cy="391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gn="r">
              <a:defRPr sz="1200">
                <a:latin typeface="Calibri"/>
                <a:ea typeface="Calibri"/>
                <a:cs typeface="Calibri"/>
                <a:sym typeface="Calibri"/>
              </a:defRPr>
            </a:pPr>
            <a:r>
              <a:t>Actividad 14|</a:t>
            </a:r>
            <a:r>
              <a:rPr sz="1600">
                <a:solidFill>
                  <a:srgbClr val="ED6B00"/>
                </a:solidFill>
              </a:rPr>
              <a:t>3</a:t>
            </a:r>
          </a:p>
        </p:txBody>
      </p:sp>
      <p:sp>
        <p:nvSpPr>
          <p:cNvPr id="12" name="Google Shape;48;p4"/>
          <p:cNvSpPr txBox="1"/>
          <p:nvPr/>
        </p:nvSpPr>
        <p:spPr>
          <a:xfrm>
            <a:off x="442650" y="350323"/>
            <a:ext cx="7441801"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a:t>
            </a:r>
          </a:p>
        </p:txBody>
      </p:sp>
      <p:sp>
        <p:nvSpPr>
          <p:cNvPr id="13" name="Title Text"/>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nchor="ctr"/>
          <a:lstStyle/>
          <a:p>
            <a:r>
              <a:t>Title Text</a:t>
            </a:r>
          </a:p>
        </p:txBody>
      </p:sp>
      <p:sp>
        <p:nvSpPr>
          <p:cNvPr id="14" name="Body Level One…"/>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xfrm>
            <a:off x="371787" y="6881800"/>
            <a:ext cx="337060" cy="317018"/>
          </a:xfrm>
          <a:prstGeom prst="rect">
            <a:avLst/>
          </a:prstGeom>
          <a:ln w="12700">
            <a:miter lim="400000"/>
          </a:ln>
        </p:spPr>
        <p:txBody>
          <a:bodyPr wrap="none" lIns="91375" tIns="91375" rIns="91375" bIns="91375">
            <a:spAutoFit/>
          </a:bodyPr>
          <a:lstStyle>
            <a:lvl1pPr algn="r">
              <a:defRPr sz="1100">
                <a:latin typeface="Calibri"/>
                <a:ea typeface="Calibri"/>
                <a:cs typeface="Calibri"/>
                <a:sym typeface="Calibri"/>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9pPr>
    </p:titleStyle>
    <p:bodyStyle>
      <a:lvl1pPr marL="22860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1pPr>
      <a:lvl2pPr marL="228600" marR="0" indent="457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2pPr>
      <a:lvl3pPr marL="228600" marR="0" indent="914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3pPr>
      <a:lvl4pPr marL="228600" marR="0" indent="1371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4pPr>
      <a:lvl5pPr marL="228600" marR="0" indent="18288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5pPr>
      <a:lvl6pPr marL="228600" marR="0" indent="22860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6pPr>
      <a:lvl7pPr marL="228600" marR="0" indent="2743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7pPr>
      <a:lvl8pPr marL="228600" marR="0" indent="3200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8pPr>
      <a:lvl9pPr marL="228600" marR="0" indent="3657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n-lt"/>
          <a:ea typeface="+mn-ea"/>
          <a:cs typeface="+mn-cs"/>
          <a:sym typeface="Arial"/>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https://www.microsoft.com/es-es/videoplayer/embed/RWfyQD?pid=ocpVideo0-innerdiv-oneplayer&amp;postJsllMsg=true&amp;maskLevel=20&amp;market=es-es" TargetMode="External"/><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95;p9"/>
          <p:cNvSpPr txBox="1"/>
          <p:nvPr/>
        </p:nvSpPr>
        <p:spPr>
          <a:xfrm>
            <a:off x="1176618" y="6563127"/>
            <a:ext cx="7012135" cy="4821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31" name="Google Shape;96;p9"/>
          <p:cNvSpPr txBox="1"/>
          <p:nvPr/>
        </p:nvSpPr>
        <p:spPr>
          <a:xfrm>
            <a:off x="374947" y="2049160"/>
            <a:ext cx="1444330" cy="369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sz="1500" b="1">
                <a:latin typeface="Calibri"/>
                <a:ea typeface="Calibri"/>
                <a:cs typeface="Calibri"/>
                <a:sym typeface="Calibri"/>
              </a:defRPr>
            </a:lvl1pPr>
          </a:lstStyle>
          <a:p>
            <a:r>
              <a:t>MÓDULO 6</a:t>
            </a:r>
          </a:p>
        </p:txBody>
      </p:sp>
      <p:sp>
        <p:nvSpPr>
          <p:cNvPr id="132" name="Google Shape;97;p9"/>
          <p:cNvSpPr txBox="1"/>
          <p:nvPr/>
        </p:nvSpPr>
        <p:spPr>
          <a:xfrm>
            <a:off x="1139097" y="834800"/>
            <a:ext cx="4156806" cy="339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200" b="1">
                <a:solidFill>
                  <a:srgbClr val="ED6B00"/>
                </a:solidFill>
                <a:latin typeface="Calibri"/>
                <a:ea typeface="Calibri"/>
                <a:cs typeface="Calibri"/>
                <a:sym typeface="Calibri"/>
              </a:defRPr>
            </a:pPr>
            <a:r>
              <a:t>PLAN COMÚN </a:t>
            </a:r>
            <a:r>
              <a:rPr b="0"/>
              <a:t>| NIVEL 3° MEDIO</a:t>
            </a:r>
          </a:p>
        </p:txBody>
      </p:sp>
      <p:sp>
        <p:nvSpPr>
          <p:cNvPr id="133" name="Google Shape;98;p9"/>
          <p:cNvSpPr txBox="1"/>
          <p:nvPr/>
        </p:nvSpPr>
        <p:spPr>
          <a:xfrm>
            <a:off x="339772" y="2305435"/>
            <a:ext cx="5958372" cy="21796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90000"/>
              </a:lnSpc>
              <a:defRPr sz="3600" b="1">
                <a:solidFill>
                  <a:srgbClr val="ED6B00"/>
                </a:solidFill>
                <a:latin typeface="Calibri"/>
                <a:ea typeface="Calibri"/>
                <a:cs typeface="Calibri"/>
                <a:sym typeface="Calibri"/>
              </a:defRPr>
            </a:pPr>
            <a:r>
              <a:t>APLICACIONES INFORMÁTICAS </a:t>
            </a:r>
          </a:p>
          <a:p>
            <a:pPr>
              <a:lnSpc>
                <a:spcPct val="90000"/>
              </a:lnSpc>
              <a:defRPr sz="3600" b="1">
                <a:solidFill>
                  <a:srgbClr val="ED6B00"/>
                </a:solidFill>
                <a:latin typeface="Calibri"/>
                <a:ea typeface="Calibri"/>
                <a:cs typeface="Calibri"/>
                <a:sym typeface="Calibri"/>
              </a:defRPr>
            </a:pPr>
            <a:r>
              <a:t>PARA LA GESTIÓN ADMINISTRATIVA</a:t>
            </a:r>
          </a:p>
        </p:txBody>
      </p:sp>
      <p:pic>
        <p:nvPicPr>
          <p:cNvPr id="134" name="Google Shape;99;p9" descr="Google Shape;99;p9"/>
          <p:cNvPicPr>
            <a:picLocks noChangeAspect="1"/>
          </p:cNvPicPr>
          <p:nvPr/>
        </p:nvPicPr>
        <p:blipFill>
          <a:blip r:embed="rId2">
            <a:extLst/>
          </a:blip>
          <a:stretch>
            <a:fillRect/>
          </a:stretch>
        </p:blipFill>
        <p:spPr>
          <a:xfrm>
            <a:off x="3565550" y="2538108"/>
            <a:ext cx="4675376" cy="4011206"/>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Google Shape;228;p18"/>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pic>
        <p:nvPicPr>
          <p:cNvPr id="236" name="Google Shape;229;p18" descr="Google Shape;229;p18"/>
          <p:cNvPicPr>
            <a:picLocks noChangeAspect="1"/>
          </p:cNvPicPr>
          <p:nvPr/>
        </p:nvPicPr>
        <p:blipFill>
          <a:blip r:embed="rId2">
            <a:extLst/>
          </a:blip>
          <a:stretch>
            <a:fillRect/>
          </a:stretch>
        </p:blipFill>
        <p:spPr>
          <a:xfrm>
            <a:off x="6489250" y="1578644"/>
            <a:ext cx="1953707" cy="2508463"/>
          </a:xfrm>
          <a:prstGeom prst="rect">
            <a:avLst/>
          </a:prstGeom>
          <a:ln w="12700">
            <a:miter lim="400000"/>
          </a:ln>
        </p:spPr>
      </p:pic>
      <p:sp>
        <p:nvSpPr>
          <p:cNvPr id="237" name="Google Shape;230;p18"/>
          <p:cNvSpPr txBox="1"/>
          <p:nvPr/>
        </p:nvSpPr>
        <p:spPr>
          <a:xfrm>
            <a:off x="452172" y="1269909"/>
            <a:ext cx="4690281"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EJERCICIO DE FILTRO</a:t>
            </a:r>
          </a:p>
        </p:txBody>
      </p:sp>
      <p:sp>
        <p:nvSpPr>
          <p:cNvPr id="238" name="Google Shape;231;p18"/>
          <p:cNvSpPr txBox="1"/>
          <p:nvPr/>
        </p:nvSpPr>
        <p:spPr>
          <a:xfrm>
            <a:off x="512476" y="1828167"/>
            <a:ext cx="5010645" cy="172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Abra el archivo </a:t>
            </a:r>
            <a:r>
              <a:rPr b="1"/>
              <a:t>“EjercicioFiltro.xlsx” </a:t>
            </a:r>
            <a:r>
              <a:t>entregado por su docente.</a:t>
            </a:r>
          </a:p>
          <a:p>
            <a:pPr marL="285750" indent="-285750">
              <a:spcBef>
                <a:spcPts val="600"/>
              </a:spcBef>
              <a:buClr>
                <a:srgbClr val="000000"/>
              </a:buClr>
              <a:buSzPts val="1400"/>
              <a:buFont typeface="Arial"/>
              <a:buChar char="•"/>
              <a:defRPr>
                <a:latin typeface="Calibri"/>
                <a:ea typeface="Calibri"/>
                <a:cs typeface="Calibri"/>
                <a:sym typeface="Calibri"/>
              </a:defRPr>
            </a:pPr>
            <a:r>
              <a:t>Complete las columnas Día, Mes y Año de la planilla utilizando funciones de Fecha.</a:t>
            </a:r>
          </a:p>
          <a:p>
            <a:pPr marL="285750" indent="-285750">
              <a:spcBef>
                <a:spcPts val="600"/>
              </a:spcBef>
              <a:buClr>
                <a:srgbClr val="000000"/>
              </a:buClr>
              <a:buSzPts val="1400"/>
              <a:buFont typeface="Arial"/>
              <a:buChar char="•"/>
              <a:defRPr>
                <a:latin typeface="Calibri"/>
                <a:ea typeface="Calibri"/>
                <a:cs typeface="Calibri"/>
                <a:sym typeface="Calibri"/>
              </a:defRPr>
            </a:pPr>
            <a:r>
              <a:t>Aplique la opción de Filtro y seleccione lo siguiente:</a:t>
            </a:r>
          </a:p>
          <a:p>
            <a:pPr marL="447675" indent="-179385">
              <a:spcBef>
                <a:spcPts val="600"/>
              </a:spcBef>
              <a:buClr>
                <a:srgbClr val="000000"/>
              </a:buClr>
              <a:buSzPts val="1400"/>
              <a:buAutoNum type="arabicPeriod"/>
              <a:defRPr>
                <a:latin typeface="Calibri"/>
                <a:ea typeface="Calibri"/>
                <a:cs typeface="Calibri"/>
                <a:sym typeface="Calibri"/>
              </a:defRPr>
            </a:pPr>
            <a:r>
              <a:t>Personas con Montos entre 2000 y 3000.</a:t>
            </a:r>
          </a:p>
          <a:p>
            <a:pPr marL="447675" indent="-179385">
              <a:spcBef>
                <a:spcPts val="600"/>
              </a:spcBef>
              <a:buClr>
                <a:srgbClr val="000000"/>
              </a:buClr>
              <a:buSzPts val="1400"/>
              <a:buAutoNum type="arabicPeriod"/>
              <a:defRPr>
                <a:latin typeface="Calibri"/>
                <a:ea typeface="Calibri"/>
                <a:cs typeface="Calibri"/>
                <a:sym typeface="Calibri"/>
              </a:defRPr>
            </a:pPr>
            <a:r>
              <a:t>Que además tengan deudas en los meses entre abril y julio.</a:t>
            </a:r>
          </a:p>
        </p:txBody>
      </p:sp>
      <p:pic>
        <p:nvPicPr>
          <p:cNvPr id="239" name="Google Shape;232;p18" descr="Google Shape;232;p18"/>
          <p:cNvPicPr>
            <a:picLocks noChangeAspect="1"/>
          </p:cNvPicPr>
          <p:nvPr/>
        </p:nvPicPr>
        <p:blipFill>
          <a:blip r:embed="rId3">
            <a:extLst/>
          </a:blip>
          <a:stretch>
            <a:fillRect/>
          </a:stretch>
        </p:blipFill>
        <p:spPr>
          <a:xfrm>
            <a:off x="831955" y="3966212"/>
            <a:ext cx="7561679" cy="1974817"/>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Google Shape;237;p19"/>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242" name="Google Shape;238;p19"/>
          <p:cNvSpPr txBox="1"/>
          <p:nvPr/>
        </p:nvSpPr>
        <p:spPr>
          <a:xfrm>
            <a:off x="452172" y="1269909"/>
            <a:ext cx="4690281"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VEAMOS RESULTADOS</a:t>
            </a:r>
          </a:p>
        </p:txBody>
      </p:sp>
      <p:sp>
        <p:nvSpPr>
          <p:cNvPr id="243" name="Google Shape;239;p19"/>
          <p:cNvSpPr txBox="1"/>
          <p:nvPr/>
        </p:nvSpPr>
        <p:spPr>
          <a:xfrm>
            <a:off x="415170" y="6214921"/>
            <a:ext cx="8608161" cy="280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a:latin typeface="Calibri"/>
                <a:ea typeface="Calibri"/>
                <a:cs typeface="Calibri"/>
                <a:sym typeface="Calibri"/>
              </a:defRPr>
            </a:lvl1pPr>
          </a:lstStyle>
          <a:p>
            <a:r>
              <a:t>El resultado después de aplicar los filtros es un solo cliente. Número que se puede leer en la barra de estados (abajo).</a:t>
            </a:r>
          </a:p>
        </p:txBody>
      </p:sp>
      <p:pic>
        <p:nvPicPr>
          <p:cNvPr id="244" name="Google Shape;240;p19" descr="Google Shape;240;p19"/>
          <p:cNvPicPr>
            <a:picLocks noChangeAspect="1"/>
          </p:cNvPicPr>
          <p:nvPr/>
        </p:nvPicPr>
        <p:blipFill>
          <a:blip r:embed="rId2">
            <a:extLst/>
          </a:blip>
          <a:stretch>
            <a:fillRect/>
          </a:stretch>
        </p:blipFill>
        <p:spPr>
          <a:xfrm>
            <a:off x="547141" y="2014564"/>
            <a:ext cx="7441759" cy="3705815"/>
          </a:xfrm>
          <a:prstGeom prst="rect">
            <a:avLst/>
          </a:prstGeom>
          <a:ln w="12700">
            <a:miter lim="400000"/>
          </a:ln>
        </p:spPr>
      </p:pic>
      <p:sp>
        <p:nvSpPr>
          <p:cNvPr id="245" name="Google Shape;241;p19"/>
          <p:cNvSpPr/>
          <p:nvPr/>
        </p:nvSpPr>
        <p:spPr>
          <a:xfrm>
            <a:off x="352267" y="5329003"/>
            <a:ext cx="2151092" cy="682057"/>
          </a:xfrm>
          <a:prstGeom prst="ellipse">
            <a:avLst/>
          </a:prstGeom>
          <a:ln w="25400">
            <a:solidFill>
              <a:srgbClr val="ED6B00"/>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246;p20"/>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48" name="Google Shape;247;p20"/>
          <p:cNvSpPr txBox="1"/>
          <p:nvPr/>
        </p:nvSpPr>
        <p:spPr>
          <a:xfrm>
            <a:off x="452173" y="1269909"/>
            <a:ext cx="5326535"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TABLAS Y GRÁFICOS DINÁMICOS</a:t>
            </a:r>
          </a:p>
        </p:txBody>
      </p:sp>
      <p:sp>
        <p:nvSpPr>
          <p:cNvPr id="249" name="Google Shape;248;p20"/>
          <p:cNvSpPr txBox="1"/>
          <p:nvPr/>
        </p:nvSpPr>
        <p:spPr>
          <a:xfrm>
            <a:off x="540397" y="2143592"/>
            <a:ext cx="4590998" cy="2490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Una Tabla Dinámica se puede usar para resumir, analizar, explorar y presentar datos de resumen. Los gráficos dinámicos complementan a las tablas dinámicas al agregar visualizaciones a los datos de resumen en una tabla dinámica y le permiten ver fácilmente comparaciones, patrones y tendencias. </a:t>
            </a:r>
          </a:p>
          <a:p>
            <a:pPr marL="285750" indent="-285750">
              <a:spcBef>
                <a:spcPts val="600"/>
              </a:spcBef>
              <a:buClr>
                <a:srgbClr val="000000"/>
              </a:buClr>
              <a:buSzPts val="1400"/>
              <a:buFont typeface="Arial"/>
              <a:buChar char="•"/>
              <a:defRPr>
                <a:latin typeface="Calibri"/>
                <a:ea typeface="Calibri"/>
                <a:cs typeface="Calibri"/>
                <a:sym typeface="Calibri"/>
              </a:defRPr>
            </a:pPr>
            <a:r>
              <a:t>Tanto las tablas dinámicas como los gráficos dinámicos le permiten tomar decisiones informadas sobre datos críticos de una empresa.</a:t>
            </a:r>
          </a:p>
          <a:p>
            <a:pPr marL="285750" indent="-285750">
              <a:spcBef>
                <a:spcPts val="600"/>
              </a:spcBef>
              <a:buClr>
                <a:srgbClr val="000000"/>
              </a:buClr>
              <a:buSzPts val="1400"/>
              <a:buFont typeface="Arial"/>
              <a:buChar char="•"/>
              <a:defRPr>
                <a:latin typeface="Calibri"/>
                <a:ea typeface="Calibri"/>
                <a:cs typeface="Calibri"/>
                <a:sym typeface="Calibri"/>
              </a:defRPr>
            </a:pPr>
            <a:r>
              <a:t>Las tablas Dinámicas están en el Menú Insertar.</a:t>
            </a:r>
          </a:p>
        </p:txBody>
      </p:sp>
      <p:pic>
        <p:nvPicPr>
          <p:cNvPr id="250" name="Google Shape;249;p20" descr="Google Shape;249;p20"/>
          <p:cNvPicPr>
            <a:picLocks noChangeAspect="1"/>
          </p:cNvPicPr>
          <p:nvPr/>
        </p:nvPicPr>
        <p:blipFill>
          <a:blip r:embed="rId2">
            <a:extLst/>
          </a:blip>
          <a:stretch>
            <a:fillRect/>
          </a:stretch>
        </p:blipFill>
        <p:spPr>
          <a:xfrm>
            <a:off x="5501120" y="2212039"/>
            <a:ext cx="2798397" cy="1717199"/>
          </a:xfrm>
          <a:prstGeom prst="rect">
            <a:avLst/>
          </a:prstGeom>
          <a:ln w="12700">
            <a:miter lim="400000"/>
          </a:ln>
        </p:spPr>
      </p:pic>
      <p:pic>
        <p:nvPicPr>
          <p:cNvPr id="251" name="Google Shape;250;p20" descr="Google Shape;250;p20"/>
          <p:cNvPicPr>
            <a:picLocks noChangeAspect="1"/>
          </p:cNvPicPr>
          <p:nvPr/>
        </p:nvPicPr>
        <p:blipFill>
          <a:blip r:embed="rId3">
            <a:extLst/>
          </a:blip>
          <a:stretch>
            <a:fillRect/>
          </a:stretch>
        </p:blipFill>
        <p:spPr>
          <a:xfrm flipH="1">
            <a:off x="6885564" y="3495561"/>
            <a:ext cx="2362175" cy="441147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Google Shape;255;p21"/>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254" name="Google Shape;256;p21"/>
          <p:cNvSpPr txBox="1"/>
          <p:nvPr/>
        </p:nvSpPr>
        <p:spPr>
          <a:xfrm>
            <a:off x="452173" y="1269909"/>
            <a:ext cx="5349022"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TABLAS Y GRÁFICOS DINÁMICOS</a:t>
            </a:r>
          </a:p>
        </p:txBody>
      </p:sp>
      <p:sp>
        <p:nvSpPr>
          <p:cNvPr id="255" name="Google Shape;257;p21"/>
          <p:cNvSpPr txBox="1"/>
          <p:nvPr/>
        </p:nvSpPr>
        <p:spPr>
          <a:xfrm>
            <a:off x="399939" y="1941964"/>
            <a:ext cx="6429277" cy="4014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Una tabla dinámica es una forma interactiva de resumir rápidamente grandes volúmenes de datos. Puede usar una tabla dinámica para analizar datos numéricos con mayor detalle y para responder a preguntas imprevistas sobre los datos. </a:t>
            </a:r>
          </a:p>
          <a:p>
            <a:pPr marL="285750" indent="-285750">
              <a:spcBef>
                <a:spcPts val="600"/>
              </a:spcBef>
              <a:buClr>
                <a:srgbClr val="000000"/>
              </a:buClr>
              <a:buSzPts val="1400"/>
              <a:buFont typeface="Arial"/>
              <a:buChar char="•"/>
              <a:defRPr>
                <a:latin typeface="Calibri"/>
                <a:ea typeface="Calibri"/>
                <a:cs typeface="Calibri"/>
                <a:sym typeface="Calibri"/>
              </a:defRPr>
            </a:pPr>
            <a:r>
              <a:t>Las tablas dinámicas están especialmente diseñadas para:</a:t>
            </a:r>
          </a:p>
          <a:p>
            <a:pPr marL="447675" indent="-179385">
              <a:spcBef>
                <a:spcPts val="600"/>
              </a:spcBef>
              <a:buClr>
                <a:srgbClr val="000000"/>
              </a:buClr>
              <a:buSzPts val="1400"/>
              <a:buAutoNum type="arabicPeriod"/>
              <a:defRPr>
                <a:latin typeface="Calibri"/>
                <a:ea typeface="Calibri"/>
                <a:cs typeface="Calibri"/>
                <a:sym typeface="Calibri"/>
              </a:defRPr>
            </a:pPr>
            <a:r>
              <a:t>Consultar grandes cantidades de datos de muchas formas sencillas.</a:t>
            </a:r>
          </a:p>
          <a:p>
            <a:pPr marL="447675" indent="-179385">
              <a:spcBef>
                <a:spcPts val="600"/>
              </a:spcBef>
              <a:buClr>
                <a:srgbClr val="000000"/>
              </a:buClr>
              <a:buSzPts val="1400"/>
              <a:buAutoNum type="arabicPeriod"/>
              <a:defRPr>
                <a:latin typeface="Calibri"/>
                <a:ea typeface="Calibri"/>
                <a:cs typeface="Calibri"/>
                <a:sym typeface="Calibri"/>
              </a:defRPr>
            </a:pPr>
            <a:r>
              <a:t>Obtener sub totales y sumas de datos numéricos, resumir datos por categorías y sub categorías, y crear cálculos y fórmulas personalizadas.</a:t>
            </a:r>
          </a:p>
          <a:p>
            <a:pPr marL="447675" indent="-179385">
              <a:spcBef>
                <a:spcPts val="600"/>
              </a:spcBef>
              <a:buClr>
                <a:srgbClr val="000000"/>
              </a:buClr>
              <a:buSzPts val="1400"/>
              <a:buAutoNum type="arabicPeriod"/>
              <a:defRPr>
                <a:latin typeface="Calibri"/>
                <a:ea typeface="Calibri"/>
                <a:cs typeface="Calibri"/>
                <a:sym typeface="Calibri"/>
              </a:defRPr>
            </a:pPr>
            <a:r>
              <a:t>Expandir y contraer los niveles de datos para destacar los resultados y profundizar en los detalles de los datos de resumen de las áreas de interés.</a:t>
            </a:r>
          </a:p>
          <a:p>
            <a:pPr marL="447675" indent="-179385">
              <a:spcBef>
                <a:spcPts val="600"/>
              </a:spcBef>
              <a:buClr>
                <a:srgbClr val="000000"/>
              </a:buClr>
              <a:buSzPts val="1400"/>
              <a:buAutoNum type="arabicPeriod"/>
              <a:defRPr>
                <a:latin typeface="Calibri"/>
                <a:ea typeface="Calibri"/>
                <a:cs typeface="Calibri"/>
                <a:sym typeface="Calibri"/>
              </a:defRPr>
            </a:pPr>
            <a:r>
              <a:t>Trasladar filas a columnas o columnas a filas (o "pivotar") para ver diferentes resúmenes de los datos de origen.</a:t>
            </a:r>
          </a:p>
          <a:p>
            <a:pPr marL="447675" indent="-179385">
              <a:spcBef>
                <a:spcPts val="600"/>
              </a:spcBef>
              <a:buClr>
                <a:srgbClr val="000000"/>
              </a:buClr>
              <a:buSzPts val="1400"/>
              <a:buAutoNum type="arabicPeriod"/>
              <a:defRPr>
                <a:latin typeface="Calibri"/>
                <a:ea typeface="Calibri"/>
                <a:cs typeface="Calibri"/>
                <a:sym typeface="Calibri"/>
              </a:defRPr>
            </a:pPr>
            <a:r>
              <a:t>Filtrar, ordenar y agrupar los subconjuntos de datos más útiles e interesantes, así como darles formato de forma condicional, para que pueda centrarse en la información que desee.</a:t>
            </a:r>
          </a:p>
          <a:p>
            <a:pPr marL="447675" indent="-179385">
              <a:spcBef>
                <a:spcPts val="600"/>
              </a:spcBef>
              <a:buClr>
                <a:srgbClr val="000000"/>
              </a:buClr>
              <a:buSzPts val="1400"/>
              <a:buAutoNum type="arabicPeriod"/>
              <a:defRPr>
                <a:latin typeface="Calibri"/>
                <a:ea typeface="Calibri"/>
                <a:cs typeface="Calibri"/>
                <a:sym typeface="Calibri"/>
              </a:defRPr>
            </a:pPr>
            <a:r>
              <a:t>Presentar informes en línea o impresos concisos, atractivos y anotados.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Google Shape;262;p22"/>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258" name="Google Shape;263;p22"/>
          <p:cNvSpPr txBox="1"/>
          <p:nvPr/>
        </p:nvSpPr>
        <p:spPr>
          <a:xfrm>
            <a:off x="452172" y="1269909"/>
            <a:ext cx="618097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VEAMOS UN EJERCICIO COMO EJEMPLO</a:t>
            </a:r>
          </a:p>
        </p:txBody>
      </p:sp>
      <p:sp>
        <p:nvSpPr>
          <p:cNvPr id="259" name="Google Shape;264;p22"/>
          <p:cNvSpPr txBox="1"/>
          <p:nvPr/>
        </p:nvSpPr>
        <p:spPr>
          <a:xfrm>
            <a:off x="555390" y="1851286"/>
            <a:ext cx="7051362" cy="1118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Abra el archivo </a:t>
            </a:r>
            <a:r>
              <a:rPr b="1"/>
              <a:t>“EjercicioTablaDinamica.xlsx” </a:t>
            </a:r>
            <a:r>
              <a:t>entregado por su docente.</a:t>
            </a:r>
          </a:p>
          <a:p>
            <a:pPr marL="285750" indent="-285750">
              <a:spcBef>
                <a:spcPts val="600"/>
              </a:spcBef>
              <a:buClr>
                <a:srgbClr val="000000"/>
              </a:buClr>
              <a:buSzPts val="1400"/>
              <a:buFont typeface="Arial"/>
              <a:buChar char="•"/>
              <a:defRPr>
                <a:latin typeface="Calibri"/>
                <a:ea typeface="Calibri"/>
                <a:cs typeface="Calibri"/>
                <a:sym typeface="Calibri"/>
              </a:defRPr>
            </a:pPr>
            <a:r>
              <a:t>Inserta tabla Dinámica. La Tabla Dinámica (TD) muestra un menú para indicar el origen de los datos, la ubicación de la Tabla Dinámica (estos aspectos son los básicos).</a:t>
            </a:r>
          </a:p>
          <a:p>
            <a:pPr marL="285750" indent="-285750">
              <a:spcBef>
                <a:spcPts val="600"/>
              </a:spcBef>
              <a:buClr>
                <a:srgbClr val="000000"/>
              </a:buClr>
              <a:buSzPts val="1400"/>
              <a:buFont typeface="Arial"/>
              <a:buChar char="•"/>
              <a:defRPr>
                <a:latin typeface="Calibri"/>
                <a:ea typeface="Calibri"/>
                <a:cs typeface="Calibri"/>
                <a:sym typeface="Calibri"/>
              </a:defRPr>
            </a:pPr>
            <a:r>
              <a:t>Al presionar aceptar se crea una nueva hoja (en este caso) con la Base estructural de la TD.</a:t>
            </a:r>
          </a:p>
        </p:txBody>
      </p:sp>
      <p:pic>
        <p:nvPicPr>
          <p:cNvPr id="260" name="Google Shape;265;p22" descr="Google Shape;265;p22"/>
          <p:cNvPicPr>
            <a:picLocks noChangeAspect="1"/>
          </p:cNvPicPr>
          <p:nvPr/>
        </p:nvPicPr>
        <p:blipFill>
          <a:blip r:embed="rId2">
            <a:extLst/>
          </a:blip>
          <a:stretch>
            <a:fillRect/>
          </a:stretch>
        </p:blipFill>
        <p:spPr>
          <a:xfrm>
            <a:off x="1244182" y="3299300"/>
            <a:ext cx="3571093" cy="3101213"/>
          </a:xfrm>
          <a:prstGeom prst="rect">
            <a:avLst/>
          </a:prstGeom>
          <a:ln w="12700">
            <a:miter lim="400000"/>
          </a:ln>
        </p:spPr>
      </p:pic>
      <p:pic>
        <p:nvPicPr>
          <p:cNvPr id="261" name="Google Shape;266;p22" descr="Google Shape;266;p22"/>
          <p:cNvPicPr>
            <a:picLocks noChangeAspect="1"/>
          </p:cNvPicPr>
          <p:nvPr/>
        </p:nvPicPr>
        <p:blipFill>
          <a:blip r:embed="rId3">
            <a:extLst/>
          </a:blip>
          <a:stretch>
            <a:fillRect/>
          </a:stretch>
        </p:blipFill>
        <p:spPr>
          <a:xfrm flipH="1">
            <a:off x="5636300" y="4098997"/>
            <a:ext cx="2195004" cy="3566880"/>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Google Shape;271;p23"/>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64" name="Google Shape;272;p23"/>
          <p:cNvSpPr txBox="1"/>
          <p:nvPr/>
        </p:nvSpPr>
        <p:spPr>
          <a:xfrm>
            <a:off x="452172" y="1269909"/>
            <a:ext cx="618097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VEAMOS UN EJERCICIO COMO EJEMPLO</a:t>
            </a:r>
          </a:p>
        </p:txBody>
      </p:sp>
      <p:sp>
        <p:nvSpPr>
          <p:cNvPr id="265" name="Google Shape;273;p23"/>
          <p:cNvSpPr txBox="1"/>
          <p:nvPr/>
        </p:nvSpPr>
        <p:spPr>
          <a:xfrm>
            <a:off x="555388" y="1851286"/>
            <a:ext cx="6219416" cy="14999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Por un lado está el esquema de la TD que Excel muestra como reporte o informe. A la derecha se verán los Campos de la TD que se han de trabajar.</a:t>
            </a:r>
          </a:p>
          <a:p>
            <a:pPr marL="285750" indent="-285750">
              <a:spcBef>
                <a:spcPts val="600"/>
              </a:spcBef>
              <a:buClr>
                <a:srgbClr val="000000"/>
              </a:buClr>
              <a:buSzPts val="1400"/>
              <a:buFont typeface="Arial"/>
              <a:buChar char="•"/>
              <a:defRPr>
                <a:latin typeface="Calibri"/>
                <a:ea typeface="Calibri"/>
                <a:cs typeface="Calibri"/>
                <a:sym typeface="Calibri"/>
              </a:defRPr>
            </a:pPr>
            <a:r>
              <a:t>Es importante destacar que las TD poseen 4 áreas para complementar los reportes. “Filtros”, “Filas” y “Columnas” se arrastran a estas áreas todo lo que pueda ir como “Rótulo” y el área “Valores” contendrá todo campo que queramos Contar, Sumar, Promediar, Mayor Valor, etc.</a:t>
            </a:r>
          </a:p>
        </p:txBody>
      </p:sp>
      <p:pic>
        <p:nvPicPr>
          <p:cNvPr id="266" name="Google Shape;274;p23" descr="Google Shape;274;p23"/>
          <p:cNvPicPr>
            <a:picLocks noChangeAspect="1"/>
          </p:cNvPicPr>
          <p:nvPr/>
        </p:nvPicPr>
        <p:blipFill>
          <a:blip r:embed="rId2">
            <a:extLst/>
          </a:blip>
          <a:stretch>
            <a:fillRect/>
          </a:stretch>
        </p:blipFill>
        <p:spPr>
          <a:xfrm>
            <a:off x="893390" y="3620122"/>
            <a:ext cx="1994381" cy="3106230"/>
          </a:xfrm>
          <a:prstGeom prst="rect">
            <a:avLst/>
          </a:prstGeom>
          <a:ln w="12700">
            <a:miter lim="400000"/>
          </a:ln>
        </p:spPr>
      </p:pic>
      <p:pic>
        <p:nvPicPr>
          <p:cNvPr id="267" name="Google Shape;275;p23" descr="Google Shape;275;p23"/>
          <p:cNvPicPr>
            <a:picLocks noChangeAspect="1"/>
          </p:cNvPicPr>
          <p:nvPr/>
        </p:nvPicPr>
        <p:blipFill>
          <a:blip r:embed="rId3">
            <a:extLst/>
          </a:blip>
          <a:stretch>
            <a:fillRect/>
          </a:stretch>
        </p:blipFill>
        <p:spPr>
          <a:xfrm>
            <a:off x="3362138" y="3612629"/>
            <a:ext cx="2224147" cy="309546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Google Shape;280;p24"/>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70" name="Google Shape;281;p24"/>
          <p:cNvSpPr txBox="1"/>
          <p:nvPr/>
        </p:nvSpPr>
        <p:spPr>
          <a:xfrm>
            <a:off x="452172" y="1269909"/>
            <a:ext cx="618097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EJEMPLO TD</a:t>
            </a:r>
          </a:p>
        </p:txBody>
      </p:sp>
      <p:sp>
        <p:nvSpPr>
          <p:cNvPr id="271" name="Google Shape;282;p24"/>
          <p:cNvSpPr txBox="1"/>
          <p:nvPr/>
        </p:nvSpPr>
        <p:spPr>
          <a:xfrm>
            <a:off x="555389" y="1851286"/>
            <a:ext cx="6706590" cy="280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marL="285750" indent="-285750">
              <a:buClr>
                <a:srgbClr val="000000"/>
              </a:buClr>
              <a:buSzPts val="1400"/>
              <a:buFont typeface="Arial"/>
              <a:buChar char="•"/>
              <a:defRPr>
                <a:latin typeface="Calibri"/>
                <a:ea typeface="Calibri"/>
                <a:cs typeface="Calibri"/>
                <a:sym typeface="Calibri"/>
              </a:defRPr>
            </a:lvl1pPr>
          </a:lstStyle>
          <a:p>
            <a:r>
              <a:t>Se requiere un reporte que muestre los montos de cada crédito de todos los clientes.</a:t>
            </a:r>
          </a:p>
        </p:txBody>
      </p:sp>
      <p:pic>
        <p:nvPicPr>
          <p:cNvPr id="272" name="Google Shape;283;p24" descr="Google Shape;283;p24"/>
          <p:cNvPicPr>
            <a:picLocks noChangeAspect="1"/>
          </p:cNvPicPr>
          <p:nvPr/>
        </p:nvPicPr>
        <p:blipFill>
          <a:blip r:embed="rId2">
            <a:extLst/>
          </a:blip>
          <a:stretch>
            <a:fillRect/>
          </a:stretch>
        </p:blipFill>
        <p:spPr>
          <a:xfrm>
            <a:off x="2316471" y="2252442"/>
            <a:ext cx="3135004" cy="4182995"/>
          </a:xfrm>
          <a:prstGeom prst="rect">
            <a:avLst/>
          </a:prstGeom>
          <a:ln w="12700">
            <a:miter lim="400000"/>
          </a:ln>
        </p:spPr>
      </p:pic>
      <p:pic>
        <p:nvPicPr>
          <p:cNvPr id="273" name="Google Shape;284;p24" descr="Google Shape;284;p24"/>
          <p:cNvPicPr>
            <a:picLocks noChangeAspect="1"/>
          </p:cNvPicPr>
          <p:nvPr/>
        </p:nvPicPr>
        <p:blipFill>
          <a:blip r:embed="rId3">
            <a:extLst/>
          </a:blip>
          <a:stretch>
            <a:fillRect/>
          </a:stretch>
        </p:blipFill>
        <p:spPr>
          <a:xfrm flipH="1">
            <a:off x="609303" y="2811831"/>
            <a:ext cx="1767415" cy="3939574"/>
          </a:xfrm>
          <a:prstGeom prst="rect">
            <a:avLst/>
          </a:prstGeom>
          <a:ln w="12700">
            <a:miter lim="400000"/>
          </a:ln>
        </p:spPr>
      </p:pic>
      <p:sp>
        <p:nvSpPr>
          <p:cNvPr id="274" name="Google Shape;285;p24"/>
          <p:cNvSpPr/>
          <p:nvPr/>
        </p:nvSpPr>
        <p:spPr>
          <a:xfrm>
            <a:off x="984249" y="6568533"/>
            <a:ext cx="1609288" cy="3"/>
          </a:xfrm>
          <a:prstGeom prst="line">
            <a:avLst/>
          </a:prstGeom>
          <a:ln w="25400">
            <a:solidFill>
              <a:schemeClr val="accent1"/>
            </a:solidFill>
          </a:ln>
          <a:effectLst>
            <a:outerShdw blurRad="38100" dist="20000" dir="5400000" rotWithShape="0">
              <a:srgbClr val="000000">
                <a:alpha val="37254"/>
              </a:srgbClr>
            </a:outerShdw>
          </a:effectLst>
        </p:spPr>
        <p:txBody>
          <a:bodyPr lIns="45719" rIns="45719"/>
          <a:lstStyle/>
          <a:p>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Google Shape;290;p25"/>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
        <p:nvSpPr>
          <p:cNvPr id="277" name="Google Shape;291;p25"/>
          <p:cNvSpPr txBox="1"/>
          <p:nvPr/>
        </p:nvSpPr>
        <p:spPr>
          <a:xfrm>
            <a:off x="452172" y="1269909"/>
            <a:ext cx="618097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EJEMPLO TD</a:t>
            </a:r>
          </a:p>
        </p:txBody>
      </p:sp>
      <p:sp>
        <p:nvSpPr>
          <p:cNvPr id="278" name="Google Shape;292;p25"/>
          <p:cNvSpPr txBox="1"/>
          <p:nvPr/>
        </p:nvSpPr>
        <p:spPr>
          <a:xfrm>
            <a:off x="555389" y="1851286"/>
            <a:ext cx="7171288" cy="966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marL="285750" indent="-285750">
              <a:buClr>
                <a:srgbClr val="000000"/>
              </a:buClr>
              <a:buSzPts val="1400"/>
              <a:buFont typeface="Arial"/>
              <a:buChar char="•"/>
              <a:defRPr>
                <a:latin typeface="Calibri"/>
                <a:ea typeface="Calibri"/>
                <a:cs typeface="Calibri"/>
                <a:sym typeface="Calibri"/>
              </a:defRPr>
            </a:lvl1pPr>
          </a:lstStyle>
          <a:p>
            <a:r>
              <a:t>Observa que cuando se selecciona el campo en el Cuadro de Campos de la derecha, de inmediato se va elaborando el reporte. Considera que si el campo es del tipo numérico, entonces Excel asumirá que es un valor para calcular. Por ejemplo los años al clicarlos caerían en el área de valores, para evitar esto, debes arrastrar el campo hacia la zona requerida.</a:t>
            </a:r>
          </a:p>
        </p:txBody>
      </p:sp>
      <p:pic>
        <p:nvPicPr>
          <p:cNvPr id="279" name="Google Shape;293;p25" descr="Google Shape;293;p25"/>
          <p:cNvPicPr>
            <a:picLocks noChangeAspect="1"/>
          </p:cNvPicPr>
          <p:nvPr/>
        </p:nvPicPr>
        <p:blipFill>
          <a:blip r:embed="rId2">
            <a:extLst/>
          </a:blip>
          <a:stretch>
            <a:fillRect/>
          </a:stretch>
        </p:blipFill>
        <p:spPr>
          <a:xfrm>
            <a:off x="889090" y="2970063"/>
            <a:ext cx="5090773" cy="2343955"/>
          </a:xfrm>
          <a:prstGeom prst="rect">
            <a:avLst/>
          </a:prstGeom>
          <a:ln w="12700">
            <a:miter lim="400000"/>
          </a:ln>
        </p:spPr>
      </p:pic>
      <p:sp>
        <p:nvSpPr>
          <p:cNvPr id="280" name="Google Shape;294;p25"/>
          <p:cNvSpPr txBox="1"/>
          <p:nvPr/>
        </p:nvSpPr>
        <p:spPr>
          <a:xfrm>
            <a:off x="555388" y="5606319"/>
            <a:ext cx="6279376" cy="966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marL="285750" indent="-285750">
              <a:buClr>
                <a:srgbClr val="000000"/>
              </a:buClr>
              <a:buSzPts val="1400"/>
              <a:buFont typeface="Arial"/>
              <a:buChar char="•"/>
              <a:defRPr>
                <a:latin typeface="Calibri"/>
                <a:ea typeface="Calibri"/>
                <a:cs typeface="Calibri"/>
                <a:sym typeface="Calibri"/>
              </a:defRPr>
            </a:lvl1pPr>
          </a:lstStyle>
          <a:p>
            <a:r>
              <a:t>Una observación importante con respecto a la TD, como fueron creadas para mostrar reportes de grandes volúmenes de datos, si existe un cambio en alguna celda de la tabla de origen, esta no se actualiza en la TD ni en el Gráfico Dinámico, por lo tanto se debe presionar el Botón “Actualizar”.</a:t>
            </a:r>
          </a:p>
        </p:txBody>
      </p:sp>
      <p:pic>
        <p:nvPicPr>
          <p:cNvPr id="281" name="Google Shape;295;p25" descr="Google Shape;295;p25"/>
          <p:cNvPicPr>
            <a:picLocks noChangeAspect="1"/>
          </p:cNvPicPr>
          <p:nvPr/>
        </p:nvPicPr>
        <p:blipFill>
          <a:blip r:embed="rId3">
            <a:extLst/>
          </a:blip>
          <a:stretch>
            <a:fillRect/>
          </a:stretch>
        </p:blipFill>
        <p:spPr>
          <a:xfrm>
            <a:off x="7083879" y="5448543"/>
            <a:ext cx="1800228" cy="12954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Google Shape;300;p26"/>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84" name="Google Shape;301;p26"/>
          <p:cNvSpPr txBox="1"/>
          <p:nvPr/>
        </p:nvSpPr>
        <p:spPr>
          <a:xfrm>
            <a:off x="452172" y="1269909"/>
            <a:ext cx="618097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GRÁFICO DINÁMICO</a:t>
            </a:r>
          </a:p>
        </p:txBody>
      </p:sp>
      <p:pic>
        <p:nvPicPr>
          <p:cNvPr id="285" name="Google Shape;302;p26" descr="Google Shape;302;p26"/>
          <p:cNvPicPr>
            <a:picLocks noChangeAspect="1"/>
          </p:cNvPicPr>
          <p:nvPr/>
        </p:nvPicPr>
        <p:blipFill>
          <a:blip r:embed="rId2">
            <a:extLst/>
          </a:blip>
          <a:stretch>
            <a:fillRect/>
          </a:stretch>
        </p:blipFill>
        <p:spPr>
          <a:xfrm>
            <a:off x="580273" y="1967980"/>
            <a:ext cx="6913175" cy="1485478"/>
          </a:xfrm>
          <a:prstGeom prst="rect">
            <a:avLst/>
          </a:prstGeom>
          <a:ln w="12700">
            <a:miter lim="400000"/>
          </a:ln>
        </p:spPr>
      </p:pic>
      <p:sp>
        <p:nvSpPr>
          <p:cNvPr id="286" name="Google Shape;303;p26"/>
          <p:cNvSpPr txBox="1"/>
          <p:nvPr/>
        </p:nvSpPr>
        <p:spPr>
          <a:xfrm>
            <a:off x="561291" y="3735420"/>
            <a:ext cx="6854098" cy="1576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Así como se pueden elaborar gráficos “normales”, existe el gráfico dinámico que depende directamente de una TD.</a:t>
            </a:r>
          </a:p>
          <a:p>
            <a:pPr marL="285750" indent="-285750">
              <a:spcBef>
                <a:spcPts val="600"/>
              </a:spcBef>
              <a:buClr>
                <a:srgbClr val="000000"/>
              </a:buClr>
              <a:buSzPts val="1400"/>
              <a:buFont typeface="Arial"/>
              <a:buChar char="•"/>
              <a:defRPr b="1">
                <a:latin typeface="Calibri"/>
                <a:ea typeface="Calibri"/>
                <a:cs typeface="Calibri"/>
                <a:sym typeface="Calibri"/>
              </a:defRPr>
            </a:pPr>
            <a:r>
              <a:t>La diferencia o ventaja es que trabaja una estructura de mayor conveniencia en cuando a la visualización de los datos graficados.</a:t>
            </a:r>
          </a:p>
          <a:p>
            <a:pPr marL="285750" indent="-285750">
              <a:spcBef>
                <a:spcPts val="600"/>
              </a:spcBef>
              <a:buClr>
                <a:srgbClr val="000000"/>
              </a:buClr>
              <a:buSzPts val="1400"/>
              <a:buFont typeface="Arial"/>
              <a:buChar char="•"/>
              <a:defRPr b="1">
                <a:latin typeface="Calibri"/>
                <a:ea typeface="Calibri"/>
                <a:cs typeface="Calibri"/>
                <a:sym typeface="Calibri"/>
              </a:defRPr>
            </a:pPr>
            <a:r>
              <a:t>En el Menú “Análisis de tabla dinámica”, que sale cuando hemos seleccionado la TD, se encuentran las opciones entre las cuales está el Gráfico Dinámico.</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Google Shape;308;p27"/>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289" name="Google Shape;309;p27"/>
          <p:cNvSpPr txBox="1"/>
          <p:nvPr/>
        </p:nvSpPr>
        <p:spPr>
          <a:xfrm>
            <a:off x="452172" y="1269909"/>
            <a:ext cx="618097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GRÁFICO DINÁMICO</a:t>
            </a:r>
          </a:p>
        </p:txBody>
      </p:sp>
      <p:sp>
        <p:nvSpPr>
          <p:cNvPr id="290" name="Google Shape;310;p27"/>
          <p:cNvSpPr txBox="1"/>
          <p:nvPr/>
        </p:nvSpPr>
        <p:spPr>
          <a:xfrm>
            <a:off x="561289" y="5447488"/>
            <a:ext cx="7194571" cy="509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marL="285750" indent="-285750">
              <a:buClr>
                <a:srgbClr val="000000"/>
              </a:buClr>
              <a:buSzPts val="1400"/>
              <a:buFont typeface="Arial"/>
              <a:buChar char="•"/>
              <a:defRPr>
                <a:latin typeface="Calibri"/>
                <a:ea typeface="Calibri"/>
                <a:cs typeface="Calibri"/>
                <a:sym typeface="Calibri"/>
              </a:defRPr>
            </a:lvl1pPr>
          </a:lstStyle>
          <a:p>
            <a:r>
              <a:t>El gráfico dinámico es similar a un Gráfico normal, pero maneja más campos en sus secciones. Si no queremos que se vean los campos de la TD, se selecciona la opción de ocultarlos.</a:t>
            </a:r>
          </a:p>
        </p:txBody>
      </p:sp>
      <p:pic>
        <p:nvPicPr>
          <p:cNvPr id="291" name="Google Shape;311;p27" descr="Google Shape;311;p27"/>
          <p:cNvPicPr>
            <a:picLocks noChangeAspect="1"/>
          </p:cNvPicPr>
          <p:nvPr/>
        </p:nvPicPr>
        <p:blipFill>
          <a:blip r:embed="rId2">
            <a:extLst/>
          </a:blip>
          <a:srcRect t="25715" r="29385" b="8884"/>
          <a:stretch>
            <a:fillRect/>
          </a:stretch>
        </p:blipFill>
        <p:spPr>
          <a:xfrm>
            <a:off x="514671" y="1911624"/>
            <a:ext cx="5963952" cy="3105413"/>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104;p10"/>
          <p:cNvSpPr txBox="1"/>
          <p:nvPr/>
        </p:nvSpPr>
        <p:spPr>
          <a:xfrm>
            <a:off x="365422" y="2049160"/>
            <a:ext cx="1444330" cy="36930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sz="1500" b="1">
                <a:latin typeface="Calibri"/>
                <a:ea typeface="Calibri"/>
                <a:cs typeface="Calibri"/>
                <a:sym typeface="Calibri"/>
              </a:defRPr>
            </a:lvl1pPr>
          </a:lstStyle>
          <a:p>
            <a:r>
              <a:t>ACTIVIDAD 14</a:t>
            </a:r>
          </a:p>
        </p:txBody>
      </p:sp>
      <p:sp>
        <p:nvSpPr>
          <p:cNvPr id="137" name="Google Shape;105;p10"/>
          <p:cNvSpPr txBox="1"/>
          <p:nvPr/>
        </p:nvSpPr>
        <p:spPr>
          <a:xfrm>
            <a:off x="1139097" y="834800"/>
            <a:ext cx="5795106" cy="3396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defRPr sz="1200" b="1">
                <a:solidFill>
                  <a:srgbClr val="ED6B00"/>
                </a:solidFill>
                <a:latin typeface="Calibri"/>
                <a:ea typeface="Calibri"/>
                <a:cs typeface="Calibri"/>
                <a:sym typeface="Calibri"/>
              </a:defRPr>
            </a:pPr>
            <a:r>
              <a:t>MÓDULO 6 </a:t>
            </a:r>
            <a:r>
              <a:rPr b="0"/>
              <a:t>| APLICACIONES INFORMÁTICAS PARA LA GESTIÓN ADMINISTRATIVA</a:t>
            </a:r>
          </a:p>
        </p:txBody>
      </p:sp>
      <p:sp>
        <p:nvSpPr>
          <p:cNvPr id="138" name="Google Shape;106;p10"/>
          <p:cNvSpPr txBox="1"/>
          <p:nvPr/>
        </p:nvSpPr>
        <p:spPr>
          <a:xfrm>
            <a:off x="337232" y="2343564"/>
            <a:ext cx="4109932" cy="16666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lnSpc>
                <a:spcPct val="90000"/>
              </a:lnSpc>
              <a:defRPr sz="3600" b="1">
                <a:solidFill>
                  <a:srgbClr val="ED6B00"/>
                </a:solidFill>
                <a:latin typeface="Calibri"/>
                <a:ea typeface="Calibri"/>
                <a:cs typeface="Calibri"/>
                <a:sym typeface="Calibri"/>
              </a:defRPr>
            </a:lvl1pPr>
          </a:lstStyle>
          <a:p>
            <a:r>
              <a:t>FILTROS DE DATOS, TABLA Y GRÁFICO DINÁMICO</a:t>
            </a:r>
          </a:p>
        </p:txBody>
      </p:sp>
      <p:pic>
        <p:nvPicPr>
          <p:cNvPr id="139" name="Google Shape;107;p10" descr="Google Shape;107;p10"/>
          <p:cNvPicPr>
            <a:picLocks noChangeAspect="1"/>
          </p:cNvPicPr>
          <p:nvPr/>
        </p:nvPicPr>
        <p:blipFill>
          <a:blip r:embed="rId2">
            <a:extLst/>
          </a:blip>
          <a:stretch>
            <a:fillRect/>
          </a:stretch>
        </p:blipFill>
        <p:spPr>
          <a:xfrm>
            <a:off x="3976115" y="2075518"/>
            <a:ext cx="4652708" cy="5556147"/>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Google Shape;316;p28"/>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grpSp>
        <p:nvGrpSpPr>
          <p:cNvPr id="296" name="Google Shape;317;p28"/>
          <p:cNvGrpSpPr/>
          <p:nvPr/>
        </p:nvGrpSpPr>
        <p:grpSpPr>
          <a:xfrm>
            <a:off x="2035274" y="2911884"/>
            <a:ext cx="6999678" cy="2696559"/>
            <a:chOff x="0" y="0"/>
            <a:chExt cx="6999676" cy="2696557"/>
          </a:xfrm>
        </p:grpSpPr>
        <p:sp>
          <p:nvSpPr>
            <p:cNvPr id="294" name="Google Shape;318;p28"/>
            <p:cNvSpPr/>
            <p:nvPr/>
          </p:nvSpPr>
          <p:spPr>
            <a:xfrm>
              <a:off x="0" y="-1"/>
              <a:ext cx="6999677" cy="2696559"/>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95" name="Google Shape;319;p28"/>
            <p:cNvSpPr txBox="1"/>
            <p:nvPr/>
          </p:nvSpPr>
          <p:spPr>
            <a:xfrm>
              <a:off x="136395" y="1158159"/>
              <a:ext cx="6726884" cy="3801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297" name="Google Shape;320;p28"/>
          <p:cNvSpPr txBox="1"/>
          <p:nvPr/>
        </p:nvSpPr>
        <p:spPr>
          <a:xfrm>
            <a:off x="3417407" y="3227198"/>
            <a:ext cx="5445753" cy="2065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nSpc>
                <a:spcPct val="115000"/>
              </a:lnSpc>
              <a:defRPr sz="2000">
                <a:solidFill>
                  <a:srgbClr val="A93501"/>
                </a:solidFill>
                <a:latin typeface="Calibri"/>
                <a:ea typeface="Calibri"/>
                <a:cs typeface="Calibri"/>
                <a:sym typeface="Calibri"/>
              </a:defRPr>
            </a:pPr>
            <a:r>
              <a:t>FILTROS DE DATOS, TABLA Y </a:t>
            </a:r>
            <a:r>
              <a:rPr b="1">
                <a:solidFill>
                  <a:srgbClr val="ED6B00"/>
                </a:solidFill>
              </a:rPr>
              <a:t>GRÁFICO DINÁMICO</a:t>
            </a:r>
            <a:endParaRPr b="1">
              <a:solidFill>
                <a:srgbClr val="ED6B00"/>
              </a:solidFill>
              <a:latin typeface="+mn-lt"/>
              <a:ea typeface="+mn-ea"/>
              <a:cs typeface="+mn-cs"/>
              <a:sym typeface="Arial"/>
            </a:endParaRPr>
          </a:p>
          <a:p>
            <a:pPr>
              <a:defRPr>
                <a:latin typeface="Calibri"/>
                <a:ea typeface="Calibri"/>
                <a:cs typeface="Calibri"/>
                <a:sym typeface="Calibri"/>
              </a:defRPr>
            </a:pPr>
            <a:r>
              <a:t>Para revisar los temas trabajados durante el desarrollo de la presentación, te invitamos a realizar Actividad 14 Cuanto Aprendimos.</a:t>
            </a:r>
          </a:p>
          <a:p>
            <a:pPr>
              <a:defRPr>
                <a:latin typeface="Calibri"/>
                <a:ea typeface="Calibri"/>
                <a:cs typeface="Calibri"/>
                <a:sym typeface="Calibri"/>
              </a:defRPr>
            </a:pPr>
            <a:endParaRPr/>
          </a:p>
          <a:p>
            <a:pPr>
              <a:defRPr>
                <a:latin typeface="Calibri"/>
                <a:ea typeface="Calibri"/>
                <a:cs typeface="Calibri"/>
                <a:sym typeface="Calibri"/>
              </a:defRPr>
            </a:pPr>
            <a:r>
              <a:t>Descarga la planilla de cálculo </a:t>
            </a:r>
            <a:r>
              <a:rPr b="1"/>
              <a:t>“cuantoaprendimos14.xlsx”.</a:t>
            </a:r>
            <a:endParaRPr b="1">
              <a:latin typeface="+mn-lt"/>
              <a:ea typeface="+mn-ea"/>
              <a:cs typeface="+mn-cs"/>
              <a:sym typeface="Arial"/>
            </a:endParaRPr>
          </a:p>
          <a:p>
            <a:pPr>
              <a:lnSpc>
                <a:spcPct val="64000"/>
              </a:lnSpc>
              <a:defRPr b="1"/>
            </a:pPr>
            <a:endParaRPr b="1">
              <a:latin typeface="+mn-lt"/>
              <a:ea typeface="+mn-ea"/>
              <a:cs typeface="+mn-cs"/>
              <a:sym typeface="Arial"/>
            </a:endParaRPr>
          </a:p>
          <a:p>
            <a:pPr>
              <a:lnSpc>
                <a:spcPct val="115000"/>
              </a:lnSpc>
              <a:defRPr sz="1600">
                <a:latin typeface="Calibri"/>
                <a:ea typeface="Calibri"/>
                <a:cs typeface="Calibri"/>
                <a:sym typeface="Calibri"/>
              </a:defRPr>
            </a:pPr>
            <a:r>
              <a:t>¡Ahora realizaremos una actividad que resume todo lo que hemos visto! </a:t>
            </a:r>
            <a:r>
              <a:rPr b="1">
                <a:solidFill>
                  <a:srgbClr val="ED6B00"/>
                </a:solidFill>
              </a:rPr>
              <a:t>¡Atentos!</a:t>
            </a:r>
          </a:p>
        </p:txBody>
      </p:sp>
      <p:sp>
        <p:nvSpPr>
          <p:cNvPr id="298" name="Google Shape;321;p28"/>
          <p:cNvSpPr txBox="1"/>
          <p:nvPr/>
        </p:nvSpPr>
        <p:spPr>
          <a:xfrm>
            <a:off x="276444" y="1380205"/>
            <a:ext cx="3972561"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299" name="Google Shape;322;p28"/>
          <p:cNvSpPr txBox="1"/>
          <p:nvPr/>
        </p:nvSpPr>
        <p:spPr>
          <a:xfrm>
            <a:off x="366450" y="1120652"/>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REVISEMOS</a:t>
            </a:r>
          </a:p>
        </p:txBody>
      </p:sp>
      <p:pic>
        <p:nvPicPr>
          <p:cNvPr id="300" name="Google Shape;323;p28" descr="Google Shape;323;p28"/>
          <p:cNvPicPr>
            <a:picLocks noChangeAspect="1"/>
          </p:cNvPicPr>
          <p:nvPr/>
        </p:nvPicPr>
        <p:blipFill>
          <a:blip r:embed="rId2">
            <a:extLst/>
          </a:blip>
          <a:stretch>
            <a:fillRect/>
          </a:stretch>
        </p:blipFill>
        <p:spPr>
          <a:xfrm>
            <a:off x="530942" y="2715211"/>
            <a:ext cx="2812028" cy="3182574"/>
          </a:xfrm>
          <a:prstGeom prst="rect">
            <a:avLst/>
          </a:prstGeom>
          <a:ln w="12700">
            <a:miter lim="400000"/>
          </a:ln>
        </p:spPr>
      </p:pic>
      <p:pic>
        <p:nvPicPr>
          <p:cNvPr id="301" name="Google Shape;324;p28" descr="Google Shape;324;p28"/>
          <p:cNvPicPr>
            <a:picLocks noChangeAspect="1"/>
          </p:cNvPicPr>
          <p:nvPr/>
        </p:nvPicPr>
        <p:blipFill>
          <a:blip r:embed="rId3">
            <a:extLst/>
          </a:blip>
          <a:stretch>
            <a:fillRect/>
          </a:stretch>
        </p:blipFill>
        <p:spPr>
          <a:xfrm>
            <a:off x="7228123" y="5063613"/>
            <a:ext cx="1705022" cy="1272247"/>
          </a:xfrm>
          <a:prstGeom prst="rect">
            <a:avLst/>
          </a:prstGeom>
          <a:ln w="12700">
            <a:miter lim="400000"/>
          </a:ln>
        </p:spPr>
      </p:pic>
      <p:pic>
        <p:nvPicPr>
          <p:cNvPr id="302" name="Google Shape;325;p28" descr="Google Shape;325;p28"/>
          <p:cNvPicPr>
            <a:picLocks noChangeAspect="1"/>
          </p:cNvPicPr>
          <p:nvPr/>
        </p:nvPicPr>
        <p:blipFill>
          <a:blip r:embed="rId4">
            <a:extLst/>
          </a:blip>
          <a:stretch>
            <a:fillRect/>
          </a:stretch>
        </p:blipFill>
        <p:spPr>
          <a:xfrm>
            <a:off x="5474444" y="5389021"/>
            <a:ext cx="1651876" cy="884518"/>
          </a:xfrm>
          <a:prstGeom prst="rect">
            <a:avLst/>
          </a:prstGeom>
          <a:ln w="12700">
            <a:miter lim="400000"/>
          </a:ln>
        </p:spPr>
      </p:pic>
      <p:sp>
        <p:nvSpPr>
          <p:cNvPr id="303" name="Google Shape;326;p28"/>
          <p:cNvSpPr txBox="1"/>
          <p:nvPr/>
        </p:nvSpPr>
        <p:spPr>
          <a:xfrm>
            <a:off x="4068721" y="1175158"/>
            <a:ext cx="827597" cy="8300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14</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Google Shape;331;p29"/>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306" name="Google Shape;332;p29"/>
          <p:cNvSpPr txBox="1"/>
          <p:nvPr/>
        </p:nvSpPr>
        <p:spPr>
          <a:xfrm>
            <a:off x="312475" y="1458662"/>
            <a:ext cx="4942645"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¡VEAMOS EL SIGUIENTE VIDEO!</a:t>
            </a:r>
          </a:p>
        </p:txBody>
      </p:sp>
      <p:sp>
        <p:nvSpPr>
          <p:cNvPr id="307" name="Google Shape;333;p29"/>
          <p:cNvSpPr txBox="1"/>
          <p:nvPr/>
        </p:nvSpPr>
        <p:spPr>
          <a:xfrm>
            <a:off x="366449" y="1120652"/>
            <a:ext cx="1166704"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REVISEMOS</a:t>
            </a:r>
          </a:p>
        </p:txBody>
      </p:sp>
      <p:sp>
        <p:nvSpPr>
          <p:cNvPr id="308" name="Google Shape;334;p29"/>
          <p:cNvSpPr txBox="1"/>
          <p:nvPr/>
        </p:nvSpPr>
        <p:spPr>
          <a:xfrm>
            <a:off x="4933774" y="1311695"/>
            <a:ext cx="844378" cy="830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14</a:t>
            </a:r>
          </a:p>
        </p:txBody>
      </p:sp>
      <p:grpSp>
        <p:nvGrpSpPr>
          <p:cNvPr id="311" name="Google Shape;335;p29"/>
          <p:cNvGrpSpPr/>
          <p:nvPr/>
        </p:nvGrpSpPr>
        <p:grpSpPr>
          <a:xfrm>
            <a:off x="375973" y="2370246"/>
            <a:ext cx="8839207" cy="3238196"/>
            <a:chOff x="0" y="0"/>
            <a:chExt cx="8839206" cy="3238195"/>
          </a:xfrm>
        </p:grpSpPr>
        <p:sp>
          <p:nvSpPr>
            <p:cNvPr id="309" name="Google Shape;336;p29"/>
            <p:cNvSpPr/>
            <p:nvPr/>
          </p:nvSpPr>
          <p:spPr>
            <a:xfrm>
              <a:off x="0" y="0"/>
              <a:ext cx="8839207" cy="3238196"/>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10" name="Google Shape;337;p29"/>
            <p:cNvSpPr txBox="1"/>
            <p:nvPr/>
          </p:nvSpPr>
          <p:spPr>
            <a:xfrm>
              <a:off x="162838" y="1428979"/>
              <a:ext cx="8513531"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pic>
        <p:nvPicPr>
          <p:cNvPr id="312" name="Google Shape;338;p29" descr="Google Shape;338;p29"/>
          <p:cNvPicPr>
            <a:picLocks noChangeAspect="1"/>
          </p:cNvPicPr>
          <p:nvPr/>
        </p:nvPicPr>
        <p:blipFill>
          <a:blip r:embed="rId2">
            <a:extLst/>
          </a:blip>
          <a:stretch>
            <a:fillRect/>
          </a:stretch>
        </p:blipFill>
        <p:spPr>
          <a:xfrm>
            <a:off x="4959372" y="3945735"/>
            <a:ext cx="4829900" cy="3942548"/>
          </a:xfrm>
          <a:prstGeom prst="rect">
            <a:avLst/>
          </a:prstGeom>
          <a:ln w="12700">
            <a:miter lim="400000"/>
          </a:ln>
        </p:spPr>
      </p:pic>
      <p:sp>
        <p:nvSpPr>
          <p:cNvPr id="313" name="Google Shape;339;p29"/>
          <p:cNvSpPr txBox="1"/>
          <p:nvPr/>
        </p:nvSpPr>
        <p:spPr>
          <a:xfrm>
            <a:off x="958645" y="3367087"/>
            <a:ext cx="4704741" cy="1004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125000"/>
              </a:lnSpc>
              <a:defRPr sz="1600">
                <a:latin typeface="Calibri"/>
                <a:ea typeface="Calibri"/>
                <a:cs typeface="Calibri"/>
                <a:sym typeface="Calibri"/>
              </a:defRPr>
            </a:pPr>
            <a:r>
              <a:t>Para complementar lo que se puede realizar en una Tabla Dinámica, abre el siguiente video:</a:t>
            </a:r>
            <a:endParaRPr b="1">
              <a:latin typeface="+mn-lt"/>
              <a:ea typeface="+mn-ea"/>
              <a:cs typeface="+mn-cs"/>
              <a:sym typeface="Arial"/>
            </a:endParaRPr>
          </a:p>
          <a:p>
            <a:pPr>
              <a:lnSpc>
                <a:spcPct val="115000"/>
              </a:lnSpc>
              <a:defRPr sz="1600" u="sng">
                <a:solidFill>
                  <a:srgbClr val="0000FF"/>
                </a:solidFill>
                <a:latin typeface="Calibri"/>
                <a:ea typeface="Calibri"/>
                <a:cs typeface="Calibri"/>
                <a:sym typeface="Calibri"/>
              </a:defRPr>
            </a:pPr>
            <a:r>
              <a:rPr>
                <a:uFill>
                  <a:solidFill>
                    <a:srgbClr val="0000FF"/>
                  </a:solidFill>
                </a:uFill>
                <a:hlinkClick r:id="rId3"/>
              </a:rPr>
              <a:t>Cómo realizar una </a:t>
            </a:r>
            <a:r>
              <a:rPr b="1">
                <a:uFill>
                  <a:solidFill>
                    <a:srgbClr val="0000FF"/>
                  </a:solidFill>
                </a:uFill>
                <a:hlinkClick r:id="rId3"/>
              </a:rPr>
              <a:t>TABLA DINÁMICA</a:t>
            </a:r>
          </a:p>
        </p:txBody>
      </p:sp>
      <p:sp>
        <p:nvSpPr>
          <p:cNvPr id="314" name="Google Shape;340;p29"/>
          <p:cNvSpPr txBox="1"/>
          <p:nvPr/>
        </p:nvSpPr>
        <p:spPr>
          <a:xfrm>
            <a:off x="823452" y="5743873"/>
            <a:ext cx="4995619" cy="784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defRPr sz="2100" b="1">
                <a:solidFill>
                  <a:srgbClr val="ED6B00"/>
                </a:solidFill>
                <a:latin typeface="Calibri"/>
                <a:ea typeface="Calibri"/>
                <a:cs typeface="Calibri"/>
                <a:sym typeface="Calibri"/>
              </a:defRPr>
            </a:pPr>
            <a:r>
              <a:t>¡Muy bien!</a:t>
            </a:r>
          </a:p>
          <a:p>
            <a:pPr>
              <a:defRPr sz="2100">
                <a:solidFill>
                  <a:srgbClr val="A93501"/>
                </a:solidFill>
                <a:latin typeface="Calibri"/>
                <a:ea typeface="Calibri"/>
                <a:cs typeface="Calibri"/>
                <a:sym typeface="Calibri"/>
              </a:defRPr>
            </a:pPr>
            <a:r>
              <a:t>Ahora practiquemos…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Google Shape;345;p30"/>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317" name="Google Shape;346;p30"/>
          <p:cNvSpPr txBox="1"/>
          <p:nvPr/>
        </p:nvSpPr>
        <p:spPr>
          <a:xfrm>
            <a:off x="366450" y="1110819"/>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ANTES DE COMENZAR A TRABAJAR</a:t>
            </a:r>
          </a:p>
        </p:txBody>
      </p:sp>
      <p:sp>
        <p:nvSpPr>
          <p:cNvPr id="318" name="Google Shape;347;p30"/>
          <p:cNvSpPr txBox="1"/>
          <p:nvPr/>
        </p:nvSpPr>
        <p:spPr>
          <a:xfrm>
            <a:off x="350577" y="1382880"/>
            <a:ext cx="6025049"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323" name="Google Shape;348;p30"/>
          <p:cNvGrpSpPr/>
          <p:nvPr/>
        </p:nvGrpSpPr>
        <p:grpSpPr>
          <a:xfrm>
            <a:off x="-4660" y="4568178"/>
            <a:ext cx="9109191" cy="783013"/>
            <a:chOff x="0" y="0"/>
            <a:chExt cx="9109189" cy="783012"/>
          </a:xfrm>
        </p:grpSpPr>
        <p:sp>
          <p:nvSpPr>
            <p:cNvPr id="319" name="Google Shape;349;p30"/>
            <p:cNvSpPr txBox="1"/>
            <p:nvPr/>
          </p:nvSpPr>
          <p:spPr>
            <a:xfrm>
              <a:off x="1334836" y="222249"/>
              <a:ext cx="7774354"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322" name="Google Shape;350;p30"/>
            <p:cNvGrpSpPr/>
            <p:nvPr/>
          </p:nvGrpSpPr>
          <p:grpSpPr>
            <a:xfrm>
              <a:off x="-1" y="-1"/>
              <a:ext cx="1135374" cy="783014"/>
              <a:chOff x="0" y="0"/>
              <a:chExt cx="1135372" cy="783012"/>
            </a:xfrm>
          </p:grpSpPr>
          <p:sp>
            <p:nvSpPr>
              <p:cNvPr id="320" name="Google Shape;351;p30"/>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21" name="Google Shape;352;p30" descr="Google Shape;352;p30"/>
              <p:cNvPicPr>
                <a:picLocks noChangeAspect="1"/>
              </p:cNvPicPr>
              <p:nvPr/>
            </p:nvPicPr>
            <p:blipFill>
              <a:blip r:embed="rId2">
                <a:extLst/>
              </a:blip>
              <a:stretch>
                <a:fillRect/>
              </a:stretch>
            </p:blipFill>
            <p:spPr>
              <a:xfrm>
                <a:off x="286451" y="103503"/>
                <a:ext cx="683391" cy="576006"/>
              </a:xfrm>
              <a:prstGeom prst="rect">
                <a:avLst/>
              </a:prstGeom>
              <a:ln w="12700" cap="flat">
                <a:noFill/>
                <a:miter lim="400000"/>
              </a:ln>
              <a:effectLst/>
            </p:spPr>
          </p:pic>
        </p:grpSp>
      </p:grpSp>
      <p:grpSp>
        <p:nvGrpSpPr>
          <p:cNvPr id="328" name="Google Shape;353;p30"/>
          <p:cNvGrpSpPr/>
          <p:nvPr/>
        </p:nvGrpSpPr>
        <p:grpSpPr>
          <a:xfrm>
            <a:off x="-4657" y="3697442"/>
            <a:ext cx="6615374" cy="783013"/>
            <a:chOff x="0" y="0"/>
            <a:chExt cx="6615373" cy="783012"/>
          </a:xfrm>
        </p:grpSpPr>
        <p:sp>
          <p:nvSpPr>
            <p:cNvPr id="324" name="Google Shape;354;p30"/>
            <p:cNvSpPr txBox="1"/>
            <p:nvPr/>
          </p:nvSpPr>
          <p:spPr>
            <a:xfrm>
              <a:off x="1334835" y="94432"/>
              <a:ext cx="5280539"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327" name="Google Shape;355;p30"/>
            <p:cNvGrpSpPr/>
            <p:nvPr/>
          </p:nvGrpSpPr>
          <p:grpSpPr>
            <a:xfrm>
              <a:off x="-1" y="-1"/>
              <a:ext cx="1135375" cy="783014"/>
              <a:chOff x="0" y="0"/>
              <a:chExt cx="1135373" cy="783012"/>
            </a:xfrm>
          </p:grpSpPr>
          <p:sp>
            <p:nvSpPr>
              <p:cNvPr id="325" name="Google Shape;356;p30"/>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26" name="Google Shape;357;p30" descr="Google Shape;357;p30"/>
              <p:cNvPicPr>
                <a:picLocks noChangeAspect="1"/>
              </p:cNvPicPr>
              <p:nvPr/>
            </p:nvPicPr>
            <p:blipFill>
              <a:blip r:embed="rId3">
                <a:extLst/>
              </a:blip>
              <a:stretch>
                <a:fillRect/>
              </a:stretch>
            </p:blipFill>
            <p:spPr>
              <a:xfrm>
                <a:off x="286452" y="103503"/>
                <a:ext cx="683390" cy="576006"/>
              </a:xfrm>
              <a:prstGeom prst="rect">
                <a:avLst/>
              </a:prstGeom>
              <a:ln w="12700" cap="flat">
                <a:noFill/>
                <a:miter lim="400000"/>
              </a:ln>
              <a:effectLst/>
            </p:spPr>
          </p:pic>
        </p:grpSp>
      </p:grpSp>
      <p:grpSp>
        <p:nvGrpSpPr>
          <p:cNvPr id="333" name="Google Shape;358;p30"/>
          <p:cNvGrpSpPr/>
          <p:nvPr/>
        </p:nvGrpSpPr>
        <p:grpSpPr>
          <a:xfrm>
            <a:off x="-4660" y="1955973"/>
            <a:ext cx="9178019" cy="783013"/>
            <a:chOff x="0" y="0"/>
            <a:chExt cx="9178017" cy="783012"/>
          </a:xfrm>
        </p:grpSpPr>
        <p:sp>
          <p:nvSpPr>
            <p:cNvPr id="329" name="Google Shape;359;p30"/>
            <p:cNvSpPr txBox="1"/>
            <p:nvPr/>
          </p:nvSpPr>
          <p:spPr>
            <a:xfrm>
              <a:off x="1334836" y="222249"/>
              <a:ext cx="7843182"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332" name="Google Shape;360;p30"/>
            <p:cNvGrpSpPr/>
            <p:nvPr/>
          </p:nvGrpSpPr>
          <p:grpSpPr>
            <a:xfrm>
              <a:off x="-1" y="-1"/>
              <a:ext cx="1135374" cy="783014"/>
              <a:chOff x="0" y="0"/>
              <a:chExt cx="1135372" cy="783012"/>
            </a:xfrm>
          </p:grpSpPr>
          <p:sp>
            <p:nvSpPr>
              <p:cNvPr id="330" name="Google Shape;361;p30"/>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31" name="Google Shape;362;p30" descr="Google Shape;362;p30"/>
              <p:cNvPicPr>
                <a:picLocks noChangeAspect="1"/>
              </p:cNvPicPr>
              <p:nvPr/>
            </p:nvPicPr>
            <p:blipFill>
              <a:blip r:embed="rId4">
                <a:extLst/>
              </a:blip>
              <a:stretch>
                <a:fillRect/>
              </a:stretch>
            </p:blipFill>
            <p:spPr>
              <a:xfrm>
                <a:off x="262215" y="83075"/>
                <a:ext cx="731865" cy="616862"/>
              </a:xfrm>
              <a:prstGeom prst="rect">
                <a:avLst/>
              </a:prstGeom>
              <a:ln w="12700" cap="flat">
                <a:noFill/>
                <a:miter lim="400000"/>
              </a:ln>
              <a:effectLst/>
            </p:spPr>
          </p:pic>
        </p:grpSp>
      </p:grpSp>
      <p:grpSp>
        <p:nvGrpSpPr>
          <p:cNvPr id="338" name="Google Shape;363;p30"/>
          <p:cNvGrpSpPr/>
          <p:nvPr/>
        </p:nvGrpSpPr>
        <p:grpSpPr>
          <a:xfrm>
            <a:off x="-4658" y="2826706"/>
            <a:ext cx="8912546" cy="783013"/>
            <a:chOff x="0" y="0"/>
            <a:chExt cx="8912546" cy="783012"/>
          </a:xfrm>
        </p:grpSpPr>
        <p:sp>
          <p:nvSpPr>
            <p:cNvPr id="334" name="Google Shape;364;p30"/>
            <p:cNvSpPr txBox="1"/>
            <p:nvPr/>
          </p:nvSpPr>
          <p:spPr>
            <a:xfrm>
              <a:off x="1334834" y="222249"/>
              <a:ext cx="7577713" cy="300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337" name="Google Shape;365;p30"/>
            <p:cNvGrpSpPr/>
            <p:nvPr/>
          </p:nvGrpSpPr>
          <p:grpSpPr>
            <a:xfrm>
              <a:off x="-1" y="-1"/>
              <a:ext cx="1135375" cy="783014"/>
              <a:chOff x="0" y="0"/>
              <a:chExt cx="1135373" cy="783012"/>
            </a:xfrm>
          </p:grpSpPr>
          <p:sp>
            <p:nvSpPr>
              <p:cNvPr id="335" name="Google Shape;366;p30"/>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36" name="Google Shape;367;p30" descr="Google Shape;367;p30"/>
              <p:cNvPicPr>
                <a:picLocks noChangeAspect="1"/>
              </p:cNvPicPr>
              <p:nvPr/>
            </p:nvPicPr>
            <p:blipFill>
              <a:blip r:embed="rId5">
                <a:extLst/>
              </a:blip>
              <a:stretch>
                <a:fillRect/>
              </a:stretch>
            </p:blipFill>
            <p:spPr>
              <a:xfrm>
                <a:off x="286452" y="103503"/>
                <a:ext cx="683391" cy="576006"/>
              </a:xfrm>
              <a:prstGeom prst="rect">
                <a:avLst/>
              </a:prstGeom>
              <a:ln w="12700" cap="flat">
                <a:noFill/>
                <a:miter lim="400000"/>
              </a:ln>
              <a:effectLst/>
            </p:spPr>
          </p:pic>
        </p:grpSp>
      </p:grpSp>
      <p:grpSp>
        <p:nvGrpSpPr>
          <p:cNvPr id="343" name="Google Shape;368;p30"/>
          <p:cNvGrpSpPr/>
          <p:nvPr/>
        </p:nvGrpSpPr>
        <p:grpSpPr>
          <a:xfrm>
            <a:off x="-4658" y="5438911"/>
            <a:ext cx="6861181" cy="783013"/>
            <a:chOff x="0" y="0"/>
            <a:chExt cx="6861179" cy="783012"/>
          </a:xfrm>
        </p:grpSpPr>
        <p:sp>
          <p:nvSpPr>
            <p:cNvPr id="339" name="Google Shape;369;p30"/>
            <p:cNvSpPr txBox="1"/>
            <p:nvPr/>
          </p:nvSpPr>
          <p:spPr>
            <a:xfrm>
              <a:off x="1334834" y="123928"/>
              <a:ext cx="5526346" cy="55450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342" name="Google Shape;370;p30"/>
            <p:cNvGrpSpPr/>
            <p:nvPr/>
          </p:nvGrpSpPr>
          <p:grpSpPr>
            <a:xfrm>
              <a:off x="0" y="-1"/>
              <a:ext cx="1135374" cy="783014"/>
              <a:chOff x="0" y="0"/>
              <a:chExt cx="1135373" cy="783012"/>
            </a:xfrm>
          </p:grpSpPr>
          <p:sp>
            <p:nvSpPr>
              <p:cNvPr id="340" name="Google Shape;371;p30"/>
              <p:cNvSpPr/>
              <p:nvPr/>
            </p:nvSpPr>
            <p:spPr>
              <a:xfrm rot="5400000">
                <a:off x="176180" y="-176181"/>
                <a:ext cx="783013" cy="1135374"/>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341" name="Google Shape;372;p30" descr="Google Shape;372;p30"/>
              <p:cNvPicPr>
                <a:picLocks noChangeAspect="1"/>
              </p:cNvPicPr>
              <p:nvPr/>
            </p:nvPicPr>
            <p:blipFill>
              <a:blip r:embed="rId6">
                <a:extLst/>
              </a:blip>
              <a:stretch>
                <a:fillRect/>
              </a:stretch>
            </p:blipFill>
            <p:spPr>
              <a:xfrm>
                <a:off x="286451" y="103503"/>
                <a:ext cx="683394" cy="576006"/>
              </a:xfrm>
              <a:prstGeom prst="rect">
                <a:avLst/>
              </a:prstGeom>
              <a:ln w="12700" cap="flat">
                <a:noFill/>
                <a:miter lim="400000"/>
              </a:ln>
              <a:effectLst/>
            </p:spPr>
          </p:pic>
        </p:grpSp>
      </p:grpSp>
      <p:pic>
        <p:nvPicPr>
          <p:cNvPr id="344" name="Google Shape;373;p30" descr="Google Shape;373;p30"/>
          <p:cNvPicPr>
            <a:picLocks noChangeAspect="1"/>
          </p:cNvPicPr>
          <p:nvPr/>
        </p:nvPicPr>
        <p:blipFill>
          <a:blip r:embed="rId7">
            <a:extLst/>
          </a:blip>
          <a:stretch>
            <a:fillRect/>
          </a:stretch>
        </p:blipFill>
        <p:spPr>
          <a:xfrm>
            <a:off x="5639332" y="1565094"/>
            <a:ext cx="3816536" cy="600617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Google Shape;378;p31"/>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grpSp>
        <p:nvGrpSpPr>
          <p:cNvPr id="349" name="Google Shape;379;p31"/>
          <p:cNvGrpSpPr/>
          <p:nvPr/>
        </p:nvGrpSpPr>
        <p:grpSpPr>
          <a:xfrm>
            <a:off x="431622" y="2285848"/>
            <a:ext cx="8839207" cy="3238197"/>
            <a:chOff x="0" y="0"/>
            <a:chExt cx="8839206" cy="3238195"/>
          </a:xfrm>
        </p:grpSpPr>
        <p:sp>
          <p:nvSpPr>
            <p:cNvPr id="347" name="Google Shape;380;p31"/>
            <p:cNvSpPr/>
            <p:nvPr/>
          </p:nvSpPr>
          <p:spPr>
            <a:xfrm>
              <a:off x="0" y="0"/>
              <a:ext cx="8839207" cy="3238196"/>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48" name="Google Shape;381;p31"/>
            <p:cNvSpPr txBox="1"/>
            <p:nvPr/>
          </p:nvSpPr>
          <p:spPr>
            <a:xfrm>
              <a:off x="162838" y="1428979"/>
              <a:ext cx="8513531"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350" name="Google Shape;382;p31"/>
          <p:cNvSpPr txBox="1"/>
          <p:nvPr/>
        </p:nvSpPr>
        <p:spPr>
          <a:xfrm>
            <a:off x="375972" y="1460116"/>
            <a:ext cx="8950505"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sp>
        <p:nvSpPr>
          <p:cNvPr id="351" name="Google Shape;383;p31"/>
          <p:cNvSpPr/>
          <p:nvPr/>
        </p:nvSpPr>
        <p:spPr>
          <a:xfrm>
            <a:off x="5279923" y="7354529"/>
            <a:ext cx="2723538"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2" name="Google Shape;384;p31"/>
          <p:cNvSpPr txBox="1"/>
          <p:nvPr/>
        </p:nvSpPr>
        <p:spPr>
          <a:xfrm>
            <a:off x="366450" y="1110819"/>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¡PRACTIQUEMOS!</a:t>
            </a:r>
          </a:p>
        </p:txBody>
      </p:sp>
      <p:sp>
        <p:nvSpPr>
          <p:cNvPr id="353" name="Google Shape;385;p31"/>
          <p:cNvSpPr txBox="1"/>
          <p:nvPr/>
        </p:nvSpPr>
        <p:spPr>
          <a:xfrm>
            <a:off x="3556258" y="1164186"/>
            <a:ext cx="976944" cy="9416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6000">
                <a:solidFill>
                  <a:srgbClr val="FFB375"/>
                </a:solidFill>
                <a:latin typeface="Calibri"/>
                <a:ea typeface="Calibri"/>
                <a:cs typeface="Calibri"/>
                <a:sym typeface="Calibri"/>
              </a:defRPr>
            </a:lvl1pPr>
          </a:lstStyle>
          <a:p>
            <a:r>
              <a:t>14</a:t>
            </a:r>
          </a:p>
        </p:txBody>
      </p:sp>
      <p:pic>
        <p:nvPicPr>
          <p:cNvPr id="354" name="Google Shape;386;p31" descr="Google Shape;386;p31"/>
          <p:cNvPicPr>
            <a:picLocks noChangeAspect="1"/>
          </p:cNvPicPr>
          <p:nvPr/>
        </p:nvPicPr>
        <p:blipFill>
          <a:blip r:embed="rId2">
            <a:extLst/>
          </a:blip>
          <a:stretch>
            <a:fillRect/>
          </a:stretch>
        </p:blipFill>
        <p:spPr>
          <a:xfrm>
            <a:off x="2716053" y="3978569"/>
            <a:ext cx="6899896" cy="3974398"/>
          </a:xfrm>
          <a:prstGeom prst="rect">
            <a:avLst/>
          </a:prstGeom>
          <a:ln w="12700">
            <a:miter lim="400000"/>
          </a:ln>
        </p:spPr>
      </p:pic>
      <p:sp>
        <p:nvSpPr>
          <p:cNvPr id="355" name="Google Shape;387;p31"/>
          <p:cNvSpPr txBox="1"/>
          <p:nvPr/>
        </p:nvSpPr>
        <p:spPr>
          <a:xfrm>
            <a:off x="2708222" y="6881803"/>
            <a:ext cx="1639637" cy="353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defRPr sz="1100">
                <a:latin typeface="Calibri"/>
                <a:ea typeface="Calibri"/>
                <a:cs typeface="Calibri"/>
                <a:sym typeface="Calibri"/>
              </a:defRPr>
            </a:lvl1pPr>
          </a:lstStyle>
          <a:p>
            <a:r>
              <a:rPr dirty="0" err="1" smtClean="0"/>
              <a:t>ción</a:t>
            </a:r>
            <a:endParaRPr dirty="0"/>
          </a:p>
        </p:txBody>
      </p:sp>
      <p:sp>
        <p:nvSpPr>
          <p:cNvPr id="356" name="Google Shape;388;p31"/>
          <p:cNvSpPr txBox="1"/>
          <p:nvPr/>
        </p:nvSpPr>
        <p:spPr>
          <a:xfrm>
            <a:off x="958644" y="2733868"/>
            <a:ext cx="5307246" cy="25867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nSpc>
                <a:spcPct val="115000"/>
              </a:lnSpc>
              <a:defRPr sz="2000">
                <a:solidFill>
                  <a:srgbClr val="A93501"/>
                </a:solidFill>
                <a:latin typeface="Calibri"/>
                <a:ea typeface="Calibri"/>
                <a:cs typeface="Calibri"/>
                <a:sym typeface="Calibri"/>
              </a:defRPr>
            </a:pPr>
            <a:r>
              <a:rPr dirty="0"/>
              <a:t>FILTROS DE DATOS, TABLA Y </a:t>
            </a:r>
            <a:r>
              <a:rPr b="1" dirty="0">
                <a:solidFill>
                  <a:srgbClr val="ED6B00"/>
                </a:solidFill>
              </a:rPr>
              <a:t>GRÁFICO DINÁMICO</a:t>
            </a:r>
            <a:endParaRPr dirty="0">
              <a:solidFill>
                <a:srgbClr val="ED6B00"/>
              </a:solidFill>
            </a:endParaRPr>
          </a:p>
          <a:p>
            <a:pPr>
              <a:lnSpc>
                <a:spcPct val="115000"/>
              </a:lnSpc>
              <a:defRPr>
                <a:solidFill>
                  <a:srgbClr val="ED6B00"/>
                </a:solidFill>
              </a:defRPr>
            </a:pPr>
            <a:endParaRPr dirty="0">
              <a:solidFill>
                <a:srgbClr val="ED6B00"/>
              </a:solidFill>
            </a:endParaRPr>
          </a:p>
          <a:p>
            <a:pPr>
              <a:defRPr sz="1600">
                <a:latin typeface="Calibri"/>
                <a:ea typeface="Calibri"/>
                <a:cs typeface="Calibri"/>
                <a:sym typeface="Calibri"/>
              </a:defRPr>
            </a:pPr>
            <a:r>
              <a:rPr dirty="0" err="1"/>
              <a:t>Ahora</a:t>
            </a:r>
            <a:r>
              <a:rPr dirty="0"/>
              <a:t> </a:t>
            </a:r>
            <a:r>
              <a:rPr dirty="0" err="1"/>
              <a:t>realizaremos</a:t>
            </a:r>
            <a:r>
              <a:rPr dirty="0"/>
              <a:t> </a:t>
            </a:r>
            <a:r>
              <a:rPr dirty="0" err="1"/>
              <a:t>una</a:t>
            </a:r>
            <a:r>
              <a:rPr dirty="0"/>
              <a:t> </a:t>
            </a:r>
            <a:r>
              <a:rPr dirty="0" err="1"/>
              <a:t>actividad</a:t>
            </a:r>
            <a:r>
              <a:rPr dirty="0"/>
              <a:t> </a:t>
            </a:r>
            <a:r>
              <a:rPr dirty="0" err="1"/>
              <a:t>práctica</a:t>
            </a:r>
            <a:r>
              <a:rPr dirty="0"/>
              <a:t>. </a:t>
            </a:r>
            <a:r>
              <a:rPr dirty="0" err="1"/>
              <a:t>Descarga</a:t>
            </a:r>
            <a:r>
              <a:rPr dirty="0"/>
              <a:t> el </a:t>
            </a:r>
            <a:r>
              <a:rPr dirty="0" err="1"/>
              <a:t>archivo</a:t>
            </a:r>
            <a:r>
              <a:rPr dirty="0"/>
              <a:t> </a:t>
            </a:r>
            <a:r>
              <a:rPr lang="es-CL" dirty="0" smtClean="0"/>
              <a:t>de la </a:t>
            </a:r>
            <a:r>
              <a:rPr lang="es-CL" b="1" dirty="0" smtClean="0">
                <a:solidFill>
                  <a:srgbClr val="ED6B00"/>
                </a:solidFill>
              </a:rPr>
              <a:t>Actividad Práctica Nº14</a:t>
            </a:r>
            <a:r>
              <a:rPr lang="es-CL" dirty="0" smtClean="0"/>
              <a:t>,</a:t>
            </a:r>
            <a:r>
              <a:rPr dirty="0"/>
              <a:t> </a:t>
            </a:r>
            <a:r>
              <a:rPr dirty="0" smtClean="0"/>
              <a:t>y </a:t>
            </a:r>
            <a:r>
              <a:rPr dirty="0" err="1"/>
              <a:t>sigue</a:t>
            </a:r>
            <a:r>
              <a:rPr dirty="0"/>
              <a:t> </a:t>
            </a:r>
            <a:r>
              <a:rPr dirty="0" err="1"/>
              <a:t>las</a:t>
            </a:r>
            <a:r>
              <a:rPr dirty="0"/>
              <a:t> </a:t>
            </a:r>
            <a:r>
              <a:rPr dirty="0" err="1"/>
              <a:t>instrucciones</a:t>
            </a:r>
            <a:r>
              <a:rPr dirty="0"/>
              <a:t> </a:t>
            </a:r>
            <a:r>
              <a:rPr dirty="0" err="1"/>
              <a:t>señaladas</a:t>
            </a:r>
            <a:r>
              <a:rPr dirty="0"/>
              <a:t>.</a:t>
            </a:r>
          </a:p>
          <a:p>
            <a:pPr>
              <a:defRPr sz="1600">
                <a:latin typeface="Calibri"/>
                <a:ea typeface="Calibri"/>
                <a:cs typeface="Calibri"/>
                <a:sym typeface="Calibri"/>
              </a:defRPr>
            </a:pPr>
            <a:endParaRPr dirty="0"/>
          </a:p>
          <a:p>
            <a:pPr>
              <a:defRPr sz="2100" b="1">
                <a:solidFill>
                  <a:srgbClr val="ED6B00"/>
                </a:solidFill>
                <a:latin typeface="Calibri"/>
                <a:ea typeface="Calibri"/>
                <a:cs typeface="Calibri"/>
                <a:sym typeface="Calibri"/>
              </a:defRPr>
            </a:pPr>
            <a:r>
              <a:rPr dirty="0"/>
              <a:t>¡</a:t>
            </a:r>
            <a:r>
              <a:rPr dirty="0" err="1"/>
              <a:t>Éxito</a:t>
            </a:r>
            <a:r>
              <a:rPr dirty="0"/>
              <a:t>! </a:t>
            </a:r>
            <a:r>
              <a:rPr sz="1600" b="0" dirty="0">
                <a:solidFill>
                  <a:srgbClr val="000000"/>
                </a:solidFill>
                <a:latin typeface="+mn-lt"/>
                <a:ea typeface="+mn-ea"/>
                <a:cs typeface="+mn-cs"/>
                <a:sym typeface="Arial"/>
              </a:rPr>
              <a:t> </a:t>
            </a:r>
            <a:endParaRPr sz="1600" dirty="0"/>
          </a:p>
          <a:p>
            <a:pPr>
              <a:defRPr sz="1600"/>
            </a:pPr>
            <a:r>
              <a:rPr dirty="0"/>
              <a:t/>
            </a:r>
            <a:br>
              <a:rPr dirty="0"/>
            </a:br>
            <a:endParaRPr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Google Shape;393;p32"/>
          <p:cNvSpPr txBox="1">
            <a:spLocks noGrp="1"/>
          </p:cNvSpPr>
          <p:nvPr>
            <p:ph type="sldNum" sz="quarter" idx="4294967295"/>
          </p:nvPr>
        </p:nvSpPr>
        <p:spPr>
          <a:xfrm>
            <a:off x="371684" y="6881800"/>
            <a:ext cx="337060"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grpSp>
        <p:nvGrpSpPr>
          <p:cNvPr id="361" name="Google Shape;394;p32"/>
          <p:cNvGrpSpPr/>
          <p:nvPr/>
        </p:nvGrpSpPr>
        <p:grpSpPr>
          <a:xfrm>
            <a:off x="431622" y="2285848"/>
            <a:ext cx="8839207" cy="3238197"/>
            <a:chOff x="0" y="0"/>
            <a:chExt cx="8839206" cy="3238195"/>
          </a:xfrm>
        </p:grpSpPr>
        <p:sp>
          <p:nvSpPr>
            <p:cNvPr id="359" name="Google Shape;395;p32"/>
            <p:cNvSpPr/>
            <p:nvPr/>
          </p:nvSpPr>
          <p:spPr>
            <a:xfrm>
              <a:off x="0" y="0"/>
              <a:ext cx="8839207" cy="3238196"/>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60" name="Google Shape;396;p32"/>
            <p:cNvSpPr txBox="1"/>
            <p:nvPr/>
          </p:nvSpPr>
          <p:spPr>
            <a:xfrm>
              <a:off x="162838" y="1428979"/>
              <a:ext cx="8513531"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362" name="Google Shape;397;p32"/>
          <p:cNvSpPr/>
          <p:nvPr/>
        </p:nvSpPr>
        <p:spPr>
          <a:xfrm>
            <a:off x="5279923" y="7354529"/>
            <a:ext cx="2723538"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63" name="Google Shape;398;p32"/>
          <p:cNvSpPr txBox="1"/>
          <p:nvPr/>
        </p:nvSpPr>
        <p:spPr>
          <a:xfrm>
            <a:off x="337872" y="1442774"/>
            <a:ext cx="3265618"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364" name="Google Shape;399;p32"/>
          <p:cNvSpPr txBox="1"/>
          <p:nvPr/>
        </p:nvSpPr>
        <p:spPr>
          <a:xfrm>
            <a:off x="366450" y="1110819"/>
            <a:ext cx="1841164"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ANTES DE TERMINAR:</a:t>
            </a:r>
          </a:p>
        </p:txBody>
      </p:sp>
      <p:pic>
        <p:nvPicPr>
          <p:cNvPr id="365" name="Google Shape;400;p32" descr="Google Shape;400;p32"/>
          <p:cNvPicPr>
            <a:picLocks noChangeAspect="1"/>
          </p:cNvPicPr>
          <p:nvPr/>
        </p:nvPicPr>
        <p:blipFill>
          <a:blip r:embed="rId2">
            <a:extLst/>
          </a:blip>
          <a:stretch>
            <a:fillRect/>
          </a:stretch>
        </p:blipFill>
        <p:spPr>
          <a:xfrm>
            <a:off x="5830530" y="2890682"/>
            <a:ext cx="2963597" cy="4629223"/>
          </a:xfrm>
          <a:prstGeom prst="rect">
            <a:avLst/>
          </a:prstGeom>
          <a:ln w="12700">
            <a:miter lim="400000"/>
          </a:ln>
        </p:spPr>
      </p:pic>
      <p:sp>
        <p:nvSpPr>
          <p:cNvPr id="366" name="Google Shape;401;p32"/>
          <p:cNvSpPr txBox="1"/>
          <p:nvPr/>
        </p:nvSpPr>
        <p:spPr>
          <a:xfrm>
            <a:off x="898687" y="2724584"/>
            <a:ext cx="5307242" cy="25855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p>
            <a:pPr>
              <a:lnSpc>
                <a:spcPct val="115000"/>
              </a:lnSpc>
              <a:defRPr sz="2000">
                <a:solidFill>
                  <a:srgbClr val="A93501"/>
                </a:solidFill>
                <a:latin typeface="Calibri"/>
                <a:ea typeface="Calibri"/>
                <a:cs typeface="Calibri"/>
                <a:sym typeface="Calibri"/>
              </a:defRPr>
            </a:pPr>
            <a:r>
              <a:t>FILTROS DE DATOS, TABLA Y </a:t>
            </a:r>
            <a:r>
              <a:rPr b="1">
                <a:solidFill>
                  <a:srgbClr val="ED6B00"/>
                </a:solidFill>
              </a:rPr>
              <a:t>GRÁFICO DINÁMICO</a:t>
            </a:r>
            <a:endParaRPr>
              <a:solidFill>
                <a:srgbClr val="ED6B00"/>
              </a:solidFill>
            </a:endParaRPr>
          </a:p>
          <a:p>
            <a:pPr>
              <a:lnSpc>
                <a:spcPct val="115000"/>
              </a:lnSpc>
              <a:defRPr>
                <a:solidFill>
                  <a:srgbClr val="ED6B00"/>
                </a:solidFill>
              </a:defRPr>
            </a:pPr>
            <a:endParaRPr>
              <a:solidFill>
                <a:srgbClr val="ED6B00"/>
              </a:solidFill>
            </a:endParaRPr>
          </a:p>
          <a:p>
            <a:pPr>
              <a:lnSpc>
                <a:spcPct val="115000"/>
              </a:lnSpc>
              <a:defRPr sz="1600">
                <a:latin typeface="Calibri"/>
                <a:ea typeface="Calibri"/>
                <a:cs typeface="Calibri"/>
                <a:sym typeface="Calibri"/>
              </a:defRPr>
            </a:pPr>
            <a:r>
              <a:t>¡No olvides contestar la Autoevaluación y </a:t>
            </a:r>
          </a:p>
          <a:p>
            <a:pPr>
              <a:lnSpc>
                <a:spcPct val="115000"/>
              </a:lnSpc>
              <a:defRPr sz="1600">
                <a:latin typeface="Calibri"/>
                <a:ea typeface="Calibri"/>
                <a:cs typeface="Calibri"/>
                <a:sym typeface="Calibri"/>
              </a:defRPr>
            </a:pPr>
            <a:r>
              <a:t>entregar el Ticket de Salida!</a:t>
            </a:r>
          </a:p>
          <a:p>
            <a:pPr>
              <a:lnSpc>
                <a:spcPct val="115000"/>
              </a:lnSpc>
              <a:defRPr sz="1600">
                <a:latin typeface="Calibri"/>
                <a:ea typeface="Calibri"/>
                <a:cs typeface="Calibri"/>
                <a:sym typeface="Calibri"/>
              </a:defRPr>
            </a:pPr>
            <a:endParaRPr/>
          </a:p>
          <a:p>
            <a:pPr>
              <a:lnSpc>
                <a:spcPct val="115000"/>
              </a:lnSpc>
              <a:defRPr sz="2100" b="1">
                <a:solidFill>
                  <a:srgbClr val="ED6B00"/>
                </a:solidFill>
                <a:latin typeface="Calibri"/>
                <a:ea typeface="Calibri"/>
                <a:cs typeface="Calibri"/>
                <a:sym typeface="Calibri"/>
              </a:defRPr>
            </a:pPr>
            <a:r>
              <a:t>¡Hasta la próxima! </a:t>
            </a:r>
          </a:p>
          <a:p>
            <a:pPr>
              <a:defRPr sz="2100" b="1">
                <a:solidFill>
                  <a:srgbClr val="ED6B00"/>
                </a:solidFill>
              </a:defRPr>
            </a:pPr>
            <a:r>
              <a:t/>
            </a:r>
            <a:br/>
            <a:endParaRPr/>
          </a:p>
        </p:txBody>
      </p:sp>
      <p:pic>
        <p:nvPicPr>
          <p:cNvPr id="367" name="Google Shape;402;p32" descr="Google Shape;402;p32"/>
          <p:cNvPicPr>
            <a:picLocks noChangeAspect="1"/>
          </p:cNvPicPr>
          <p:nvPr/>
        </p:nvPicPr>
        <p:blipFill>
          <a:blip r:embed="rId3">
            <a:extLst/>
          </a:blip>
          <a:stretch>
            <a:fillRect/>
          </a:stretch>
        </p:blipFill>
        <p:spPr>
          <a:xfrm>
            <a:off x="3210792" y="4159041"/>
            <a:ext cx="673177" cy="60372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99;p3"/>
          <p:cNvSpPr txBox="1"/>
          <p:nvPr/>
        </p:nvSpPr>
        <p:spPr>
          <a:xfrm>
            <a:off x="461889" y="2498489"/>
            <a:ext cx="2758870" cy="2736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lnSpc>
                <a:spcPct val="115000"/>
              </a:lnSpc>
              <a:defRPr sz="1300" b="1">
                <a:latin typeface="Calibri"/>
                <a:ea typeface="Calibri"/>
                <a:cs typeface="Calibri"/>
                <a:sym typeface="Calibri"/>
              </a:defRPr>
            </a:pPr>
            <a:r>
              <a:t>OA 6</a:t>
            </a:r>
          </a:p>
          <a:p>
            <a:pPr>
              <a:defRPr>
                <a:latin typeface="Calibri"/>
                <a:ea typeface="Calibri"/>
                <a:cs typeface="Calibri"/>
                <a:sym typeface="Calibri"/>
              </a:defRPr>
            </a:pPr>
            <a:r>
              <a:t>Utilizar los equipos y herramientas tecnológicas en la gestión administrativa, considerando un uso eficiente de la energía, de los materiales y los insumos.</a:t>
            </a:r>
          </a:p>
          <a:p>
            <a:pPr>
              <a:defRPr sz="1300">
                <a:latin typeface="Calibri"/>
                <a:ea typeface="Calibri"/>
                <a:cs typeface="Calibri"/>
                <a:sym typeface="Calibri"/>
              </a:defRPr>
            </a:pPr>
            <a:endParaRPr/>
          </a:p>
          <a:p>
            <a:pPr>
              <a:defRPr sz="1300" b="1">
                <a:latin typeface="Calibri"/>
                <a:ea typeface="Calibri"/>
                <a:cs typeface="Calibri"/>
                <a:sym typeface="Calibri"/>
              </a:defRPr>
            </a:pPr>
            <a:r>
              <a:t>OA Genérico</a:t>
            </a:r>
          </a:p>
          <a:p>
            <a:pPr>
              <a:defRPr sz="1300">
                <a:latin typeface="Calibri"/>
                <a:ea typeface="Calibri"/>
                <a:cs typeface="Calibri"/>
                <a:sym typeface="Calibri"/>
              </a:defRPr>
            </a:pPr>
            <a:r>
              <a:t>B - C - H</a:t>
            </a:r>
          </a:p>
          <a:p>
            <a:pPr>
              <a:defRPr sz="1300">
                <a:latin typeface="Calibri"/>
                <a:ea typeface="Calibri"/>
                <a:cs typeface="Calibri"/>
                <a:sym typeface="Calibri"/>
              </a:defRPr>
            </a:pPr>
            <a:endParaRPr/>
          </a:p>
          <a:p>
            <a:pPr>
              <a:defRPr sz="1300"/>
            </a:pPr>
            <a:r>
              <a:rPr>
                <a:latin typeface="Calibri"/>
                <a:ea typeface="Calibri"/>
                <a:cs typeface="Calibri"/>
                <a:sym typeface="Calibri"/>
              </a:rPr>
              <a:t/>
            </a:r>
            <a:br>
              <a:rPr>
                <a:latin typeface="Calibri"/>
                <a:ea typeface="Calibri"/>
                <a:cs typeface="Calibri"/>
                <a:sym typeface="Calibri"/>
              </a:rPr>
            </a:br>
            <a:endParaRPr>
              <a:latin typeface="Calibri"/>
              <a:ea typeface="Calibri"/>
              <a:cs typeface="Calibri"/>
              <a:sym typeface="Calibri"/>
            </a:endParaRPr>
          </a:p>
        </p:txBody>
      </p:sp>
      <p:grpSp>
        <p:nvGrpSpPr>
          <p:cNvPr id="144" name="Google Shape;101;p3"/>
          <p:cNvGrpSpPr/>
          <p:nvPr/>
        </p:nvGrpSpPr>
        <p:grpSpPr>
          <a:xfrm>
            <a:off x="252449" y="1472202"/>
            <a:ext cx="2979055" cy="4541603"/>
            <a:chOff x="0" y="0"/>
            <a:chExt cx="2979053" cy="4541601"/>
          </a:xfrm>
        </p:grpSpPr>
        <p:sp>
          <p:nvSpPr>
            <p:cNvPr id="142" name="Rounded Rectangle"/>
            <p:cNvSpPr/>
            <p:nvPr/>
          </p:nvSpPr>
          <p:spPr>
            <a:xfrm>
              <a:off x="0" y="0"/>
              <a:ext cx="2979054" cy="4541602"/>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43" name="Text"/>
            <p:cNvSpPr txBox="1"/>
            <p:nvPr/>
          </p:nvSpPr>
          <p:spPr>
            <a:xfrm>
              <a:off x="78229" y="2086871"/>
              <a:ext cx="2822595" cy="36786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45" name="Google Shape;96;p3"/>
          <p:cNvSpPr txBox="1"/>
          <p:nvPr/>
        </p:nvSpPr>
        <p:spPr>
          <a:xfrm>
            <a:off x="358496" y="2044012"/>
            <a:ext cx="2766961"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OBJETIVO DE APRENDIZAJE</a:t>
            </a:r>
          </a:p>
        </p:txBody>
      </p:sp>
      <p:pic>
        <p:nvPicPr>
          <p:cNvPr id="146" name="Imagen 27" descr="Imagen 27"/>
          <p:cNvPicPr>
            <a:picLocks noChangeAspect="1"/>
          </p:cNvPicPr>
          <p:nvPr/>
        </p:nvPicPr>
        <p:blipFill>
          <a:blip r:embed="rId2">
            <a:extLst/>
          </a:blip>
          <a:stretch>
            <a:fillRect/>
          </a:stretch>
        </p:blipFill>
        <p:spPr>
          <a:xfrm>
            <a:off x="1409431" y="1202688"/>
            <a:ext cx="702033" cy="669381"/>
          </a:xfrm>
          <a:prstGeom prst="rect">
            <a:avLst/>
          </a:prstGeom>
          <a:ln w="12700">
            <a:miter lim="400000"/>
          </a:ln>
        </p:spPr>
      </p:pic>
      <p:grpSp>
        <p:nvGrpSpPr>
          <p:cNvPr id="149" name="Google Shape;101;p3"/>
          <p:cNvGrpSpPr/>
          <p:nvPr/>
        </p:nvGrpSpPr>
        <p:grpSpPr>
          <a:xfrm>
            <a:off x="3360572" y="1472204"/>
            <a:ext cx="2979054" cy="4541602"/>
            <a:chOff x="0" y="0"/>
            <a:chExt cx="2979053" cy="4541601"/>
          </a:xfrm>
        </p:grpSpPr>
        <p:sp>
          <p:nvSpPr>
            <p:cNvPr id="147" name="Rounded Rectangle"/>
            <p:cNvSpPr/>
            <p:nvPr/>
          </p:nvSpPr>
          <p:spPr>
            <a:xfrm>
              <a:off x="0" y="0"/>
              <a:ext cx="2979054" cy="4541602"/>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48" name="Text"/>
            <p:cNvSpPr txBox="1"/>
            <p:nvPr/>
          </p:nvSpPr>
          <p:spPr>
            <a:xfrm>
              <a:off x="78229" y="2086871"/>
              <a:ext cx="2822595" cy="36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50" name="Google Shape;99;p3"/>
          <p:cNvSpPr txBox="1"/>
          <p:nvPr/>
        </p:nvSpPr>
        <p:spPr>
          <a:xfrm>
            <a:off x="3559890" y="2498488"/>
            <a:ext cx="2779735" cy="12865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defRPr sz="1300" b="1">
                <a:latin typeface="Calibri"/>
                <a:ea typeface="Calibri"/>
                <a:cs typeface="Calibri"/>
                <a:sym typeface="Calibri"/>
              </a:defRPr>
            </a:pPr>
            <a:r>
              <a:t>3 </a:t>
            </a:r>
            <a:r>
              <a:rPr sz="1400" b="0"/>
              <a:t>Maneja a nivel intermedio software de propósito general para desarrollar las tareas administrativas con eficiencia y eficacia.</a:t>
            </a:r>
          </a:p>
        </p:txBody>
      </p:sp>
      <p:sp>
        <p:nvSpPr>
          <p:cNvPr id="151" name="Google Shape;96;p3"/>
          <p:cNvSpPr txBox="1"/>
          <p:nvPr/>
        </p:nvSpPr>
        <p:spPr>
          <a:xfrm>
            <a:off x="3559890" y="2044012"/>
            <a:ext cx="2607907"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APRENDIZAJE ESPERADO</a:t>
            </a:r>
          </a:p>
        </p:txBody>
      </p:sp>
      <p:pic>
        <p:nvPicPr>
          <p:cNvPr id="152" name="Imagen 35" descr="Imagen 35"/>
          <p:cNvPicPr>
            <a:picLocks noChangeAspect="1"/>
          </p:cNvPicPr>
          <p:nvPr/>
        </p:nvPicPr>
        <p:blipFill>
          <a:blip r:embed="rId3">
            <a:extLst/>
          </a:blip>
          <a:stretch>
            <a:fillRect/>
          </a:stretch>
        </p:blipFill>
        <p:spPr>
          <a:xfrm>
            <a:off x="4537681" y="1202688"/>
            <a:ext cx="702033" cy="669381"/>
          </a:xfrm>
          <a:prstGeom prst="rect">
            <a:avLst/>
          </a:prstGeom>
          <a:ln w="12700">
            <a:miter lim="400000"/>
          </a:ln>
        </p:spPr>
      </p:pic>
      <p:grpSp>
        <p:nvGrpSpPr>
          <p:cNvPr id="155" name="Google Shape;101;p3"/>
          <p:cNvGrpSpPr/>
          <p:nvPr/>
        </p:nvGrpSpPr>
        <p:grpSpPr>
          <a:xfrm>
            <a:off x="6469872" y="1472202"/>
            <a:ext cx="2979054" cy="5660806"/>
            <a:chOff x="0" y="0"/>
            <a:chExt cx="2979053" cy="5660804"/>
          </a:xfrm>
        </p:grpSpPr>
        <p:sp>
          <p:nvSpPr>
            <p:cNvPr id="153" name="Rounded Rectangle"/>
            <p:cNvSpPr/>
            <p:nvPr/>
          </p:nvSpPr>
          <p:spPr>
            <a:xfrm>
              <a:off x="0" y="0"/>
              <a:ext cx="2979054" cy="5660805"/>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pPr>
                <a:defRPr sz="1300"/>
              </a:pPr>
              <a:endParaRPr/>
            </a:p>
          </p:txBody>
        </p:sp>
        <p:sp>
          <p:nvSpPr>
            <p:cNvPr id="154" name="Text"/>
            <p:cNvSpPr txBox="1"/>
            <p:nvPr/>
          </p:nvSpPr>
          <p:spPr>
            <a:xfrm>
              <a:off x="78229" y="2646473"/>
              <a:ext cx="2822595" cy="3678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80" tIns="91380" rIns="91380" bIns="91380" numCol="1" anchor="ctr">
              <a:spAutoFit/>
            </a:bodyPr>
            <a:lstStyle>
              <a:lvl1pPr>
                <a:defRPr sz="1300"/>
              </a:lvl1pPr>
            </a:lstStyle>
            <a:p>
              <a:r>
                <a:t>    </a:t>
              </a:r>
            </a:p>
          </p:txBody>
        </p:sp>
      </p:grpSp>
      <p:sp>
        <p:nvSpPr>
          <p:cNvPr id="156" name="Google Shape;99;p3"/>
          <p:cNvSpPr txBox="1"/>
          <p:nvPr/>
        </p:nvSpPr>
        <p:spPr>
          <a:xfrm>
            <a:off x="6653177" y="2498489"/>
            <a:ext cx="2682892" cy="31153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spAutoFit/>
          </a:bodyPr>
          <a:lstStyle/>
          <a:p>
            <a:pPr>
              <a:defRPr sz="1300" b="1">
                <a:latin typeface="Calibri"/>
                <a:ea typeface="Calibri"/>
                <a:cs typeface="Calibri"/>
                <a:sym typeface="Calibri"/>
              </a:defRPr>
            </a:pPr>
            <a:r>
              <a:t>3.2</a:t>
            </a:r>
            <a:r>
              <a:rPr b="0"/>
              <a:t> </a:t>
            </a:r>
            <a:r>
              <a:rPr sz="1400" b="0"/>
              <a:t>Diseña informes, planillas de cálculo y bases de datos con el programa Excel, de acuerdo a requerimientos específicos de calidad y tiempo.</a:t>
            </a:r>
            <a:br>
              <a:rPr sz="1400" b="0"/>
            </a:br>
            <a:r>
              <a:rPr sz="1400" b="0"/>
              <a:t/>
            </a:r>
            <a:br>
              <a:rPr sz="1400" b="0"/>
            </a:br>
            <a:r>
              <a:rPr sz="1400" b="0"/>
              <a:t>Manejar filtros de datos, tabalas y gráficos dinamicos para presentar reportes de información de acuerdo a requerimientos de la organización. </a:t>
            </a:r>
            <a:br>
              <a:rPr sz="1400" b="0"/>
            </a:br>
            <a:r>
              <a:rPr sz="1400" b="0"/>
              <a:t/>
            </a:r>
            <a:br>
              <a:rPr sz="1400" b="0"/>
            </a:br>
            <a:endParaRPr sz="1400" b="0"/>
          </a:p>
        </p:txBody>
      </p:sp>
      <p:sp>
        <p:nvSpPr>
          <p:cNvPr id="157" name="Google Shape;96;p3"/>
          <p:cNvSpPr txBox="1"/>
          <p:nvPr/>
        </p:nvSpPr>
        <p:spPr>
          <a:xfrm>
            <a:off x="6551304" y="2044012"/>
            <a:ext cx="2860859" cy="4018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80" tIns="91380" rIns="91380" bIns="91380" anchor="ctr">
            <a:spAutoFit/>
          </a:bodyPr>
          <a:lstStyle>
            <a:lvl1pPr algn="ctr">
              <a:lnSpc>
                <a:spcPct val="90000"/>
              </a:lnSpc>
              <a:defRPr sz="1700" b="1">
                <a:solidFill>
                  <a:srgbClr val="ED6B00"/>
                </a:solidFill>
                <a:latin typeface="Calibri"/>
                <a:ea typeface="Calibri"/>
                <a:cs typeface="Calibri"/>
                <a:sym typeface="Calibri"/>
              </a:defRPr>
            </a:lvl1pPr>
          </a:lstStyle>
          <a:p>
            <a:r>
              <a:t>CRITERIOS DE EVALUACIÓN</a:t>
            </a:r>
          </a:p>
        </p:txBody>
      </p:sp>
      <p:pic>
        <p:nvPicPr>
          <p:cNvPr id="158" name="Imagen 39" descr="Imagen 39"/>
          <p:cNvPicPr>
            <a:picLocks noChangeAspect="1"/>
          </p:cNvPicPr>
          <p:nvPr/>
        </p:nvPicPr>
        <p:blipFill>
          <a:blip r:embed="rId4">
            <a:extLst/>
          </a:blip>
          <a:stretch>
            <a:fillRect/>
          </a:stretch>
        </p:blipFill>
        <p:spPr>
          <a:xfrm>
            <a:off x="7645803" y="1202688"/>
            <a:ext cx="702033" cy="669381"/>
          </a:xfrm>
          <a:prstGeom prst="rect">
            <a:avLst/>
          </a:prstGeom>
          <a:ln w="12700">
            <a:miter lim="400000"/>
          </a:ln>
        </p:spPr>
      </p:pic>
      <p:pic>
        <p:nvPicPr>
          <p:cNvPr id="159" name="Imagen 40" descr="Imagen 40"/>
          <p:cNvPicPr>
            <a:picLocks noChangeAspect="1"/>
          </p:cNvPicPr>
          <p:nvPr/>
        </p:nvPicPr>
        <p:blipFill>
          <a:blip r:embed="rId5">
            <a:extLst/>
          </a:blip>
          <a:stretch>
            <a:fillRect/>
          </a:stretch>
        </p:blipFill>
        <p:spPr>
          <a:xfrm flipH="1">
            <a:off x="511614" y="4446618"/>
            <a:ext cx="3102323" cy="2465063"/>
          </a:xfrm>
          <a:prstGeom prst="rect">
            <a:avLst/>
          </a:prstGeom>
          <a:ln w="12700">
            <a:miter lim="400000"/>
          </a:ln>
        </p:spPr>
      </p:pic>
      <p:pic>
        <p:nvPicPr>
          <p:cNvPr id="160" name="Imagen 43" descr="Imagen 43"/>
          <p:cNvPicPr>
            <a:picLocks noChangeAspect="1"/>
          </p:cNvPicPr>
          <p:nvPr/>
        </p:nvPicPr>
        <p:blipFill>
          <a:blip r:embed="rId6">
            <a:extLst/>
          </a:blip>
          <a:stretch>
            <a:fillRect/>
          </a:stretch>
        </p:blipFill>
        <p:spPr>
          <a:xfrm flipH="1">
            <a:off x="3586539" y="3756150"/>
            <a:ext cx="3023730" cy="408038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Google Shape;137;p12"/>
          <p:cNvSpPr txBox="1">
            <a:spLocks noGrp="1"/>
          </p:cNvSpPr>
          <p:nvPr>
            <p:ph type="sldNum" sz="quarter" idx="4294967295"/>
          </p:nvPr>
        </p:nvSpPr>
        <p:spPr>
          <a:xfrm>
            <a:off x="442488" y="6881800"/>
            <a:ext cx="266256"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grpSp>
        <p:nvGrpSpPr>
          <p:cNvPr id="170" name="Google Shape;138;p12"/>
          <p:cNvGrpSpPr/>
          <p:nvPr/>
        </p:nvGrpSpPr>
        <p:grpSpPr>
          <a:xfrm>
            <a:off x="375973" y="2843140"/>
            <a:ext cx="4883929" cy="2097982"/>
            <a:chOff x="0" y="0"/>
            <a:chExt cx="4883927" cy="2097981"/>
          </a:xfrm>
        </p:grpSpPr>
        <p:grpSp>
          <p:nvGrpSpPr>
            <p:cNvPr id="165" name="Google Shape;139;p12"/>
            <p:cNvGrpSpPr/>
            <p:nvPr/>
          </p:nvGrpSpPr>
          <p:grpSpPr>
            <a:xfrm>
              <a:off x="188099" y="0"/>
              <a:ext cx="4695829" cy="2097982"/>
              <a:chOff x="0" y="0"/>
              <a:chExt cx="4695828" cy="2097981"/>
            </a:xfrm>
          </p:grpSpPr>
          <p:sp>
            <p:nvSpPr>
              <p:cNvPr id="163" name="Google Shape;140;p12"/>
              <p:cNvSpPr/>
              <p:nvPr/>
            </p:nvSpPr>
            <p:spPr>
              <a:xfrm>
                <a:off x="0" y="0"/>
                <a:ext cx="4695829" cy="2097982"/>
              </a:xfrm>
              <a:prstGeom prst="roundRect">
                <a:avLst>
                  <a:gd name="adj" fmla="val 952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64" name="Google Shape;141;p12"/>
              <p:cNvSpPr txBox="1"/>
              <p:nvPr/>
            </p:nvSpPr>
            <p:spPr>
              <a:xfrm>
                <a:off x="63303" y="858872"/>
                <a:ext cx="4569222"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grpSp>
          <p:nvGrpSpPr>
            <p:cNvPr id="168" name="Google Shape;142;p12"/>
            <p:cNvGrpSpPr/>
            <p:nvPr/>
          </p:nvGrpSpPr>
          <p:grpSpPr>
            <a:xfrm>
              <a:off x="-1" y="731042"/>
              <a:ext cx="376206" cy="536069"/>
              <a:chOff x="0" y="0"/>
              <a:chExt cx="376204" cy="536067"/>
            </a:xfrm>
          </p:grpSpPr>
          <p:sp>
            <p:nvSpPr>
              <p:cNvPr id="166" name="Google Shape;143;p12"/>
              <p:cNvSpPr/>
              <p:nvPr/>
            </p:nvSpPr>
            <p:spPr>
              <a:xfrm>
                <a:off x="0" y="84708"/>
                <a:ext cx="376205" cy="385807"/>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67" name="Google Shape;144;p12"/>
              <p:cNvSpPr txBox="1"/>
              <p:nvPr/>
            </p:nvSpPr>
            <p:spPr>
              <a:xfrm>
                <a:off x="9524" y="0"/>
                <a:ext cx="300304" cy="5360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169" name="Google Shape;145;p12"/>
            <p:cNvSpPr txBox="1"/>
            <p:nvPr/>
          </p:nvSpPr>
          <p:spPr>
            <a:xfrm>
              <a:off x="562797" y="349923"/>
              <a:ext cx="3876513" cy="144640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t">
              <a:spAutoFit/>
            </a:bodyPr>
            <a:lstStyle/>
            <a:p>
              <a:pPr>
                <a:lnSpc>
                  <a:spcPct val="112500"/>
                </a:lnSpc>
                <a:defRPr sz="1600">
                  <a:latin typeface="Calibri"/>
                  <a:ea typeface="Calibri"/>
                  <a:cs typeface="Calibri"/>
                  <a:sym typeface="Calibri"/>
                </a:defRPr>
              </a:pPr>
              <a:r>
                <a:t>Insertamos Gráficos:</a:t>
              </a:r>
            </a:p>
            <a:p>
              <a:pPr>
                <a:lnSpc>
                  <a:spcPct val="112500"/>
                </a:lnSpc>
                <a:defRPr sz="1600">
                  <a:latin typeface="Calibri"/>
                  <a:ea typeface="Calibri"/>
                  <a:cs typeface="Calibri"/>
                  <a:sym typeface="Calibri"/>
                </a:defRPr>
              </a:pPr>
              <a:endParaRPr/>
            </a:p>
            <a:p>
              <a:pPr marL="285750" indent="-285750">
                <a:lnSpc>
                  <a:spcPct val="115000"/>
                </a:lnSpc>
                <a:buClr>
                  <a:srgbClr val="000000"/>
                </a:buClr>
                <a:buSzPts val="1400"/>
                <a:buFont typeface="Arial"/>
                <a:buChar char="•"/>
                <a:defRPr>
                  <a:latin typeface="Calibri"/>
                  <a:ea typeface="Calibri"/>
                  <a:cs typeface="Calibri"/>
                  <a:sym typeface="Calibri"/>
                </a:defRPr>
              </a:pPr>
              <a:r>
                <a:t>CIRCULAR.</a:t>
              </a:r>
            </a:p>
            <a:p>
              <a:pPr marL="285750" indent="-285750">
                <a:lnSpc>
                  <a:spcPct val="115000"/>
                </a:lnSpc>
                <a:buClr>
                  <a:srgbClr val="000000"/>
                </a:buClr>
                <a:buSzPts val="1400"/>
                <a:buFont typeface="Arial"/>
                <a:buChar char="•"/>
                <a:defRPr>
                  <a:latin typeface="Calibri"/>
                  <a:ea typeface="Calibri"/>
                  <a:cs typeface="Calibri"/>
                  <a:sym typeface="Calibri"/>
                </a:defRPr>
              </a:pPr>
              <a:r>
                <a:t>BARRAS.</a:t>
              </a:r>
            </a:p>
            <a:p>
              <a:pPr marL="285750" indent="-285750">
                <a:lnSpc>
                  <a:spcPct val="115000"/>
                </a:lnSpc>
                <a:buClr>
                  <a:srgbClr val="000000"/>
                </a:buClr>
                <a:buSzPts val="1400"/>
                <a:buFont typeface="Arial"/>
                <a:buChar char="•"/>
                <a:defRPr>
                  <a:latin typeface="Calibri"/>
                  <a:ea typeface="Calibri"/>
                  <a:cs typeface="Calibri"/>
                  <a:sym typeface="Calibri"/>
                </a:defRPr>
              </a:pPr>
              <a:r>
                <a:t>COLUMNAS.</a:t>
              </a:r>
            </a:p>
          </p:txBody>
        </p:sp>
      </p:grpSp>
      <p:sp>
        <p:nvSpPr>
          <p:cNvPr id="171" name="Google Shape;146;p12"/>
          <p:cNvSpPr/>
          <p:nvPr/>
        </p:nvSpPr>
        <p:spPr>
          <a:xfrm>
            <a:off x="5026616" y="3630159"/>
            <a:ext cx="696541" cy="696539"/>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2" name="Google Shape;147;p12"/>
          <p:cNvSpPr txBox="1"/>
          <p:nvPr/>
        </p:nvSpPr>
        <p:spPr>
          <a:xfrm>
            <a:off x="331697" y="1387858"/>
            <a:ext cx="8950506"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173" name="Google Shape;148;p12"/>
          <p:cNvSpPr txBox="1"/>
          <p:nvPr/>
        </p:nvSpPr>
        <p:spPr>
          <a:xfrm>
            <a:off x="574649" y="2253630"/>
            <a:ext cx="5280867" cy="424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90000"/>
              </a:lnSpc>
              <a:defRPr sz="1800" b="1">
                <a:solidFill>
                  <a:srgbClr val="ED6B00"/>
                </a:solidFill>
                <a:latin typeface="Calibri"/>
                <a:ea typeface="Calibri"/>
                <a:cs typeface="Calibri"/>
                <a:sym typeface="Calibri"/>
              </a:defRPr>
            </a:lvl1pPr>
          </a:lstStyle>
          <a:p>
            <a:r>
              <a:t>GRÁFICOS</a:t>
            </a:r>
          </a:p>
        </p:txBody>
      </p:sp>
      <p:sp>
        <p:nvSpPr>
          <p:cNvPr id="174" name="Google Shape;149;p12"/>
          <p:cNvSpPr txBox="1"/>
          <p:nvPr/>
        </p:nvSpPr>
        <p:spPr>
          <a:xfrm>
            <a:off x="366450" y="1110819"/>
            <a:ext cx="4700400" cy="3721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defRPr b="1">
                <a:latin typeface="Calibri"/>
                <a:ea typeface="Calibri"/>
                <a:cs typeface="Calibri"/>
                <a:sym typeface="Calibri"/>
              </a:defRPr>
            </a:lvl1pPr>
          </a:lstStyle>
          <a:p>
            <a:r>
              <a:t>RECORDEMOS</a:t>
            </a:r>
          </a:p>
        </p:txBody>
      </p:sp>
      <p:pic>
        <p:nvPicPr>
          <p:cNvPr id="175" name="Google Shape;150;p12" descr="Google Shape;150;p12"/>
          <p:cNvPicPr>
            <a:picLocks noChangeAspect="1"/>
          </p:cNvPicPr>
          <p:nvPr/>
        </p:nvPicPr>
        <p:blipFill>
          <a:blip r:embed="rId2">
            <a:extLst/>
          </a:blip>
          <a:stretch>
            <a:fillRect/>
          </a:stretch>
        </p:blipFill>
        <p:spPr>
          <a:xfrm>
            <a:off x="4870517" y="2513152"/>
            <a:ext cx="4828329" cy="457447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Google Shape;155;p13"/>
          <p:cNvSpPr txBox="1">
            <a:spLocks noGrp="1"/>
          </p:cNvSpPr>
          <p:nvPr>
            <p:ph type="sldNum" sz="quarter" idx="4294967295"/>
          </p:nvPr>
        </p:nvSpPr>
        <p:spPr>
          <a:xfrm>
            <a:off x="442488" y="6881800"/>
            <a:ext cx="266256"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78" name="Google Shape;156;p13"/>
          <p:cNvSpPr txBox="1"/>
          <p:nvPr/>
        </p:nvSpPr>
        <p:spPr>
          <a:xfrm>
            <a:off x="375972" y="1265365"/>
            <a:ext cx="8950506"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grpSp>
        <p:nvGrpSpPr>
          <p:cNvPr id="183" name="Google Shape;157;p13"/>
          <p:cNvGrpSpPr/>
          <p:nvPr/>
        </p:nvGrpSpPr>
        <p:grpSpPr>
          <a:xfrm>
            <a:off x="536224" y="2440018"/>
            <a:ext cx="5390403" cy="2567597"/>
            <a:chOff x="0" y="0"/>
            <a:chExt cx="5390402" cy="2567595"/>
          </a:xfrm>
        </p:grpSpPr>
        <p:grpSp>
          <p:nvGrpSpPr>
            <p:cNvPr id="181" name="Google Shape;158;p13"/>
            <p:cNvGrpSpPr/>
            <p:nvPr/>
          </p:nvGrpSpPr>
          <p:grpSpPr>
            <a:xfrm>
              <a:off x="0" y="0"/>
              <a:ext cx="4657806" cy="2567596"/>
              <a:chOff x="0" y="0"/>
              <a:chExt cx="4657805" cy="2567595"/>
            </a:xfrm>
          </p:grpSpPr>
          <p:sp>
            <p:nvSpPr>
              <p:cNvPr id="179" name="Google Shape;159;p13"/>
              <p:cNvSpPr/>
              <p:nvPr/>
            </p:nvSpPr>
            <p:spPr>
              <a:xfrm flipH="1">
                <a:off x="0" y="-1"/>
                <a:ext cx="4657806" cy="2567597"/>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180" name="Google Shape;160;p13"/>
              <p:cNvSpPr txBox="1"/>
              <p:nvPr/>
            </p:nvSpPr>
            <p:spPr>
              <a:xfrm>
                <a:off x="125338" y="1093678"/>
                <a:ext cx="4407129"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182" name="Google Shape;161;p13"/>
            <p:cNvSpPr/>
            <p:nvPr/>
          </p:nvSpPr>
          <p:spPr>
            <a:xfrm rot="7028958" flipH="1">
              <a:off x="4620440" y="1630534"/>
              <a:ext cx="432623" cy="1022558"/>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184" name="Google Shape;162;p13"/>
          <p:cNvSpPr txBox="1"/>
          <p:nvPr/>
        </p:nvSpPr>
        <p:spPr>
          <a:xfrm>
            <a:off x="692522" y="2804859"/>
            <a:ext cx="4383741" cy="18187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lnSpc>
                <a:spcPct val="115000"/>
              </a:lnSpc>
              <a:defRPr sz="1600">
                <a:latin typeface="Calibri"/>
                <a:ea typeface="Calibri"/>
                <a:cs typeface="Calibri"/>
                <a:sym typeface="Calibri"/>
              </a:defRPr>
            </a:pPr>
            <a:r>
              <a:t>Para recordar los aprendizajes trabajados en la actividad anterior, te invitamos a desarrollar la </a:t>
            </a:r>
            <a:r>
              <a:rPr b="1">
                <a:solidFill>
                  <a:srgbClr val="ED6B00"/>
                </a:solidFill>
              </a:rPr>
              <a:t>“Actividad 13 de Conocimientos Previos”</a:t>
            </a:r>
            <a:r>
              <a:t> que consiste en comparar gráficamente los costos totales de cotizaciones de prestamos de 2 millones de pesos en diferentes instituciones financieras.</a:t>
            </a:r>
          </a:p>
        </p:txBody>
      </p:sp>
      <p:pic>
        <p:nvPicPr>
          <p:cNvPr id="185" name="Google Shape;163;p13" descr="Google Shape;163;p13"/>
          <p:cNvPicPr>
            <a:picLocks noChangeAspect="1"/>
          </p:cNvPicPr>
          <p:nvPr/>
        </p:nvPicPr>
        <p:blipFill>
          <a:blip r:embed="rId2">
            <a:extLst/>
          </a:blip>
          <a:stretch>
            <a:fillRect/>
          </a:stretch>
        </p:blipFill>
        <p:spPr>
          <a:xfrm>
            <a:off x="5135674" y="3333134"/>
            <a:ext cx="4585616" cy="434452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Google Shape;168;p14"/>
          <p:cNvSpPr txBox="1">
            <a:spLocks noGrp="1"/>
          </p:cNvSpPr>
          <p:nvPr>
            <p:ph type="sldNum" sz="quarter" idx="4294967295"/>
          </p:nvPr>
        </p:nvSpPr>
        <p:spPr>
          <a:xfrm>
            <a:off x="442488" y="6881800"/>
            <a:ext cx="266256"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88" name="Google Shape;169;p14" descr="Google Shape;169;p14"/>
          <p:cNvPicPr>
            <a:picLocks noChangeAspect="1"/>
          </p:cNvPicPr>
          <p:nvPr/>
        </p:nvPicPr>
        <p:blipFill>
          <a:blip r:embed="rId2">
            <a:extLst/>
          </a:blip>
          <a:stretch>
            <a:fillRect/>
          </a:stretch>
        </p:blipFill>
        <p:spPr>
          <a:xfrm>
            <a:off x="525292" y="4988130"/>
            <a:ext cx="4542634" cy="1799065"/>
          </a:xfrm>
          <a:prstGeom prst="rect">
            <a:avLst/>
          </a:prstGeom>
          <a:ln w="12700">
            <a:miter lim="400000"/>
          </a:ln>
        </p:spPr>
      </p:pic>
      <p:sp>
        <p:nvSpPr>
          <p:cNvPr id="189" name="Google Shape;170;p14"/>
          <p:cNvSpPr txBox="1"/>
          <p:nvPr/>
        </p:nvSpPr>
        <p:spPr>
          <a:xfrm>
            <a:off x="375972" y="1265365"/>
            <a:ext cx="8950506"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sp>
        <p:nvSpPr>
          <p:cNvPr id="190" name="Google Shape;171;p14"/>
          <p:cNvSpPr txBox="1"/>
          <p:nvPr/>
        </p:nvSpPr>
        <p:spPr>
          <a:xfrm>
            <a:off x="5136958" y="5767127"/>
            <a:ext cx="4259964" cy="11144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p>
            <a:pPr>
              <a:defRPr sz="2100" b="1">
                <a:solidFill>
                  <a:srgbClr val="ED6B00"/>
                </a:solidFill>
                <a:latin typeface="Calibri"/>
                <a:ea typeface="Calibri"/>
                <a:cs typeface="Calibri"/>
                <a:sym typeface="Calibri"/>
              </a:defRPr>
            </a:pPr>
            <a:r>
              <a:t>¡Muy bien!</a:t>
            </a: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sp>
        <p:nvSpPr>
          <p:cNvPr id="191" name="Google Shape;172;p14"/>
          <p:cNvSpPr txBox="1"/>
          <p:nvPr/>
        </p:nvSpPr>
        <p:spPr>
          <a:xfrm>
            <a:off x="513221" y="2303445"/>
            <a:ext cx="2544020" cy="2807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a:latin typeface="Calibri"/>
                <a:ea typeface="Calibri"/>
                <a:cs typeface="Calibri"/>
                <a:sym typeface="Calibri"/>
              </a:defRPr>
            </a:lvl1pPr>
          </a:lstStyle>
          <a:p>
            <a:r>
              <a:t>Comparando resultados.</a:t>
            </a:r>
          </a:p>
        </p:txBody>
      </p:sp>
      <p:pic>
        <p:nvPicPr>
          <p:cNvPr id="192" name="Google Shape;173;p14" descr="Google Shape;173;p14"/>
          <p:cNvPicPr>
            <a:picLocks noChangeAspect="1"/>
          </p:cNvPicPr>
          <p:nvPr/>
        </p:nvPicPr>
        <p:blipFill>
          <a:blip r:embed="rId3">
            <a:extLst/>
          </a:blip>
          <a:srcRect r="801"/>
          <a:stretch>
            <a:fillRect/>
          </a:stretch>
        </p:blipFill>
        <p:spPr>
          <a:xfrm>
            <a:off x="529641" y="2746325"/>
            <a:ext cx="6114351" cy="2100616"/>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Google Shape;178;p15"/>
          <p:cNvSpPr txBox="1">
            <a:spLocks noGrp="1"/>
          </p:cNvSpPr>
          <p:nvPr>
            <p:ph type="sldNum" sz="quarter" idx="4294967295"/>
          </p:nvPr>
        </p:nvSpPr>
        <p:spPr>
          <a:xfrm>
            <a:off x="442488" y="6881800"/>
            <a:ext cx="266256"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95" name="Google Shape;179;p15"/>
          <p:cNvSpPr txBox="1"/>
          <p:nvPr/>
        </p:nvSpPr>
        <p:spPr>
          <a:xfrm>
            <a:off x="4109576" y="2664933"/>
            <a:ext cx="4840957" cy="3005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lvl1pPr>
              <a:defRPr sz="1600" b="1">
                <a:latin typeface="Calibri"/>
                <a:ea typeface="Calibri"/>
                <a:cs typeface="Calibri"/>
                <a:sym typeface="Calibri"/>
              </a:defRPr>
            </a:lvl1pPr>
          </a:lstStyle>
          <a:p>
            <a:r>
              <a:t>Al término de la actividad estarás en condiciones de:</a:t>
            </a:r>
          </a:p>
        </p:txBody>
      </p:sp>
      <p:grpSp>
        <p:nvGrpSpPr>
          <p:cNvPr id="198" name="Google Shape;180;p15"/>
          <p:cNvGrpSpPr/>
          <p:nvPr/>
        </p:nvGrpSpPr>
        <p:grpSpPr>
          <a:xfrm>
            <a:off x="4063851" y="3185653"/>
            <a:ext cx="5081314" cy="2032302"/>
            <a:chOff x="0" y="0"/>
            <a:chExt cx="5081313" cy="2032301"/>
          </a:xfrm>
        </p:grpSpPr>
        <p:sp>
          <p:nvSpPr>
            <p:cNvPr id="196" name="Google Shape;181;p15"/>
            <p:cNvSpPr/>
            <p:nvPr/>
          </p:nvSpPr>
          <p:spPr>
            <a:xfrm>
              <a:off x="0" y="0"/>
              <a:ext cx="5081314" cy="2032302"/>
            </a:xfrm>
            <a:prstGeom prst="roundRect">
              <a:avLst>
                <a:gd name="adj" fmla="val 6741"/>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197" name="Google Shape;182;p15"/>
            <p:cNvSpPr txBox="1"/>
            <p:nvPr/>
          </p:nvSpPr>
          <p:spPr>
            <a:xfrm>
              <a:off x="44887" y="826032"/>
              <a:ext cx="4991539" cy="380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p>
              <a:r>
                <a:t>             </a:t>
              </a:r>
            </a:p>
          </p:txBody>
        </p:sp>
      </p:grpSp>
      <p:sp>
        <p:nvSpPr>
          <p:cNvPr id="199" name="Google Shape;183;p15"/>
          <p:cNvSpPr txBox="1"/>
          <p:nvPr/>
        </p:nvSpPr>
        <p:spPr>
          <a:xfrm>
            <a:off x="4624637" y="3687326"/>
            <a:ext cx="3923027" cy="9915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lnSpc>
                <a:spcPct val="143750"/>
              </a:lnSpc>
              <a:buClr>
                <a:srgbClr val="000000"/>
              </a:buClr>
              <a:buSzPts val="1600"/>
              <a:buFont typeface="Arial"/>
              <a:buChar char="•"/>
              <a:defRPr sz="1600">
                <a:latin typeface="Calibri"/>
                <a:ea typeface="Calibri"/>
                <a:cs typeface="Calibri"/>
                <a:sym typeface="Calibri"/>
              </a:defRPr>
            </a:pPr>
            <a:r>
              <a:t>Aplicar filtro de datos.</a:t>
            </a:r>
          </a:p>
          <a:p>
            <a:pPr marL="285750" indent="-285750">
              <a:lnSpc>
                <a:spcPct val="143750"/>
              </a:lnSpc>
              <a:buClr>
                <a:srgbClr val="000000"/>
              </a:buClr>
              <a:buSzPts val="1600"/>
              <a:buFont typeface="Arial"/>
              <a:buChar char="•"/>
              <a:defRPr sz="1600">
                <a:latin typeface="Calibri"/>
                <a:ea typeface="Calibri"/>
                <a:cs typeface="Calibri"/>
                <a:sym typeface="Calibri"/>
              </a:defRPr>
            </a:pPr>
            <a:r>
              <a:t>Generar tablas dinámicas.</a:t>
            </a:r>
          </a:p>
          <a:p>
            <a:pPr marL="285750" indent="-285750">
              <a:lnSpc>
                <a:spcPct val="143750"/>
              </a:lnSpc>
              <a:buClr>
                <a:srgbClr val="000000"/>
              </a:buClr>
              <a:buSzPts val="1600"/>
              <a:buFont typeface="Arial"/>
              <a:buChar char="•"/>
              <a:defRPr sz="1600">
                <a:latin typeface="Calibri"/>
                <a:ea typeface="Calibri"/>
                <a:cs typeface="Calibri"/>
                <a:sym typeface="Calibri"/>
              </a:defRPr>
            </a:pPr>
            <a:r>
              <a:t>Insertar gráficos dinámicos.</a:t>
            </a:r>
          </a:p>
        </p:txBody>
      </p:sp>
      <p:grpSp>
        <p:nvGrpSpPr>
          <p:cNvPr id="202" name="Google Shape;184;p15"/>
          <p:cNvGrpSpPr/>
          <p:nvPr/>
        </p:nvGrpSpPr>
        <p:grpSpPr>
          <a:xfrm>
            <a:off x="3895218" y="3569044"/>
            <a:ext cx="375444" cy="536069"/>
            <a:chOff x="0" y="0"/>
            <a:chExt cx="375442" cy="536067"/>
          </a:xfrm>
        </p:grpSpPr>
        <p:sp>
          <p:nvSpPr>
            <p:cNvPr id="200" name="Google Shape;185;p15"/>
            <p:cNvSpPr/>
            <p:nvPr/>
          </p:nvSpPr>
          <p:spPr>
            <a:xfrm>
              <a:off x="0" y="87005"/>
              <a:ext cx="375443" cy="362162"/>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01" name="Google Shape;186;p15"/>
            <p:cNvSpPr txBox="1"/>
            <p:nvPr/>
          </p:nvSpPr>
          <p:spPr>
            <a:xfrm>
              <a:off x="9505" y="0"/>
              <a:ext cx="299696" cy="53606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1</a:t>
              </a:r>
            </a:p>
          </p:txBody>
        </p:sp>
      </p:grpSp>
      <p:sp>
        <p:nvSpPr>
          <p:cNvPr id="203" name="Google Shape;187;p15"/>
          <p:cNvSpPr txBox="1"/>
          <p:nvPr/>
        </p:nvSpPr>
        <p:spPr>
          <a:xfrm>
            <a:off x="375974" y="1760907"/>
            <a:ext cx="5382799" cy="4314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90000"/>
              </a:lnSpc>
              <a:defRPr sz="2000">
                <a:solidFill>
                  <a:srgbClr val="A93501"/>
                </a:solidFill>
                <a:latin typeface="Calibri"/>
                <a:ea typeface="Calibri"/>
                <a:cs typeface="Calibri"/>
                <a:sym typeface="Calibri"/>
              </a:defRPr>
            </a:lvl1pPr>
          </a:lstStyle>
          <a:p>
            <a:r>
              <a:t>FILTROS DE DATOS, TABLA Y GRÁFICO DINÁMICO</a:t>
            </a:r>
          </a:p>
        </p:txBody>
      </p:sp>
      <p:sp>
        <p:nvSpPr>
          <p:cNvPr id="204" name="Google Shape;188;p15"/>
          <p:cNvSpPr txBox="1"/>
          <p:nvPr/>
        </p:nvSpPr>
        <p:spPr>
          <a:xfrm>
            <a:off x="4106028" y="1029694"/>
            <a:ext cx="835090" cy="8300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14</a:t>
            </a:r>
          </a:p>
        </p:txBody>
      </p:sp>
      <p:pic>
        <p:nvPicPr>
          <p:cNvPr id="205" name="Google Shape;189;p15" descr="Google Shape;189;p15"/>
          <p:cNvPicPr>
            <a:picLocks noChangeAspect="1"/>
          </p:cNvPicPr>
          <p:nvPr/>
        </p:nvPicPr>
        <p:blipFill>
          <a:blip r:embed="rId2">
            <a:extLst/>
          </a:blip>
          <a:stretch>
            <a:fillRect/>
          </a:stretch>
        </p:blipFill>
        <p:spPr>
          <a:xfrm>
            <a:off x="678383" y="2442710"/>
            <a:ext cx="2865122" cy="4188879"/>
          </a:xfrm>
          <a:prstGeom prst="rect">
            <a:avLst/>
          </a:prstGeom>
          <a:ln w="12700">
            <a:miter lim="400000"/>
          </a:ln>
        </p:spPr>
      </p:pic>
      <p:sp>
        <p:nvSpPr>
          <p:cNvPr id="206" name="Google Shape;190;p15"/>
          <p:cNvSpPr txBox="1"/>
          <p:nvPr/>
        </p:nvSpPr>
        <p:spPr>
          <a:xfrm>
            <a:off x="375975" y="1265365"/>
            <a:ext cx="4107535" cy="536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MENÚ DE LA ACTIVIDAD</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Google Shape;195;p16"/>
          <p:cNvSpPr txBox="1">
            <a:spLocks noGrp="1"/>
          </p:cNvSpPr>
          <p:nvPr>
            <p:ph type="sldNum" sz="quarter" idx="4294967295"/>
          </p:nvPr>
        </p:nvSpPr>
        <p:spPr>
          <a:xfrm>
            <a:off x="442488" y="6881800"/>
            <a:ext cx="266256"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09" name="Google Shape;196;p16"/>
          <p:cNvSpPr txBox="1"/>
          <p:nvPr/>
        </p:nvSpPr>
        <p:spPr>
          <a:xfrm>
            <a:off x="452172" y="1269909"/>
            <a:ext cx="3935272"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FILTROS DE DATOS</a:t>
            </a:r>
          </a:p>
        </p:txBody>
      </p:sp>
      <p:sp>
        <p:nvSpPr>
          <p:cNvPr id="210" name="Google Shape;197;p16"/>
          <p:cNvSpPr txBox="1"/>
          <p:nvPr/>
        </p:nvSpPr>
        <p:spPr>
          <a:xfrm>
            <a:off x="511199" y="1859502"/>
            <a:ext cx="5902244" cy="1499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85750" indent="-285750">
              <a:buClr>
                <a:srgbClr val="000000"/>
              </a:buClr>
              <a:buSzPts val="1400"/>
              <a:buFont typeface="Arial"/>
              <a:buChar char="•"/>
              <a:defRPr>
                <a:latin typeface="Calibri"/>
                <a:ea typeface="Calibri"/>
                <a:cs typeface="Calibri"/>
                <a:sym typeface="Calibri"/>
              </a:defRPr>
            </a:pPr>
            <a:r>
              <a:t>Los filtros en Excel, se utilizan con operadores de comparación integrados, como "mayor que" y "10 mejores" para mostrar los datos que se desea y ocultar el resto. Una vez que filtre los datos en un rango de celdas o una tabla, se puede volver a aplicar un filtro para obtener resultados actualizados o borrar un filtro para volver a mostrar todos los datos.</a:t>
            </a:r>
          </a:p>
          <a:p>
            <a:pPr marL="285750" indent="-285750">
              <a:spcBef>
                <a:spcPts val="600"/>
              </a:spcBef>
              <a:buClr>
                <a:srgbClr val="000000"/>
              </a:buClr>
              <a:buSzPts val="1400"/>
              <a:buFont typeface="Arial"/>
              <a:buChar char="•"/>
              <a:defRPr>
                <a:latin typeface="Calibri"/>
                <a:ea typeface="Calibri"/>
                <a:cs typeface="Calibri"/>
                <a:sym typeface="Calibri"/>
              </a:defRPr>
            </a:pPr>
            <a:r>
              <a:t>Esta es una funcionalidad que encontramos en el Menú de Datos y de Inicio.</a:t>
            </a:r>
          </a:p>
        </p:txBody>
      </p:sp>
      <p:pic>
        <p:nvPicPr>
          <p:cNvPr id="211" name="Google Shape;198;p16" descr="Google Shape;198;p16"/>
          <p:cNvPicPr>
            <a:picLocks noChangeAspect="1"/>
          </p:cNvPicPr>
          <p:nvPr/>
        </p:nvPicPr>
        <p:blipFill>
          <a:blip r:embed="rId2">
            <a:extLst/>
          </a:blip>
          <a:srcRect l="79816" t="6877" r="2859" b="55154"/>
          <a:stretch>
            <a:fillRect/>
          </a:stretch>
        </p:blipFill>
        <p:spPr>
          <a:xfrm>
            <a:off x="871841" y="3615559"/>
            <a:ext cx="2522514" cy="3108098"/>
          </a:xfrm>
          <a:prstGeom prst="rect">
            <a:avLst/>
          </a:prstGeom>
          <a:ln w="12700">
            <a:miter lim="400000"/>
          </a:ln>
        </p:spPr>
      </p:pic>
      <p:pic>
        <p:nvPicPr>
          <p:cNvPr id="212" name="Google Shape;199;p16" descr="Google Shape;199;p16"/>
          <p:cNvPicPr>
            <a:picLocks noChangeAspect="1"/>
          </p:cNvPicPr>
          <p:nvPr/>
        </p:nvPicPr>
        <p:blipFill>
          <a:blip r:embed="rId3">
            <a:extLst/>
          </a:blip>
          <a:stretch>
            <a:fillRect/>
          </a:stretch>
        </p:blipFill>
        <p:spPr>
          <a:xfrm>
            <a:off x="3621863" y="3615559"/>
            <a:ext cx="4657727" cy="1314453"/>
          </a:xfrm>
          <a:prstGeom prst="rect">
            <a:avLst/>
          </a:prstGeom>
          <a:ln w="12700">
            <a:miter lim="400000"/>
          </a:ln>
        </p:spPr>
      </p:pic>
      <p:pic>
        <p:nvPicPr>
          <p:cNvPr id="213" name="Google Shape;200;p16" descr="Google Shape;200;p16"/>
          <p:cNvPicPr>
            <a:picLocks noChangeAspect="1"/>
          </p:cNvPicPr>
          <p:nvPr/>
        </p:nvPicPr>
        <p:blipFill>
          <a:blip r:embed="rId4">
            <a:extLst/>
          </a:blip>
          <a:stretch>
            <a:fillRect/>
          </a:stretch>
        </p:blipFill>
        <p:spPr>
          <a:xfrm>
            <a:off x="6531991" y="4420996"/>
            <a:ext cx="2873638" cy="313867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Google Shape;205;p17"/>
          <p:cNvSpPr txBox="1">
            <a:spLocks noGrp="1"/>
          </p:cNvSpPr>
          <p:nvPr>
            <p:ph type="sldNum" sz="quarter" idx="4294967295"/>
          </p:nvPr>
        </p:nvSpPr>
        <p:spPr>
          <a:xfrm>
            <a:off x="442488" y="6881800"/>
            <a:ext cx="266256" cy="31701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216" name="Google Shape;206;p17"/>
          <p:cNvSpPr txBox="1"/>
          <p:nvPr/>
        </p:nvSpPr>
        <p:spPr>
          <a:xfrm>
            <a:off x="452172" y="1269909"/>
            <a:ext cx="5311549" cy="536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CÓMO APLICAR FILTRO DE DATOS</a:t>
            </a:r>
          </a:p>
        </p:txBody>
      </p:sp>
      <p:sp>
        <p:nvSpPr>
          <p:cNvPr id="217" name="Google Shape;207;p17"/>
          <p:cNvSpPr txBox="1"/>
          <p:nvPr/>
        </p:nvSpPr>
        <p:spPr>
          <a:xfrm>
            <a:off x="513221" y="1850438"/>
            <a:ext cx="4545206" cy="17285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675" tIns="45675" rIns="45675" bIns="45675">
            <a:spAutoFit/>
          </a:bodyPr>
          <a:lstStyle/>
          <a:p>
            <a:pPr marL="223838" indent="-223838">
              <a:buClr>
                <a:srgbClr val="000000"/>
              </a:buClr>
              <a:buSzPts val="1400"/>
              <a:buAutoNum type="arabicPeriod"/>
              <a:defRPr>
                <a:latin typeface="Calibri"/>
                <a:ea typeface="Calibri"/>
                <a:cs typeface="Calibri"/>
                <a:sym typeface="Calibri"/>
              </a:defRPr>
            </a:pPr>
            <a:r>
              <a:t>Seleccione cualquier celda del rango.</a:t>
            </a:r>
          </a:p>
          <a:p>
            <a:pPr marL="223838" indent="-223838">
              <a:spcBef>
                <a:spcPts val="600"/>
              </a:spcBef>
              <a:buClr>
                <a:srgbClr val="000000"/>
              </a:buClr>
              <a:buSzPts val="1400"/>
              <a:buAutoNum type="arabicPeriod"/>
              <a:defRPr>
                <a:latin typeface="Calibri"/>
                <a:ea typeface="Calibri"/>
                <a:cs typeface="Calibri"/>
                <a:sym typeface="Calibri"/>
              </a:defRPr>
            </a:pPr>
            <a:r>
              <a:t>Seleccione </a:t>
            </a:r>
            <a:r>
              <a:rPr b="1"/>
              <a:t>filtro</a:t>
            </a:r>
            <a:r>
              <a:t> &gt; de </a:t>
            </a:r>
            <a:r>
              <a:rPr b="1"/>
              <a:t>datos.</a:t>
            </a:r>
            <a:endParaRPr b="1">
              <a:latin typeface="+mn-lt"/>
              <a:ea typeface="+mn-ea"/>
              <a:cs typeface="+mn-cs"/>
              <a:sym typeface="Arial"/>
            </a:endParaRPr>
          </a:p>
          <a:p>
            <a:pPr marL="223838" indent="-223838">
              <a:spcBef>
                <a:spcPts val="600"/>
              </a:spcBef>
              <a:buClr>
                <a:srgbClr val="000000"/>
              </a:buClr>
              <a:buSzPts val="1400"/>
              <a:buAutoNum type="arabicPeriod"/>
              <a:defRPr>
                <a:latin typeface="Calibri"/>
                <a:ea typeface="Calibri"/>
                <a:cs typeface="Calibri"/>
                <a:sym typeface="Calibri"/>
              </a:defRPr>
            </a:pPr>
            <a:r>
              <a:t>Seleccione la flecha del encabezado de columna.</a:t>
            </a:r>
          </a:p>
          <a:p>
            <a:pPr marL="223838" indent="-223838">
              <a:spcBef>
                <a:spcPts val="600"/>
              </a:spcBef>
              <a:buClr>
                <a:srgbClr val="1E1E1E"/>
              </a:buClr>
              <a:buSzPts val="1400"/>
              <a:buAutoNum type="arabicPeriod"/>
              <a:defRPr>
                <a:solidFill>
                  <a:srgbClr val="1E1E1E"/>
                </a:solidFill>
                <a:latin typeface="Calibri"/>
                <a:ea typeface="Calibri"/>
                <a:cs typeface="Calibri"/>
                <a:sym typeface="Calibri"/>
              </a:defRPr>
            </a:pPr>
            <a:r>
              <a:t>Seleccione </a:t>
            </a:r>
            <a:r>
              <a:rPr b="1"/>
              <a:t>filtros de texto</a:t>
            </a:r>
            <a:r>
              <a:t> o</a:t>
            </a:r>
            <a:r>
              <a:rPr b="1"/>
              <a:t> filtros de número </a:t>
            </a:r>
            <a:r>
              <a:t>y, a continuación, seleccione una comparación, como </a:t>
            </a:r>
            <a:r>
              <a:rPr b="1"/>
              <a:t>entre.</a:t>
            </a:r>
            <a:endParaRPr b="1">
              <a:latin typeface="+mn-lt"/>
              <a:ea typeface="+mn-ea"/>
              <a:cs typeface="+mn-cs"/>
              <a:sym typeface="Arial"/>
            </a:endParaRPr>
          </a:p>
          <a:p>
            <a:pPr marL="223838" indent="-223838">
              <a:spcBef>
                <a:spcPts val="600"/>
              </a:spcBef>
              <a:buClr>
                <a:srgbClr val="1E1E1E"/>
              </a:buClr>
              <a:buSzPts val="1400"/>
              <a:buAutoNum type="arabicPeriod"/>
              <a:defRPr>
                <a:solidFill>
                  <a:srgbClr val="1E1E1E"/>
                </a:solidFill>
                <a:latin typeface="Calibri"/>
                <a:ea typeface="Calibri"/>
                <a:cs typeface="Calibri"/>
                <a:sym typeface="Calibri"/>
              </a:defRPr>
            </a:pPr>
            <a:r>
              <a:t>Escriba los criterios de filtro y seleccione </a:t>
            </a:r>
            <a:r>
              <a:rPr b="1"/>
              <a:t>Aceptar.</a:t>
            </a:r>
          </a:p>
        </p:txBody>
      </p:sp>
      <p:pic>
        <p:nvPicPr>
          <p:cNvPr id="218" name="Google Shape;208;p17" descr="Google Shape;208;p17"/>
          <p:cNvPicPr>
            <a:picLocks noChangeAspect="1"/>
          </p:cNvPicPr>
          <p:nvPr/>
        </p:nvPicPr>
        <p:blipFill>
          <a:blip r:embed="rId2">
            <a:extLst/>
          </a:blip>
          <a:stretch>
            <a:fillRect/>
          </a:stretch>
        </p:blipFill>
        <p:spPr>
          <a:xfrm>
            <a:off x="2775958" y="5351974"/>
            <a:ext cx="334183" cy="334183"/>
          </a:xfrm>
          <a:prstGeom prst="rect">
            <a:avLst/>
          </a:prstGeom>
          <a:ln w="12700">
            <a:miter lim="400000"/>
          </a:ln>
        </p:spPr>
      </p:pic>
      <p:pic>
        <p:nvPicPr>
          <p:cNvPr id="219" name="Google Shape;209;p17" descr="Google Shape;209;p17"/>
          <p:cNvPicPr>
            <a:picLocks noChangeAspect="1"/>
          </p:cNvPicPr>
          <p:nvPr/>
        </p:nvPicPr>
        <p:blipFill>
          <a:blip r:embed="rId3">
            <a:extLst/>
          </a:blip>
          <a:stretch>
            <a:fillRect/>
          </a:stretch>
        </p:blipFill>
        <p:spPr>
          <a:xfrm>
            <a:off x="3256970" y="4080635"/>
            <a:ext cx="2494570" cy="2466852"/>
          </a:xfrm>
          <a:prstGeom prst="rect">
            <a:avLst/>
          </a:prstGeom>
          <a:ln w="12700">
            <a:miter lim="400000"/>
          </a:ln>
        </p:spPr>
      </p:pic>
      <p:pic>
        <p:nvPicPr>
          <p:cNvPr id="220" name="Google Shape;210;p17" descr="Google Shape;210;p17"/>
          <p:cNvPicPr>
            <a:picLocks noChangeAspect="1"/>
          </p:cNvPicPr>
          <p:nvPr/>
        </p:nvPicPr>
        <p:blipFill>
          <a:blip r:embed="rId4">
            <a:extLst/>
          </a:blip>
          <a:stretch>
            <a:fillRect/>
          </a:stretch>
        </p:blipFill>
        <p:spPr>
          <a:xfrm>
            <a:off x="540261" y="5368164"/>
            <a:ext cx="2095501" cy="1171578"/>
          </a:xfrm>
          <a:prstGeom prst="rect">
            <a:avLst/>
          </a:prstGeom>
          <a:ln w="12700">
            <a:miter lim="400000"/>
          </a:ln>
        </p:spPr>
      </p:pic>
      <p:pic>
        <p:nvPicPr>
          <p:cNvPr id="221" name="Google Shape;211;p17" descr="Google Shape;211;p17"/>
          <p:cNvPicPr>
            <a:picLocks noChangeAspect="1"/>
          </p:cNvPicPr>
          <p:nvPr/>
        </p:nvPicPr>
        <p:blipFill>
          <a:blip r:embed="rId5">
            <a:extLst/>
          </a:blip>
          <a:stretch>
            <a:fillRect/>
          </a:stretch>
        </p:blipFill>
        <p:spPr>
          <a:xfrm>
            <a:off x="5977159" y="4406210"/>
            <a:ext cx="3171828" cy="2124078"/>
          </a:xfrm>
          <a:prstGeom prst="rect">
            <a:avLst/>
          </a:prstGeom>
          <a:ln w="12700">
            <a:miter lim="400000"/>
          </a:ln>
        </p:spPr>
      </p:pic>
      <p:grpSp>
        <p:nvGrpSpPr>
          <p:cNvPr id="224" name="Google Shape;212;p17"/>
          <p:cNvGrpSpPr/>
          <p:nvPr/>
        </p:nvGrpSpPr>
        <p:grpSpPr>
          <a:xfrm>
            <a:off x="457200" y="5179100"/>
            <a:ext cx="239846" cy="239847"/>
            <a:chOff x="0" y="0"/>
            <a:chExt cx="239845" cy="239845"/>
          </a:xfrm>
        </p:grpSpPr>
        <p:sp>
          <p:nvSpPr>
            <p:cNvPr id="222" name="Google Shape;213;p17"/>
            <p:cNvSpPr/>
            <p:nvPr/>
          </p:nvSpPr>
          <p:spPr>
            <a:xfrm>
              <a:off x="0" y="0"/>
              <a:ext cx="239846" cy="239846"/>
            </a:xfrm>
            <a:prstGeom prst="ellipse">
              <a:avLst/>
            </a:prstGeom>
            <a:solidFill>
              <a:srgbClr val="ED6B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3" name="Google Shape;214;p17"/>
            <p:cNvSpPr txBox="1"/>
            <p:nvPr/>
          </p:nvSpPr>
          <p:spPr>
            <a:xfrm>
              <a:off x="80845" y="56422"/>
              <a:ext cx="78156"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ctr">
              <a:spAutoFit/>
            </a:bodyPr>
            <a:lstStyle>
              <a:lvl1pPr algn="ctr">
                <a:defRPr b="1">
                  <a:solidFill>
                    <a:srgbClr val="FFFFFF"/>
                  </a:solidFill>
                  <a:latin typeface="Calibri"/>
                  <a:ea typeface="Calibri"/>
                  <a:cs typeface="Calibri"/>
                  <a:sym typeface="Calibri"/>
                </a:defRPr>
              </a:lvl1pPr>
            </a:lstStyle>
            <a:p>
              <a:r>
                <a:t>2</a:t>
              </a:r>
            </a:p>
          </p:txBody>
        </p:sp>
      </p:grpSp>
      <p:grpSp>
        <p:nvGrpSpPr>
          <p:cNvPr id="227" name="Google Shape;215;p17"/>
          <p:cNvGrpSpPr/>
          <p:nvPr/>
        </p:nvGrpSpPr>
        <p:grpSpPr>
          <a:xfrm>
            <a:off x="2713219" y="5183577"/>
            <a:ext cx="239847" cy="239847"/>
            <a:chOff x="0" y="0"/>
            <a:chExt cx="239845" cy="239845"/>
          </a:xfrm>
        </p:grpSpPr>
        <p:sp>
          <p:nvSpPr>
            <p:cNvPr id="225" name="Google Shape;216;p17"/>
            <p:cNvSpPr/>
            <p:nvPr/>
          </p:nvSpPr>
          <p:spPr>
            <a:xfrm>
              <a:off x="0" y="0"/>
              <a:ext cx="239846" cy="239846"/>
            </a:xfrm>
            <a:prstGeom prst="ellipse">
              <a:avLst/>
            </a:prstGeom>
            <a:solidFill>
              <a:srgbClr val="ED6B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6" name="Google Shape;217;p17"/>
            <p:cNvSpPr txBox="1"/>
            <p:nvPr/>
          </p:nvSpPr>
          <p:spPr>
            <a:xfrm>
              <a:off x="80845" y="56422"/>
              <a:ext cx="78156"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ctr">
              <a:spAutoFit/>
            </a:bodyPr>
            <a:lstStyle>
              <a:lvl1pPr algn="ctr">
                <a:defRPr b="1">
                  <a:solidFill>
                    <a:srgbClr val="FFFFFF"/>
                  </a:solidFill>
                  <a:latin typeface="Calibri"/>
                  <a:ea typeface="Calibri"/>
                  <a:cs typeface="Calibri"/>
                  <a:sym typeface="Calibri"/>
                </a:defRPr>
              </a:lvl1pPr>
            </a:lstStyle>
            <a:p>
              <a:r>
                <a:t>3</a:t>
              </a:r>
            </a:p>
          </p:txBody>
        </p:sp>
      </p:grpSp>
      <p:grpSp>
        <p:nvGrpSpPr>
          <p:cNvPr id="230" name="Google Shape;218;p17"/>
          <p:cNvGrpSpPr/>
          <p:nvPr/>
        </p:nvGrpSpPr>
        <p:grpSpPr>
          <a:xfrm>
            <a:off x="3150927" y="3931897"/>
            <a:ext cx="239847" cy="239847"/>
            <a:chOff x="0" y="0"/>
            <a:chExt cx="239845" cy="239845"/>
          </a:xfrm>
        </p:grpSpPr>
        <p:sp>
          <p:nvSpPr>
            <p:cNvPr id="228" name="Google Shape;219;p17"/>
            <p:cNvSpPr/>
            <p:nvPr/>
          </p:nvSpPr>
          <p:spPr>
            <a:xfrm>
              <a:off x="0" y="0"/>
              <a:ext cx="239846" cy="239846"/>
            </a:xfrm>
            <a:prstGeom prst="ellipse">
              <a:avLst/>
            </a:prstGeom>
            <a:solidFill>
              <a:srgbClr val="ED6B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29" name="Google Shape;220;p17"/>
            <p:cNvSpPr txBox="1"/>
            <p:nvPr/>
          </p:nvSpPr>
          <p:spPr>
            <a:xfrm>
              <a:off x="80845" y="56422"/>
              <a:ext cx="78156"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ctr">
              <a:spAutoFit/>
            </a:bodyPr>
            <a:lstStyle>
              <a:lvl1pPr algn="ctr">
                <a:defRPr b="1">
                  <a:solidFill>
                    <a:srgbClr val="FFFFFF"/>
                  </a:solidFill>
                  <a:latin typeface="Calibri"/>
                  <a:ea typeface="Calibri"/>
                  <a:cs typeface="Calibri"/>
                  <a:sym typeface="Calibri"/>
                </a:defRPr>
              </a:lvl1pPr>
            </a:lstStyle>
            <a:p>
              <a:r>
                <a:t>4</a:t>
              </a:r>
            </a:p>
          </p:txBody>
        </p:sp>
      </p:grpSp>
      <p:grpSp>
        <p:nvGrpSpPr>
          <p:cNvPr id="233" name="Google Shape;221;p17"/>
          <p:cNvGrpSpPr/>
          <p:nvPr/>
        </p:nvGrpSpPr>
        <p:grpSpPr>
          <a:xfrm>
            <a:off x="5872795" y="4246691"/>
            <a:ext cx="239847" cy="239847"/>
            <a:chOff x="0" y="0"/>
            <a:chExt cx="239845" cy="239845"/>
          </a:xfrm>
        </p:grpSpPr>
        <p:sp>
          <p:nvSpPr>
            <p:cNvPr id="231" name="Google Shape;222;p17"/>
            <p:cNvSpPr/>
            <p:nvPr/>
          </p:nvSpPr>
          <p:spPr>
            <a:xfrm>
              <a:off x="0" y="0"/>
              <a:ext cx="239846" cy="239846"/>
            </a:xfrm>
            <a:prstGeom prst="ellipse">
              <a:avLst/>
            </a:prstGeom>
            <a:solidFill>
              <a:srgbClr val="ED6B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32" name="Google Shape;223;p17"/>
            <p:cNvSpPr txBox="1"/>
            <p:nvPr/>
          </p:nvSpPr>
          <p:spPr>
            <a:xfrm>
              <a:off x="80845" y="56422"/>
              <a:ext cx="78156" cy="1270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675" tIns="45675" rIns="45675" bIns="45675" numCol="1" anchor="ctr">
              <a:spAutoFit/>
            </a:bodyPr>
            <a:lstStyle>
              <a:lvl1pPr algn="ctr">
                <a:defRPr b="1">
                  <a:solidFill>
                    <a:srgbClr val="FFFFFF"/>
                  </a:solidFill>
                  <a:latin typeface="Calibri"/>
                  <a:ea typeface="Calibri"/>
                  <a:cs typeface="Calibri"/>
                  <a:sym typeface="Calibri"/>
                </a:defRPr>
              </a:lvl1pPr>
            </a:lstStyle>
            <a:p>
              <a:r>
                <a:t>5</a:t>
              </a:r>
            </a:p>
          </p:txBody>
        </p:sp>
      </p:grpSp>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Helvetica"/>
        <a:ea typeface="Helvetica"/>
        <a:cs typeface="Helvetica"/>
      </a:majorFont>
      <a:minorFont>
        <a:latin typeface="Arial"/>
        <a:ea typeface="Arial"/>
        <a:cs typeface="Arial"/>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1409</Words>
  <Application>Microsoft Office PowerPoint</Application>
  <PresentationFormat>Personalizado</PresentationFormat>
  <Paragraphs>170</Paragraphs>
  <Slides>24</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24</vt:i4>
      </vt:variant>
    </vt:vector>
  </HeadingPairs>
  <TitlesOfParts>
    <vt:vector size="27"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3</cp:revision>
  <dcterms:modified xsi:type="dcterms:W3CDTF">2021-01-09T23:55:47Z</dcterms:modified>
</cp:coreProperties>
</file>