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y="7556500" cx="9715500"/>
  <p:notesSz cx="6858000" cy="9144000"/>
  <p:embeddedFontLst>
    <p:embeddedFont>
      <p:font typeface="Helvetica Neue"/>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2" roundtripDataSignature="AMtx7miAVu2u9qxycaEd58rdczgIyWmua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HelveticaNeue-italic.fntdata"/><Relationship Id="rId20" Type="http://schemas.openxmlformats.org/officeDocument/2006/relationships/slide" Target="slides/slide16.xml"/><Relationship Id="rId42" Type="http://customschemas.google.com/relationships/presentationmetadata" Target="metadata"/><Relationship Id="rId41" Type="http://schemas.openxmlformats.org/officeDocument/2006/relationships/font" Target="fonts/HelveticaNeue-bold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HelveticaNeue-bold.fntdata"/><Relationship Id="rId16" Type="http://schemas.openxmlformats.org/officeDocument/2006/relationships/slide" Target="slides/slide12.xml"/><Relationship Id="rId38" Type="http://schemas.openxmlformats.org/officeDocument/2006/relationships/font" Target="fonts/HelveticaNeue-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4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4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4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4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 name="Google Shape;48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1" name="Google Shape;501;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4" name="Google Shape;544;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4" name="Google Shape;564;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9" name="Google Shape;579;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5" name="Google Shape;595;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9" name="Google Shape;609;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5" name="Google Shape;655;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3" name="Google Shape;673;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7" name="Google Shape;707;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3" name="Google Shape;723;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5.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wMasterSp="0" type="title">
  <p:cSld name="TITLE">
    <p:spTree>
      <p:nvGrpSpPr>
        <p:cNvPr id="20" name="Shape 20"/>
        <p:cNvGrpSpPr/>
        <p:nvPr/>
      </p:nvGrpSpPr>
      <p:grpSpPr>
        <a:xfrm>
          <a:off x="0" y="0"/>
          <a:ext cx="0" cy="0"/>
          <a:chOff x="0" y="0"/>
          <a:chExt cx="0" cy="0"/>
        </a:xfrm>
      </p:grpSpPr>
      <p:pic>
        <p:nvPicPr>
          <p:cNvPr descr="Google Shape;16;p2" id="21" name="Google Shape;21;p35"/>
          <p:cNvPicPr preferRelativeResize="0"/>
          <p:nvPr/>
        </p:nvPicPr>
        <p:blipFill rotWithShape="1">
          <a:blip r:embed="rId2">
            <a:alphaModFix/>
          </a:blip>
          <a:srcRect b="0" l="0" r="0" t="0"/>
          <a:stretch/>
        </p:blipFill>
        <p:spPr>
          <a:xfrm>
            <a:off x="433440" y="418596"/>
            <a:ext cx="2897435" cy="680400"/>
          </a:xfrm>
          <a:prstGeom prst="rect">
            <a:avLst/>
          </a:prstGeom>
          <a:noFill/>
          <a:ln>
            <a:noFill/>
          </a:ln>
        </p:spPr>
      </p:pic>
      <p:grpSp>
        <p:nvGrpSpPr>
          <p:cNvPr id="22" name="Google Shape;22;p35"/>
          <p:cNvGrpSpPr/>
          <p:nvPr/>
        </p:nvGrpSpPr>
        <p:grpSpPr>
          <a:xfrm>
            <a:off x="242853" y="1756545"/>
            <a:ext cx="9346507" cy="5675931"/>
            <a:chOff x="0" y="-1"/>
            <a:chExt cx="9346505" cy="5675929"/>
          </a:xfrm>
        </p:grpSpPr>
        <p:sp>
          <p:nvSpPr>
            <p:cNvPr id="23" name="Google Shape;23;p35"/>
            <p:cNvSpPr/>
            <p:nvPr/>
          </p:nvSpPr>
          <p:spPr>
            <a:xfrm>
              <a:off x="0" y="-1"/>
              <a:ext cx="9346505" cy="5675929"/>
            </a:xfrm>
            <a:custGeom>
              <a:rect b="b" l="l" r="r" t="t"/>
              <a:pathLst>
                <a:path extrusionOk="0" h="21600" w="21600">
                  <a:moveTo>
                    <a:pt x="0" y="0"/>
                  </a:moveTo>
                  <a:lnTo>
                    <a:pt x="19587" y="0"/>
                  </a:lnTo>
                  <a:cubicBezTo>
                    <a:pt x="20699"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35"/>
            <p:cNvSpPr txBox="1"/>
            <p:nvPr/>
          </p:nvSpPr>
          <p:spPr>
            <a:xfrm>
              <a:off x="1" y="2647845"/>
              <a:ext cx="9091322"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Google Shape;20;p2" id="25" name="Google Shape;25;p35"/>
          <p:cNvPicPr preferRelativeResize="0"/>
          <p:nvPr/>
        </p:nvPicPr>
        <p:blipFill rotWithShape="1">
          <a:blip r:embed="rId3">
            <a:alphaModFix/>
          </a:blip>
          <a:srcRect b="0" l="0" r="0" t="0"/>
          <a:stretch/>
        </p:blipFill>
        <p:spPr>
          <a:xfrm>
            <a:off x="8527725" y="6464000"/>
            <a:ext cx="747678" cy="680478"/>
          </a:xfrm>
          <a:prstGeom prst="rect">
            <a:avLst/>
          </a:prstGeom>
          <a:noFill/>
          <a:ln>
            <a:noFill/>
          </a:ln>
        </p:spPr>
      </p:pic>
      <p:sp>
        <p:nvSpPr>
          <p:cNvPr id="26" name="Google Shape;26;p35"/>
          <p:cNvSpPr/>
          <p:nvPr/>
        </p:nvSpPr>
        <p:spPr>
          <a:xfrm>
            <a:off x="436350" y="6464001"/>
            <a:ext cx="7891862" cy="680477"/>
          </a:xfrm>
          <a:prstGeom prst="roundRect">
            <a:avLst>
              <a:gd fmla="val 19335" name="adj"/>
            </a:avLst>
          </a:prstGeom>
          <a:solidFill>
            <a:srgbClr val="FFB37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22;p2" id="27" name="Google Shape;27;p35"/>
          <p:cNvPicPr preferRelativeResize="0"/>
          <p:nvPr/>
        </p:nvPicPr>
        <p:blipFill rotWithShape="1">
          <a:blip r:embed="rId4">
            <a:alphaModFix/>
          </a:blip>
          <a:srcRect b="0" l="0" r="0" t="0"/>
          <a:stretch/>
        </p:blipFill>
        <p:spPr>
          <a:xfrm>
            <a:off x="433440" y="6462795"/>
            <a:ext cx="690485" cy="680478"/>
          </a:xfrm>
          <a:prstGeom prst="rect">
            <a:avLst/>
          </a:prstGeom>
          <a:noFill/>
          <a:ln>
            <a:noFill/>
          </a:ln>
        </p:spPr>
      </p:pic>
      <p:pic>
        <p:nvPicPr>
          <p:cNvPr descr="Google Shape;23;p2" id="28" name="Google Shape;28;p35"/>
          <p:cNvPicPr preferRelativeResize="0"/>
          <p:nvPr/>
        </p:nvPicPr>
        <p:blipFill rotWithShape="1">
          <a:blip r:embed="rId5">
            <a:alphaModFix/>
          </a:blip>
          <a:srcRect b="0" l="0" r="0" t="0"/>
          <a:stretch/>
        </p:blipFill>
        <p:spPr>
          <a:xfrm>
            <a:off x="8272364" y="1222172"/>
            <a:ext cx="1080002" cy="241875"/>
          </a:xfrm>
          <a:prstGeom prst="rect">
            <a:avLst/>
          </a:prstGeom>
          <a:noFill/>
          <a:ln>
            <a:noFill/>
          </a:ln>
        </p:spPr>
      </p:pic>
      <p:pic>
        <p:nvPicPr>
          <p:cNvPr descr="Google Shape;24;p2" id="29" name="Google Shape;29;p35"/>
          <p:cNvPicPr preferRelativeResize="0"/>
          <p:nvPr/>
        </p:nvPicPr>
        <p:blipFill rotWithShape="1">
          <a:blip r:embed="rId6">
            <a:alphaModFix/>
          </a:blip>
          <a:srcRect b="0" l="0" r="0" t="0"/>
          <a:stretch/>
        </p:blipFill>
        <p:spPr>
          <a:xfrm>
            <a:off x="8272364" y="418596"/>
            <a:ext cx="1080002" cy="664778"/>
          </a:xfrm>
          <a:prstGeom prst="rect">
            <a:avLst/>
          </a:prstGeom>
          <a:noFill/>
          <a:ln>
            <a:noFill/>
          </a:ln>
        </p:spPr>
      </p:pic>
      <p:sp>
        <p:nvSpPr>
          <p:cNvPr id="30" name="Google Shape;30;p35"/>
          <p:cNvSpPr txBox="1"/>
          <p:nvPr>
            <p:ph idx="12" type="sldNum"/>
          </p:nvPr>
        </p:nvSpPr>
        <p:spPr>
          <a:xfrm>
            <a:off x="4695825" y="6800556"/>
            <a:ext cx="2266950" cy="406401"/>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indent="0" lvl="1"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indent="0" lvl="2"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indent="0" lvl="3"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indent="0" lvl="4"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indent="0" lvl="5"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indent="0" lvl="6"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indent="0" lvl="7"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indent="0" lvl="8"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i="0" u="none" cap="none" strike="noStrike">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showMasterSp="0" type="tx">
  <p:cSld name="TITLE_AND_BODY">
    <p:spTree>
      <p:nvGrpSpPr>
        <p:cNvPr id="31" name="Shape 31"/>
        <p:cNvGrpSpPr/>
        <p:nvPr/>
      </p:nvGrpSpPr>
      <p:grpSpPr>
        <a:xfrm>
          <a:off x="0" y="0"/>
          <a:ext cx="0" cy="0"/>
          <a:chOff x="0" y="0"/>
          <a:chExt cx="0" cy="0"/>
        </a:xfrm>
      </p:grpSpPr>
      <p:grpSp>
        <p:nvGrpSpPr>
          <p:cNvPr id="32" name="Google Shape;32;p36"/>
          <p:cNvGrpSpPr/>
          <p:nvPr/>
        </p:nvGrpSpPr>
        <p:grpSpPr>
          <a:xfrm>
            <a:off x="242853" y="1756545"/>
            <a:ext cx="9346507" cy="5675931"/>
            <a:chOff x="0" y="-1"/>
            <a:chExt cx="9346505" cy="5675929"/>
          </a:xfrm>
        </p:grpSpPr>
        <p:sp>
          <p:nvSpPr>
            <p:cNvPr id="33" name="Google Shape;33;p36"/>
            <p:cNvSpPr/>
            <p:nvPr/>
          </p:nvSpPr>
          <p:spPr>
            <a:xfrm>
              <a:off x="0" y="-1"/>
              <a:ext cx="9346505" cy="5675929"/>
            </a:xfrm>
            <a:custGeom>
              <a:rect b="b" l="l" r="r" t="t"/>
              <a:pathLst>
                <a:path extrusionOk="0" h="21600" w="21600">
                  <a:moveTo>
                    <a:pt x="0" y="0"/>
                  </a:moveTo>
                  <a:lnTo>
                    <a:pt x="19587" y="0"/>
                  </a:lnTo>
                  <a:cubicBezTo>
                    <a:pt x="20699" y="0"/>
                    <a:pt x="21600" y="1484"/>
                    <a:pt x="21600" y="3316"/>
                  </a:cubicBezTo>
                  <a:lnTo>
                    <a:pt x="21600" y="21600"/>
                  </a:lnTo>
                  <a:lnTo>
                    <a:pt x="0" y="21600"/>
                  </a:lnTo>
                  <a:close/>
                </a:path>
              </a:pathLst>
            </a:cu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36"/>
            <p:cNvSpPr txBox="1"/>
            <p:nvPr/>
          </p:nvSpPr>
          <p:spPr>
            <a:xfrm>
              <a:off x="1" y="2647845"/>
              <a:ext cx="9091322"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Google Shape;9;p1" id="35" name="Google Shape;35;p36"/>
          <p:cNvPicPr preferRelativeResize="0"/>
          <p:nvPr/>
        </p:nvPicPr>
        <p:blipFill rotWithShape="1">
          <a:blip r:embed="rId2">
            <a:alphaModFix/>
          </a:blip>
          <a:srcRect b="0" l="0" r="0" t="0"/>
          <a:stretch/>
        </p:blipFill>
        <p:spPr>
          <a:xfrm>
            <a:off x="433440" y="418596"/>
            <a:ext cx="2897435" cy="680400"/>
          </a:xfrm>
          <a:prstGeom prst="rect">
            <a:avLst/>
          </a:prstGeom>
          <a:noFill/>
          <a:ln>
            <a:noFill/>
          </a:ln>
        </p:spPr>
      </p:pic>
      <p:pic>
        <p:nvPicPr>
          <p:cNvPr descr="Google Shape;10;p1" id="36" name="Google Shape;36;p36"/>
          <p:cNvPicPr preferRelativeResize="0"/>
          <p:nvPr/>
        </p:nvPicPr>
        <p:blipFill rotWithShape="1">
          <a:blip r:embed="rId3">
            <a:alphaModFix/>
          </a:blip>
          <a:srcRect b="0" l="0" r="0" t="0"/>
          <a:stretch/>
        </p:blipFill>
        <p:spPr>
          <a:xfrm>
            <a:off x="8272364" y="1222172"/>
            <a:ext cx="1080002" cy="241875"/>
          </a:xfrm>
          <a:prstGeom prst="rect">
            <a:avLst/>
          </a:prstGeom>
          <a:noFill/>
          <a:ln>
            <a:noFill/>
          </a:ln>
        </p:spPr>
      </p:pic>
      <p:pic>
        <p:nvPicPr>
          <p:cNvPr descr="Google Shape;11;p1" id="37" name="Google Shape;37;p36"/>
          <p:cNvPicPr preferRelativeResize="0"/>
          <p:nvPr/>
        </p:nvPicPr>
        <p:blipFill rotWithShape="1">
          <a:blip r:embed="rId4">
            <a:alphaModFix/>
          </a:blip>
          <a:srcRect b="0" l="0" r="0" t="0"/>
          <a:stretch/>
        </p:blipFill>
        <p:spPr>
          <a:xfrm>
            <a:off x="8272364" y="418596"/>
            <a:ext cx="1080002" cy="664778"/>
          </a:xfrm>
          <a:prstGeom prst="rect">
            <a:avLst/>
          </a:prstGeom>
          <a:noFill/>
          <a:ln>
            <a:noFill/>
          </a:ln>
        </p:spPr>
      </p:pic>
      <p:sp>
        <p:nvSpPr>
          <p:cNvPr id="38" name="Google Shape;38;p36"/>
          <p:cNvSpPr txBox="1"/>
          <p:nvPr>
            <p:ph idx="12" type="sldNum"/>
          </p:nvPr>
        </p:nvSpPr>
        <p:spPr>
          <a:xfrm>
            <a:off x="4695825" y="6800556"/>
            <a:ext cx="2266950" cy="406401"/>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indent="0" lvl="1"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indent="0" lvl="2"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indent="0" lvl="3"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indent="0" lvl="4"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indent="0" lvl="5"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indent="0" lvl="6"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indent="0" lvl="7"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indent="0" lvl="8"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i="0" u="none" cap="none" strike="noStrike">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2">
  <p:cSld name="TITLE_AND_BODY 2">
    <p:spTree>
      <p:nvGrpSpPr>
        <p:cNvPr id="39" name="Shape 39"/>
        <p:cNvGrpSpPr/>
        <p:nvPr/>
      </p:nvGrpSpPr>
      <p:grpSpPr>
        <a:xfrm>
          <a:off x="0" y="0"/>
          <a:ext cx="0" cy="0"/>
          <a:chOff x="0" y="0"/>
          <a:chExt cx="0" cy="0"/>
        </a:xfrm>
      </p:grpSpPr>
      <p:sp>
        <p:nvSpPr>
          <p:cNvPr id="40" name="Google Shape;40;p37"/>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showMasterSp="0" type="titleOnly">
  <p:cSld name="TITLE_ONLY">
    <p:spTree>
      <p:nvGrpSpPr>
        <p:cNvPr id="41" name="Shape 41"/>
        <p:cNvGrpSpPr/>
        <p:nvPr/>
      </p:nvGrpSpPr>
      <p:grpSpPr>
        <a:xfrm>
          <a:off x="0" y="0"/>
          <a:ext cx="0" cy="0"/>
          <a:chOff x="0" y="0"/>
          <a:chExt cx="0" cy="0"/>
        </a:xfrm>
      </p:grpSpPr>
      <p:sp>
        <p:nvSpPr>
          <p:cNvPr id="42" name="Google Shape;42;p38"/>
          <p:cNvSpPr/>
          <p:nvPr/>
        </p:nvSpPr>
        <p:spPr>
          <a:xfrm>
            <a:off x="180897" y="180898"/>
            <a:ext cx="7911005" cy="651004"/>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3" name="Google Shape;43;p38"/>
          <p:cNvGrpSpPr/>
          <p:nvPr/>
        </p:nvGrpSpPr>
        <p:grpSpPr>
          <a:xfrm>
            <a:off x="8091897" y="451664"/>
            <a:ext cx="662108" cy="380240"/>
            <a:chOff x="-1" y="-1"/>
            <a:chExt cx="662107" cy="380239"/>
          </a:xfrm>
        </p:grpSpPr>
        <p:sp>
          <p:nvSpPr>
            <p:cNvPr id="44" name="Google Shape;44;p38"/>
            <p:cNvSpPr/>
            <p:nvPr/>
          </p:nvSpPr>
          <p:spPr>
            <a:xfrm>
              <a:off x="-1" y="327735"/>
              <a:ext cx="662107" cy="52503"/>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38"/>
            <p:cNvSpPr txBox="1"/>
            <p:nvPr/>
          </p:nvSpPr>
          <p:spPr>
            <a:xfrm>
              <a:off x="-1" y="-1"/>
              <a:ext cx="662107" cy="380185"/>
            </a:xfrm>
            <a:prstGeom prst="rect">
              <a:avLst/>
            </a:prstGeom>
            <a:noFill/>
            <a:ln>
              <a:noFill/>
            </a:ln>
          </p:spPr>
          <p:txBody>
            <a:bodyPr anchorCtr="0" anchor="b"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46" name="Google Shape;46;p38"/>
          <p:cNvGrpSpPr/>
          <p:nvPr/>
        </p:nvGrpSpPr>
        <p:grpSpPr>
          <a:xfrm>
            <a:off x="8753995" y="451664"/>
            <a:ext cx="785407" cy="380240"/>
            <a:chOff x="-1" y="-1"/>
            <a:chExt cx="785405" cy="380239"/>
          </a:xfrm>
        </p:grpSpPr>
        <p:sp>
          <p:nvSpPr>
            <p:cNvPr id="47" name="Google Shape;47;p38"/>
            <p:cNvSpPr/>
            <p:nvPr/>
          </p:nvSpPr>
          <p:spPr>
            <a:xfrm>
              <a:off x="-1" y="327735"/>
              <a:ext cx="785405" cy="52503"/>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38"/>
            <p:cNvSpPr txBox="1"/>
            <p:nvPr/>
          </p:nvSpPr>
          <p:spPr>
            <a:xfrm>
              <a:off x="-1" y="-1"/>
              <a:ext cx="785405" cy="380185"/>
            </a:xfrm>
            <a:prstGeom prst="rect">
              <a:avLst/>
            </a:prstGeom>
            <a:noFill/>
            <a:ln>
              <a:noFill/>
            </a:ln>
          </p:spPr>
          <p:txBody>
            <a:bodyPr anchorCtr="0" anchor="b"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49" name="Google Shape;49;p38"/>
          <p:cNvSpPr txBox="1"/>
          <p:nvPr/>
        </p:nvSpPr>
        <p:spPr>
          <a:xfrm>
            <a:off x="8443617" y="271141"/>
            <a:ext cx="1166703" cy="391955"/>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4|</a:t>
            </a:r>
            <a:r>
              <a:rPr b="0" i="0" lang="en-US" sz="1600" u="none" cap="none" strike="noStrike">
                <a:solidFill>
                  <a:srgbClr val="ED6B00"/>
                </a:solidFill>
                <a:latin typeface="Calibri"/>
                <a:ea typeface="Calibri"/>
                <a:cs typeface="Calibri"/>
                <a:sym typeface="Calibri"/>
              </a:rPr>
              <a:t>3</a:t>
            </a:r>
            <a:endParaRPr/>
          </a:p>
        </p:txBody>
      </p:sp>
      <p:sp>
        <p:nvSpPr>
          <p:cNvPr id="50" name="Google Shape;50;p38"/>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
        <p:nvSpPr>
          <p:cNvPr id="51" name="Google Shape;51;p38"/>
          <p:cNvSpPr txBox="1"/>
          <p:nvPr/>
        </p:nvSpPr>
        <p:spPr>
          <a:xfrm>
            <a:off x="180900" y="6881800"/>
            <a:ext cx="527946" cy="317118"/>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52" name="Google Shape;52;p38"/>
          <p:cNvSpPr txBox="1"/>
          <p:nvPr/>
        </p:nvSpPr>
        <p:spPr>
          <a:xfrm>
            <a:off x="442650" y="350323"/>
            <a:ext cx="7441801" cy="372160"/>
          </a:xfrm>
          <a:prstGeom prst="rect">
            <a:avLst/>
          </a:prstGeom>
          <a:noFill/>
          <a:ln>
            <a:noFill/>
          </a:ln>
        </p:spPr>
        <p:txBody>
          <a:bodyPr anchorCtr="0" anchor="t" bIns="91375" lIns="91375" spcFirstLastPara="1" rIns="91375" wrap="square" tIns="91375">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Aplicaciones Informáticas para la Gestión Administrativa</a:t>
            </a:r>
            <a:endParaRPr/>
          </a:p>
        </p:txBody>
      </p:sp>
      <p:sp>
        <p:nvSpPr>
          <p:cNvPr id="53" name="Google Shape;53;p38"/>
          <p:cNvSpPr txBox="1"/>
          <p:nvPr>
            <p:ph idx="12" type="sldNum"/>
          </p:nvPr>
        </p:nvSpPr>
        <p:spPr>
          <a:xfrm>
            <a:off x="371737" y="6881800"/>
            <a:ext cx="337110" cy="317068"/>
          </a:xfrm>
          <a:prstGeom prst="rect">
            <a:avLst/>
          </a:prstGeom>
          <a:noFill/>
          <a:ln>
            <a:noFill/>
          </a:ln>
        </p:spPr>
        <p:txBody>
          <a:bodyPr anchorCtr="0" anchor="t" bIns="91375" lIns="91375" spcFirstLastPara="1" rIns="91375" wrap="square" tIns="91375">
            <a:spAutoFit/>
          </a:bodyPr>
          <a:lstStyle>
            <a:lvl1pPr indent="0" lvl="0"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showMasterSp="0" type="twoColTx">
  <p:cSld name="TITLE_AND_TWO_COLUMNS">
    <p:spTree>
      <p:nvGrpSpPr>
        <p:cNvPr id="54" name="Shape 54"/>
        <p:cNvGrpSpPr/>
        <p:nvPr/>
      </p:nvGrpSpPr>
      <p:grpSpPr>
        <a:xfrm>
          <a:off x="0" y="0"/>
          <a:ext cx="0" cy="0"/>
          <a:chOff x="0" y="0"/>
          <a:chExt cx="0" cy="0"/>
        </a:xfrm>
      </p:grpSpPr>
      <p:sp>
        <p:nvSpPr>
          <p:cNvPr id="55" name="Google Shape;55;p39"/>
          <p:cNvSpPr/>
          <p:nvPr/>
        </p:nvSpPr>
        <p:spPr>
          <a:xfrm flipH="1" rot="10800000">
            <a:off x="181647" y="822025"/>
            <a:ext cx="9356704"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9"/>
          <p:cNvSpPr/>
          <p:nvPr/>
        </p:nvSpPr>
        <p:spPr>
          <a:xfrm>
            <a:off x="180897" y="180898"/>
            <a:ext cx="7911005" cy="651004"/>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7" name="Google Shape;57;p39"/>
          <p:cNvGrpSpPr/>
          <p:nvPr/>
        </p:nvGrpSpPr>
        <p:grpSpPr>
          <a:xfrm>
            <a:off x="8091897" y="451664"/>
            <a:ext cx="662108" cy="380240"/>
            <a:chOff x="-1" y="-1"/>
            <a:chExt cx="662107" cy="380239"/>
          </a:xfrm>
        </p:grpSpPr>
        <p:sp>
          <p:nvSpPr>
            <p:cNvPr id="58" name="Google Shape;58;p39"/>
            <p:cNvSpPr/>
            <p:nvPr/>
          </p:nvSpPr>
          <p:spPr>
            <a:xfrm>
              <a:off x="-1" y="327735"/>
              <a:ext cx="662107" cy="52503"/>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39"/>
            <p:cNvSpPr txBox="1"/>
            <p:nvPr/>
          </p:nvSpPr>
          <p:spPr>
            <a:xfrm>
              <a:off x="-1" y="-1"/>
              <a:ext cx="662107" cy="380185"/>
            </a:xfrm>
            <a:prstGeom prst="rect">
              <a:avLst/>
            </a:prstGeom>
            <a:noFill/>
            <a:ln>
              <a:noFill/>
            </a:ln>
          </p:spPr>
          <p:txBody>
            <a:bodyPr anchorCtr="0" anchor="b"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60" name="Google Shape;60;p39"/>
          <p:cNvGrpSpPr/>
          <p:nvPr/>
        </p:nvGrpSpPr>
        <p:grpSpPr>
          <a:xfrm>
            <a:off x="8753995" y="451664"/>
            <a:ext cx="785407" cy="380240"/>
            <a:chOff x="-1" y="-1"/>
            <a:chExt cx="785405" cy="380239"/>
          </a:xfrm>
        </p:grpSpPr>
        <p:sp>
          <p:nvSpPr>
            <p:cNvPr id="61" name="Google Shape;61;p39"/>
            <p:cNvSpPr/>
            <p:nvPr/>
          </p:nvSpPr>
          <p:spPr>
            <a:xfrm>
              <a:off x="-1" y="327735"/>
              <a:ext cx="785405" cy="52503"/>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39"/>
            <p:cNvSpPr txBox="1"/>
            <p:nvPr/>
          </p:nvSpPr>
          <p:spPr>
            <a:xfrm>
              <a:off x="-1" y="-1"/>
              <a:ext cx="785405" cy="380185"/>
            </a:xfrm>
            <a:prstGeom prst="rect">
              <a:avLst/>
            </a:prstGeom>
            <a:noFill/>
            <a:ln>
              <a:noFill/>
            </a:ln>
          </p:spPr>
          <p:txBody>
            <a:bodyPr anchorCtr="0" anchor="b"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63" name="Google Shape;63;p39"/>
          <p:cNvSpPr txBox="1"/>
          <p:nvPr/>
        </p:nvSpPr>
        <p:spPr>
          <a:xfrm>
            <a:off x="8443617" y="271141"/>
            <a:ext cx="1166703" cy="391955"/>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4|</a:t>
            </a:r>
            <a:r>
              <a:rPr b="0" i="0" lang="en-US" sz="1600" u="none" cap="none" strike="noStrike">
                <a:solidFill>
                  <a:srgbClr val="ED6B00"/>
                </a:solidFill>
                <a:latin typeface="Calibri"/>
                <a:ea typeface="Calibri"/>
                <a:cs typeface="Calibri"/>
                <a:sym typeface="Calibri"/>
              </a:rPr>
              <a:t>3</a:t>
            </a:r>
            <a:endParaRPr/>
          </a:p>
        </p:txBody>
      </p:sp>
      <p:sp>
        <p:nvSpPr>
          <p:cNvPr id="64" name="Google Shape;64;p39"/>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
        <p:nvSpPr>
          <p:cNvPr id="65" name="Google Shape;65;p39"/>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66" name="Google Shape;66;p39"/>
          <p:cNvSpPr txBox="1"/>
          <p:nvPr/>
        </p:nvSpPr>
        <p:spPr>
          <a:xfrm>
            <a:off x="442650" y="350323"/>
            <a:ext cx="7441801" cy="372160"/>
          </a:xfrm>
          <a:prstGeom prst="rect">
            <a:avLst/>
          </a:prstGeom>
          <a:noFill/>
          <a:ln>
            <a:noFill/>
          </a:ln>
        </p:spPr>
        <p:txBody>
          <a:bodyPr anchorCtr="0" anchor="t" bIns="91375" lIns="91375" spcFirstLastPara="1" rIns="91375" wrap="square" tIns="91375">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Aplicaciones Informáticas para la Gestión Administrativa</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text 2" showMasterSp="0">
  <p:cSld name="1_One column text 2">
    <p:spTree>
      <p:nvGrpSpPr>
        <p:cNvPr id="67" name="Shape 67"/>
        <p:cNvGrpSpPr/>
        <p:nvPr/>
      </p:nvGrpSpPr>
      <p:grpSpPr>
        <a:xfrm>
          <a:off x="0" y="0"/>
          <a:ext cx="0" cy="0"/>
          <a:chOff x="0" y="0"/>
          <a:chExt cx="0" cy="0"/>
        </a:xfrm>
      </p:grpSpPr>
      <p:sp>
        <p:nvSpPr>
          <p:cNvPr id="68" name="Google Shape;68;p40"/>
          <p:cNvSpPr/>
          <p:nvPr/>
        </p:nvSpPr>
        <p:spPr>
          <a:xfrm flipH="1" rot="10800000">
            <a:off x="181647" y="822025"/>
            <a:ext cx="9356704"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9" name="Google Shape;69;p40"/>
          <p:cNvGrpSpPr/>
          <p:nvPr/>
        </p:nvGrpSpPr>
        <p:grpSpPr>
          <a:xfrm>
            <a:off x="8090847" y="441789"/>
            <a:ext cx="662108" cy="380239"/>
            <a:chOff x="-1" y="0"/>
            <a:chExt cx="662107" cy="380238"/>
          </a:xfrm>
        </p:grpSpPr>
        <p:sp>
          <p:nvSpPr>
            <p:cNvPr id="70" name="Google Shape;70;p40"/>
            <p:cNvSpPr/>
            <p:nvPr/>
          </p:nvSpPr>
          <p:spPr>
            <a:xfrm>
              <a:off x="-1" y="327735"/>
              <a:ext cx="662107" cy="52503"/>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40"/>
            <p:cNvSpPr txBox="1"/>
            <p:nvPr/>
          </p:nvSpPr>
          <p:spPr>
            <a:xfrm>
              <a:off x="-1" y="0"/>
              <a:ext cx="662107" cy="380184"/>
            </a:xfrm>
            <a:prstGeom prst="rect">
              <a:avLst/>
            </a:prstGeom>
            <a:noFill/>
            <a:ln>
              <a:noFill/>
            </a:ln>
          </p:spPr>
          <p:txBody>
            <a:bodyPr anchorCtr="0" anchor="b"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72" name="Google Shape;72;p40"/>
          <p:cNvGrpSpPr/>
          <p:nvPr/>
        </p:nvGrpSpPr>
        <p:grpSpPr>
          <a:xfrm>
            <a:off x="8752947" y="441789"/>
            <a:ext cx="785407" cy="380239"/>
            <a:chOff x="-1" y="0"/>
            <a:chExt cx="785405" cy="380238"/>
          </a:xfrm>
        </p:grpSpPr>
        <p:sp>
          <p:nvSpPr>
            <p:cNvPr id="73" name="Google Shape;73;p40"/>
            <p:cNvSpPr/>
            <p:nvPr/>
          </p:nvSpPr>
          <p:spPr>
            <a:xfrm>
              <a:off x="-1" y="327735"/>
              <a:ext cx="785405" cy="52503"/>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40"/>
            <p:cNvSpPr txBox="1"/>
            <p:nvPr/>
          </p:nvSpPr>
          <p:spPr>
            <a:xfrm>
              <a:off x="-1" y="0"/>
              <a:ext cx="785405" cy="380184"/>
            </a:xfrm>
            <a:prstGeom prst="rect">
              <a:avLst/>
            </a:prstGeom>
            <a:noFill/>
            <a:ln>
              <a:noFill/>
            </a:ln>
          </p:spPr>
          <p:txBody>
            <a:bodyPr anchorCtr="0" anchor="b"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75" name="Google Shape;75;p40"/>
          <p:cNvSpPr txBox="1"/>
          <p:nvPr/>
        </p:nvSpPr>
        <p:spPr>
          <a:xfrm>
            <a:off x="8170651" y="288449"/>
            <a:ext cx="1166701" cy="372209"/>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¡Atención!</a:t>
            </a:r>
            <a:endParaRPr/>
          </a:p>
        </p:txBody>
      </p:sp>
      <p:sp>
        <p:nvSpPr>
          <p:cNvPr id="76" name="Google Shape;76;p40"/>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
        <p:nvSpPr>
          <p:cNvPr id="77" name="Google Shape;77;p40"/>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78" name="Google Shape;78;p40"/>
          <p:cNvSpPr/>
          <p:nvPr/>
        </p:nvSpPr>
        <p:spPr>
          <a:xfrm>
            <a:off x="181651" y="180900"/>
            <a:ext cx="7909200" cy="651000"/>
          </a:xfrm>
          <a:prstGeom prst="round2SameRect">
            <a:avLst>
              <a:gd fmla="val 16667" name="adj1"/>
              <a:gd fmla="val 0" name="adj2"/>
            </a:avLst>
          </a:prstGeom>
          <a:blipFill rotWithShape="1">
            <a:blip r:embed="rId2">
              <a:alphaModFix/>
            </a:blip>
            <a:tile algn="tl" flip="none" tx="0" sx="100000" ty="0" sy="100000"/>
          </a:blip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34"/>
          <p:cNvSpPr/>
          <p:nvPr/>
        </p:nvSpPr>
        <p:spPr>
          <a:xfrm flipH="1" rot="10800000">
            <a:off x="180974" y="832249"/>
            <a:ext cx="9358202" cy="1236901"/>
          </a:xfrm>
          <a:custGeom>
            <a:rect b="b" l="l" r="r" t="t"/>
            <a:pathLst>
              <a:path extrusionOk="0" h="21600" w="21600">
                <a:moveTo>
                  <a:pt x="0" y="0"/>
                </a:moveTo>
                <a:lnTo>
                  <a:pt x="20173" y="0"/>
                </a:lnTo>
                <a:cubicBezTo>
                  <a:pt x="20961" y="0"/>
                  <a:pt x="21600" y="4835"/>
                  <a:pt x="21600" y="10800"/>
                </a:cubicBezTo>
                <a:lnTo>
                  <a:pt x="21600" y="21600"/>
                </a:lnTo>
                <a:lnTo>
                  <a:pt x="0" y="21600"/>
                </a:lnTo>
                <a:close/>
              </a:path>
            </a:pathLst>
          </a:cu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 name="Google Shape;7;p34"/>
          <p:cNvSpPr/>
          <p:nvPr/>
        </p:nvSpPr>
        <p:spPr>
          <a:xfrm>
            <a:off x="180897" y="180898"/>
            <a:ext cx="7911005" cy="651004"/>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 name="Google Shape;8;p34"/>
          <p:cNvGrpSpPr/>
          <p:nvPr/>
        </p:nvGrpSpPr>
        <p:grpSpPr>
          <a:xfrm>
            <a:off x="8091897" y="451664"/>
            <a:ext cx="662108" cy="380240"/>
            <a:chOff x="-1" y="-1"/>
            <a:chExt cx="662107" cy="380239"/>
          </a:xfrm>
        </p:grpSpPr>
        <p:sp>
          <p:nvSpPr>
            <p:cNvPr id="9" name="Google Shape;9;p34"/>
            <p:cNvSpPr/>
            <p:nvPr/>
          </p:nvSpPr>
          <p:spPr>
            <a:xfrm>
              <a:off x="-1" y="327735"/>
              <a:ext cx="662107" cy="52503"/>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 name="Google Shape;10;p34"/>
            <p:cNvSpPr txBox="1"/>
            <p:nvPr/>
          </p:nvSpPr>
          <p:spPr>
            <a:xfrm>
              <a:off x="-1" y="-1"/>
              <a:ext cx="662107" cy="380185"/>
            </a:xfrm>
            <a:prstGeom prst="rect">
              <a:avLst/>
            </a:prstGeom>
            <a:noFill/>
            <a:ln>
              <a:noFill/>
            </a:ln>
          </p:spPr>
          <p:txBody>
            <a:bodyPr anchorCtr="0" anchor="b"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1" name="Google Shape;11;p34"/>
          <p:cNvGrpSpPr/>
          <p:nvPr/>
        </p:nvGrpSpPr>
        <p:grpSpPr>
          <a:xfrm>
            <a:off x="8753995" y="451664"/>
            <a:ext cx="785407" cy="380240"/>
            <a:chOff x="-1" y="-1"/>
            <a:chExt cx="785405" cy="380239"/>
          </a:xfrm>
        </p:grpSpPr>
        <p:sp>
          <p:nvSpPr>
            <p:cNvPr id="12" name="Google Shape;12;p34"/>
            <p:cNvSpPr/>
            <p:nvPr/>
          </p:nvSpPr>
          <p:spPr>
            <a:xfrm>
              <a:off x="-1" y="327735"/>
              <a:ext cx="785405" cy="52503"/>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34"/>
            <p:cNvSpPr txBox="1"/>
            <p:nvPr/>
          </p:nvSpPr>
          <p:spPr>
            <a:xfrm>
              <a:off x="-1" y="-1"/>
              <a:ext cx="785405" cy="380185"/>
            </a:xfrm>
            <a:prstGeom prst="rect">
              <a:avLst/>
            </a:prstGeom>
            <a:noFill/>
            <a:ln>
              <a:noFill/>
            </a:ln>
          </p:spPr>
          <p:txBody>
            <a:bodyPr anchorCtr="0" anchor="b"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4" name="Google Shape;14;p34"/>
          <p:cNvSpPr txBox="1"/>
          <p:nvPr/>
        </p:nvSpPr>
        <p:spPr>
          <a:xfrm>
            <a:off x="8443617" y="271141"/>
            <a:ext cx="1166703" cy="391955"/>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4|</a:t>
            </a:r>
            <a:r>
              <a:rPr b="0" i="0" lang="en-US" sz="1600" u="none" cap="none" strike="noStrike">
                <a:solidFill>
                  <a:srgbClr val="ED6B00"/>
                </a:solidFill>
                <a:latin typeface="Calibri"/>
                <a:ea typeface="Calibri"/>
                <a:cs typeface="Calibri"/>
                <a:sym typeface="Calibri"/>
              </a:rPr>
              <a:t>3</a:t>
            </a:r>
            <a:endParaRPr/>
          </a:p>
        </p:txBody>
      </p:sp>
      <p:sp>
        <p:nvSpPr>
          <p:cNvPr id="15" name="Google Shape;15;p34"/>
          <p:cNvSpPr txBox="1"/>
          <p:nvPr/>
        </p:nvSpPr>
        <p:spPr>
          <a:xfrm>
            <a:off x="442650" y="350323"/>
            <a:ext cx="7441801" cy="372160"/>
          </a:xfrm>
          <a:prstGeom prst="rect">
            <a:avLst/>
          </a:prstGeom>
          <a:noFill/>
          <a:ln>
            <a:noFill/>
          </a:ln>
        </p:spPr>
        <p:txBody>
          <a:bodyPr anchorCtr="0" anchor="t" bIns="91375" lIns="91375" spcFirstLastPara="1" rIns="91375" wrap="square" tIns="91375">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Aplicaciones Informáticas para la Gestión Administrativa</a:t>
            </a:r>
            <a:endParaRPr/>
          </a:p>
        </p:txBody>
      </p:sp>
      <p:sp>
        <p:nvSpPr>
          <p:cNvPr id="16" name="Google Shape;16;p34"/>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
        <p:nvSpPr>
          <p:cNvPr id="17" name="Google Shape;17;p34"/>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marR="0" rtl="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8" name="Google Shape;18;p34"/>
          <p:cNvSpPr txBox="1"/>
          <p:nvPr>
            <p:ph type="title"/>
          </p:nvPr>
        </p:nvSpPr>
        <p:spPr>
          <a:xfrm>
            <a:off x="485775" y="101453"/>
            <a:ext cx="8743950" cy="1661731"/>
          </a:xfrm>
          <a:prstGeom prst="rect">
            <a:avLst/>
          </a:prstGeom>
          <a:noFill/>
          <a:ln>
            <a:noFill/>
          </a:ln>
        </p:spPr>
        <p:txBody>
          <a:bodyPr anchorCtr="0" anchor="ctr" bIns="45675" lIns="45675" spcFirstLastPara="1" rIns="45675" wrap="square" tIns="4567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 name="Google Shape;19;p34"/>
          <p:cNvSpPr txBox="1"/>
          <p:nvPr>
            <p:ph idx="1" type="body"/>
          </p:nvPr>
        </p:nvSpPr>
        <p:spPr>
          <a:xfrm>
            <a:off x="485775" y="1763183"/>
            <a:ext cx="8743950" cy="5793317"/>
          </a:xfrm>
          <a:prstGeom prst="rect">
            <a:avLst/>
          </a:prstGeom>
          <a:noFill/>
          <a:ln>
            <a:noFill/>
          </a:ln>
        </p:spPr>
        <p:txBody>
          <a:bodyPr anchorCtr="0" anchor="t" bIns="45675" lIns="45675" spcFirstLastPara="1" rIns="45675" wrap="square" tIns="45675">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support.google.com/mail/answer/56256?hl=es-419" TargetMode="Externa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5.png"/><Relationship Id="rId4" Type="http://schemas.openxmlformats.org/officeDocument/2006/relationships/image" Target="../media/image17.png"/><Relationship Id="rId5"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0.png"/><Relationship Id="rId4" Type="http://schemas.openxmlformats.org/officeDocument/2006/relationships/image" Target="../media/image24.png"/><Relationship Id="rId5"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9.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6.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9.png"/><Relationship Id="rId4" Type="http://schemas.openxmlformats.org/officeDocument/2006/relationships/image" Target="../media/image47.png"/><Relationship Id="rId5"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7.png"/><Relationship Id="rId4" Type="http://schemas.openxmlformats.org/officeDocument/2006/relationships/image" Target="../media/image35.jpg"/><Relationship Id="rId5" Type="http://schemas.openxmlformats.org/officeDocument/2006/relationships/image" Target="../media/image28.jpg"/><Relationship Id="rId6"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2.png"/><Relationship Id="rId4" Type="http://schemas.openxmlformats.org/officeDocument/2006/relationships/image" Target="../media/image13.png"/><Relationship Id="rId5"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7.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4.png"/><Relationship Id="rId4" Type="http://schemas.openxmlformats.org/officeDocument/2006/relationships/image" Target="../media/image31.png"/><Relationship Id="rId5" Type="http://schemas.openxmlformats.org/officeDocument/2006/relationships/image" Target="../media/image34.png"/><Relationship Id="rId6"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4.png"/><Relationship Id="rId4" Type="http://schemas.openxmlformats.org/officeDocument/2006/relationships/image" Target="../media/image13.png"/><Relationship Id="rId5"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3.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4.png"/><Relationship Id="rId4" Type="http://schemas.openxmlformats.org/officeDocument/2006/relationships/image" Target="../media/image38.png"/><Relationship Id="rId5"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7.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3.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1.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41.png"/><Relationship Id="rId4" Type="http://schemas.openxmlformats.org/officeDocument/2006/relationships/image" Target="../media/image43.png"/><Relationship Id="rId5"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45.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6.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2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48.png"/><Relationship Id="rId4" Type="http://schemas.openxmlformats.org/officeDocument/2006/relationships/image" Target="../media/image46.png"/><Relationship Id="rId5" Type="http://schemas.openxmlformats.org/officeDocument/2006/relationships/image" Target="../media/image4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56.png"/><Relationship Id="rId4" Type="http://schemas.openxmlformats.org/officeDocument/2006/relationships/image" Target="../media/image50.png"/><Relationship Id="rId5" Type="http://schemas.openxmlformats.org/officeDocument/2006/relationships/image" Target="../media/image54.png"/><Relationship Id="rId6" Type="http://schemas.openxmlformats.org/officeDocument/2006/relationships/image" Target="../media/image53.png"/><Relationship Id="rId7" Type="http://schemas.openxmlformats.org/officeDocument/2006/relationships/image" Target="../media/image51.png"/><Relationship Id="rId8"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55.png"/><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2.jp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
          <p:cNvSpPr txBox="1"/>
          <p:nvPr/>
        </p:nvSpPr>
        <p:spPr>
          <a:xfrm>
            <a:off x="1176618" y="6563127"/>
            <a:ext cx="7012135" cy="482169"/>
          </a:xfrm>
          <a:prstGeom prst="rect">
            <a:avLst/>
          </a:prstGeom>
          <a:noFill/>
          <a:ln>
            <a:noFill/>
          </a:ln>
        </p:spPr>
        <p:txBody>
          <a:bodyPr anchorCtr="0" anchor="ctr" bIns="91375" lIns="91375" spcFirstLastPara="1" rIns="91375" wrap="square" tIns="91375">
            <a:spAutoFit/>
          </a:bodyPr>
          <a:lstStyle/>
          <a:p>
            <a:pPr indent="0" lvl="1" marL="0" marR="0" rtl="0" algn="just">
              <a:lnSpc>
                <a:spcPct val="100000"/>
              </a:lnSpc>
              <a:spcBef>
                <a:spcPts val="0"/>
              </a:spcBef>
              <a:spcAft>
                <a:spcPts val="0"/>
              </a:spcAft>
              <a:buClr>
                <a:srgbClr val="FFFFFF"/>
              </a:buClr>
              <a:buSzPts val="1100"/>
              <a:buFont typeface="Calibri"/>
              <a:buNone/>
            </a:pPr>
            <a:r>
              <a:rPr b="0" i="0" lang="en-US" sz="1100" u="none" cap="none" strike="noStrik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a:p>
        </p:txBody>
      </p:sp>
      <p:sp>
        <p:nvSpPr>
          <p:cNvPr id="84" name="Google Shape;84;p1"/>
          <p:cNvSpPr txBox="1"/>
          <p:nvPr/>
        </p:nvSpPr>
        <p:spPr>
          <a:xfrm>
            <a:off x="374947" y="2049136"/>
            <a:ext cx="1444330" cy="369357"/>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500"/>
              <a:buFont typeface="Calibri"/>
              <a:buNone/>
            </a:pPr>
            <a:r>
              <a:rPr b="1" i="0" lang="en-US" sz="1500" u="none" cap="none" strike="noStrike">
                <a:solidFill>
                  <a:srgbClr val="000000"/>
                </a:solidFill>
                <a:latin typeface="Calibri"/>
                <a:ea typeface="Calibri"/>
                <a:cs typeface="Calibri"/>
                <a:sym typeface="Calibri"/>
              </a:rPr>
              <a:t>MÓDULO 6</a:t>
            </a:r>
            <a:endParaRPr/>
          </a:p>
        </p:txBody>
      </p:sp>
      <p:sp>
        <p:nvSpPr>
          <p:cNvPr id="85" name="Google Shape;85;p1"/>
          <p:cNvSpPr txBox="1"/>
          <p:nvPr/>
        </p:nvSpPr>
        <p:spPr>
          <a:xfrm>
            <a:off x="1139098" y="834800"/>
            <a:ext cx="2318281" cy="339665"/>
          </a:xfrm>
          <a:prstGeom prst="rect">
            <a:avLst/>
          </a:prstGeom>
          <a:noFill/>
          <a:ln>
            <a:noFill/>
          </a:ln>
        </p:spPr>
        <p:txBody>
          <a:bodyPr anchorCtr="0" anchor="t" bIns="91375" lIns="91375" spcFirstLastPara="1" rIns="91375" wrap="square" tIns="91375">
            <a:spAutoFit/>
          </a:bodyPr>
          <a:lstStyle/>
          <a:p>
            <a:pPr indent="0" lvl="0" marL="0" marR="0" rtl="0" algn="l">
              <a:lnSpc>
                <a:spcPct val="100000"/>
              </a:lnSpc>
              <a:spcBef>
                <a:spcPts val="0"/>
              </a:spcBef>
              <a:spcAft>
                <a:spcPts val="0"/>
              </a:spcAft>
              <a:buClr>
                <a:srgbClr val="ED6B00"/>
              </a:buClr>
              <a:buSzPts val="1200"/>
              <a:buFont typeface="Calibri"/>
              <a:buNone/>
            </a:pPr>
            <a:r>
              <a:rPr b="1" i="0" lang="en-US" sz="1200" u="none" cap="none" strike="noStrike">
                <a:solidFill>
                  <a:srgbClr val="ED6B00"/>
                </a:solidFill>
                <a:latin typeface="Calibri"/>
                <a:ea typeface="Calibri"/>
                <a:cs typeface="Calibri"/>
                <a:sym typeface="Calibri"/>
              </a:rPr>
              <a:t>PLAN COMÚN </a:t>
            </a:r>
            <a:r>
              <a:rPr b="0" i="0" lang="en-US" sz="1200" u="none" cap="none" strike="noStrike">
                <a:solidFill>
                  <a:srgbClr val="ED6B00"/>
                </a:solidFill>
                <a:latin typeface="Calibri"/>
                <a:ea typeface="Calibri"/>
                <a:cs typeface="Calibri"/>
                <a:sym typeface="Calibri"/>
              </a:rPr>
              <a:t>| NIVEL 3° MEDIO</a:t>
            </a:r>
            <a:endParaRPr/>
          </a:p>
        </p:txBody>
      </p:sp>
      <p:sp>
        <p:nvSpPr>
          <p:cNvPr id="86" name="Google Shape;86;p1"/>
          <p:cNvSpPr txBox="1"/>
          <p:nvPr/>
        </p:nvSpPr>
        <p:spPr>
          <a:xfrm>
            <a:off x="378121" y="2302285"/>
            <a:ext cx="4118092" cy="2179678"/>
          </a:xfrm>
          <a:prstGeom prst="rect">
            <a:avLst/>
          </a:prstGeom>
          <a:noFill/>
          <a:ln>
            <a:noFill/>
          </a:ln>
        </p:spPr>
        <p:txBody>
          <a:bodyPr anchorCtr="0" anchor="ctr" bIns="91375" lIns="91375" spcFirstLastPara="1" rIns="91375" wrap="square" tIns="91375">
            <a:spAutoFit/>
          </a:bodyPr>
          <a:lstStyle/>
          <a:p>
            <a:pPr indent="0" lvl="0" marL="0" marR="0" rtl="0" algn="l">
              <a:lnSpc>
                <a:spcPct val="90000"/>
              </a:lnSpc>
              <a:spcBef>
                <a:spcPts val="0"/>
              </a:spcBef>
              <a:spcAft>
                <a:spcPts val="0"/>
              </a:spcAft>
              <a:buClr>
                <a:srgbClr val="ED6B00"/>
              </a:buClr>
              <a:buSzPts val="3600"/>
              <a:buFont typeface="Calibri"/>
              <a:buNone/>
            </a:pPr>
            <a:r>
              <a:rPr b="1" i="0" lang="en-US" sz="3600" u="none" cap="none" strike="noStrike">
                <a:solidFill>
                  <a:srgbClr val="ED6B00"/>
                </a:solidFill>
                <a:latin typeface="Calibri"/>
                <a:ea typeface="Calibri"/>
                <a:cs typeface="Calibri"/>
                <a:sym typeface="Calibri"/>
              </a:rPr>
              <a:t>APLICACIONES</a:t>
            </a:r>
            <a:endParaRPr/>
          </a:p>
          <a:p>
            <a:pPr indent="0" lvl="0" marL="0" marR="0" rtl="0" algn="l">
              <a:lnSpc>
                <a:spcPct val="90000"/>
              </a:lnSpc>
              <a:spcBef>
                <a:spcPts val="0"/>
              </a:spcBef>
              <a:spcAft>
                <a:spcPts val="0"/>
              </a:spcAft>
              <a:buClr>
                <a:srgbClr val="ED6B00"/>
              </a:buClr>
              <a:buSzPts val="3600"/>
              <a:buFont typeface="Calibri"/>
              <a:buNone/>
            </a:pPr>
            <a:r>
              <a:rPr b="1" i="0" lang="en-US" sz="3600" u="none" cap="none" strike="noStrike">
                <a:solidFill>
                  <a:srgbClr val="ED6B00"/>
                </a:solidFill>
                <a:latin typeface="Calibri"/>
                <a:ea typeface="Calibri"/>
                <a:cs typeface="Calibri"/>
                <a:sym typeface="Calibri"/>
              </a:rPr>
              <a:t>INFORMÁTICAS PARA LA GESTIÓN</a:t>
            </a:r>
            <a:endParaRPr/>
          </a:p>
          <a:p>
            <a:pPr indent="0" lvl="0" marL="0" marR="0" rtl="0" algn="l">
              <a:lnSpc>
                <a:spcPct val="90000"/>
              </a:lnSpc>
              <a:spcBef>
                <a:spcPts val="0"/>
              </a:spcBef>
              <a:spcAft>
                <a:spcPts val="0"/>
              </a:spcAft>
              <a:buClr>
                <a:srgbClr val="ED6B00"/>
              </a:buClr>
              <a:buSzPts val="3600"/>
              <a:buFont typeface="Calibri"/>
              <a:buNone/>
            </a:pPr>
            <a:r>
              <a:rPr b="1" i="0" lang="en-US" sz="3600" u="none" cap="none" strike="noStrike">
                <a:solidFill>
                  <a:srgbClr val="ED6B00"/>
                </a:solidFill>
                <a:latin typeface="Calibri"/>
                <a:ea typeface="Calibri"/>
                <a:cs typeface="Calibri"/>
                <a:sym typeface="Calibri"/>
              </a:rPr>
              <a:t>ADMINISTRATIVA</a:t>
            </a:r>
            <a:endParaRPr/>
          </a:p>
        </p:txBody>
      </p:sp>
      <p:pic>
        <p:nvPicPr>
          <p:cNvPr descr="Google Shape;99;p9" id="87" name="Google Shape;87;p1"/>
          <p:cNvPicPr preferRelativeResize="0"/>
          <p:nvPr/>
        </p:nvPicPr>
        <p:blipFill rotWithShape="1">
          <a:blip r:embed="rId3">
            <a:alphaModFix/>
          </a:blip>
          <a:srcRect b="0" l="0" r="0" t="0"/>
          <a:stretch/>
        </p:blipFill>
        <p:spPr>
          <a:xfrm>
            <a:off x="3577685" y="1979146"/>
            <a:ext cx="5191179" cy="474572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0"/>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84" name="Google Shape;284;p10"/>
          <p:cNvSpPr txBox="1"/>
          <p:nvPr/>
        </p:nvSpPr>
        <p:spPr>
          <a:xfrm>
            <a:off x="371683" y="6881800"/>
            <a:ext cx="337160"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10</a:t>
            </a:r>
            <a:endParaRPr/>
          </a:p>
        </p:txBody>
      </p:sp>
      <p:grpSp>
        <p:nvGrpSpPr>
          <p:cNvPr id="285" name="Google Shape;285;p10"/>
          <p:cNvGrpSpPr/>
          <p:nvPr/>
        </p:nvGrpSpPr>
        <p:grpSpPr>
          <a:xfrm>
            <a:off x="4860130" y="6181428"/>
            <a:ext cx="4258473" cy="745837"/>
            <a:chOff x="0" y="0"/>
            <a:chExt cx="4258472" cy="745835"/>
          </a:xfrm>
        </p:grpSpPr>
        <p:sp>
          <p:nvSpPr>
            <p:cNvPr id="286" name="Google Shape;286;p10"/>
            <p:cNvSpPr/>
            <p:nvPr/>
          </p:nvSpPr>
          <p:spPr>
            <a:xfrm>
              <a:off x="0" y="0"/>
              <a:ext cx="4258472" cy="745835"/>
            </a:xfrm>
            <a:prstGeom prst="roundRect">
              <a:avLst>
                <a:gd fmla="val 16792"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10"/>
            <p:cNvSpPr txBox="1"/>
            <p:nvPr/>
          </p:nvSpPr>
          <p:spPr>
            <a:xfrm>
              <a:off x="36681" y="182799"/>
              <a:ext cx="4185109"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288" name="Google Shape;288;p10"/>
          <p:cNvSpPr txBox="1"/>
          <p:nvPr/>
        </p:nvSpPr>
        <p:spPr>
          <a:xfrm>
            <a:off x="5125723" y="6285796"/>
            <a:ext cx="3947153" cy="444669"/>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micorreo@miempresa.cl</a:t>
            </a:r>
            <a:endParaRPr/>
          </a:p>
        </p:txBody>
      </p:sp>
      <p:grpSp>
        <p:nvGrpSpPr>
          <p:cNvPr id="289" name="Google Shape;289;p10"/>
          <p:cNvGrpSpPr/>
          <p:nvPr/>
        </p:nvGrpSpPr>
        <p:grpSpPr>
          <a:xfrm>
            <a:off x="466021" y="2449919"/>
            <a:ext cx="5909384" cy="2668719"/>
            <a:chOff x="0" y="0"/>
            <a:chExt cx="5909382" cy="2668718"/>
          </a:xfrm>
        </p:grpSpPr>
        <p:sp>
          <p:nvSpPr>
            <p:cNvPr id="290" name="Google Shape;290;p10"/>
            <p:cNvSpPr/>
            <p:nvPr/>
          </p:nvSpPr>
          <p:spPr>
            <a:xfrm>
              <a:off x="0" y="0"/>
              <a:ext cx="5909382" cy="2668718"/>
            </a:xfrm>
            <a:prstGeom prst="roundRect">
              <a:avLst>
                <a:gd fmla="val 10942"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10"/>
            <p:cNvSpPr txBox="1"/>
            <p:nvPr/>
          </p:nvSpPr>
          <p:spPr>
            <a:xfrm>
              <a:off x="85526" y="1144240"/>
              <a:ext cx="5738329" cy="380185"/>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292" name="Google Shape;292;p10"/>
          <p:cNvSpPr txBox="1"/>
          <p:nvPr/>
        </p:nvSpPr>
        <p:spPr>
          <a:xfrm>
            <a:off x="648805" y="2566433"/>
            <a:ext cx="5586898" cy="2426757"/>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Existen en el mercado distintos medios para adquirir un correo electrónico, pagados y no pagados.</a:t>
            </a:r>
            <a:endParaRPr/>
          </a:p>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En empresas más grandes es normal notar que poseen un Dominio en Internet y acceden a correos institucionales. El correo institucional es creado por un departamento de servicio encargado de este proceso dentro o fuera de la empresa.</a:t>
            </a:r>
            <a:endParaRPr/>
          </a:p>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También puedes acceder a un correo electrónico de forma gratuita, lo cual veremos cómo se realiza con una cuenta Gmail.</a:t>
            </a:r>
            <a:endParaRPr/>
          </a:p>
        </p:txBody>
      </p:sp>
      <p:pic>
        <p:nvPicPr>
          <p:cNvPr descr="Google Shape;308;p17" id="293" name="Google Shape;293;p10"/>
          <p:cNvPicPr preferRelativeResize="0"/>
          <p:nvPr/>
        </p:nvPicPr>
        <p:blipFill rotWithShape="1">
          <a:blip r:embed="rId3">
            <a:alphaModFix/>
          </a:blip>
          <a:srcRect b="0" l="0" r="0" t="0"/>
          <a:stretch/>
        </p:blipFill>
        <p:spPr>
          <a:xfrm>
            <a:off x="5875408" y="889000"/>
            <a:ext cx="3392681" cy="5339149"/>
          </a:xfrm>
          <a:prstGeom prst="rect">
            <a:avLst/>
          </a:prstGeom>
          <a:noFill/>
          <a:ln>
            <a:noFill/>
          </a:ln>
        </p:spPr>
      </p:pic>
      <p:sp>
        <p:nvSpPr>
          <p:cNvPr id="294" name="Google Shape;294;p10"/>
          <p:cNvSpPr txBox="1"/>
          <p:nvPr/>
        </p:nvSpPr>
        <p:spPr>
          <a:xfrm>
            <a:off x="452172" y="1269909"/>
            <a:ext cx="8950506" cy="53611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CORREO </a:t>
            </a:r>
            <a:r>
              <a:rPr b="0" i="0" lang="en-US" sz="2800" u="none" cap="none" strike="noStrike">
                <a:solidFill>
                  <a:srgbClr val="A93501"/>
                </a:solidFill>
                <a:latin typeface="Calibri"/>
                <a:ea typeface="Calibri"/>
                <a:cs typeface="Calibri"/>
                <a:sym typeface="Calibri"/>
              </a:rPr>
              <a:t>ELECTRÓNICO</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1"/>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00" name="Google Shape;300;p11"/>
          <p:cNvSpPr txBox="1"/>
          <p:nvPr/>
        </p:nvSpPr>
        <p:spPr>
          <a:xfrm>
            <a:off x="371683" y="6881800"/>
            <a:ext cx="337160"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11</a:t>
            </a:r>
            <a:endParaRPr/>
          </a:p>
        </p:txBody>
      </p:sp>
      <p:grpSp>
        <p:nvGrpSpPr>
          <p:cNvPr id="301" name="Google Shape;301;p11"/>
          <p:cNvGrpSpPr/>
          <p:nvPr/>
        </p:nvGrpSpPr>
        <p:grpSpPr>
          <a:xfrm>
            <a:off x="466021" y="2572801"/>
            <a:ext cx="5769684" cy="1405773"/>
            <a:chOff x="0" y="-1"/>
            <a:chExt cx="5769682" cy="1405772"/>
          </a:xfrm>
        </p:grpSpPr>
        <p:sp>
          <p:nvSpPr>
            <p:cNvPr id="302" name="Google Shape;302;p11"/>
            <p:cNvSpPr/>
            <p:nvPr/>
          </p:nvSpPr>
          <p:spPr>
            <a:xfrm>
              <a:off x="0" y="-1"/>
              <a:ext cx="5769682" cy="1405772"/>
            </a:xfrm>
            <a:prstGeom prst="roundRect">
              <a:avLst>
                <a:gd fmla="val 10942"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11"/>
            <p:cNvSpPr txBox="1"/>
            <p:nvPr/>
          </p:nvSpPr>
          <p:spPr>
            <a:xfrm>
              <a:off x="45051" y="512766"/>
              <a:ext cx="5679580"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304" name="Google Shape;304;p11"/>
          <p:cNvSpPr txBox="1"/>
          <p:nvPr/>
        </p:nvSpPr>
        <p:spPr>
          <a:xfrm>
            <a:off x="648805" y="2862383"/>
            <a:ext cx="5586898" cy="826557"/>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Ingresa al sitio </a:t>
            </a:r>
            <a:r>
              <a:rPr b="0" i="0" lang="en-US" sz="1500" u="none" cap="none" strike="noStrike">
                <a:solidFill>
                  <a:srgbClr val="EB6B1F"/>
                </a:solidFill>
                <a:latin typeface="Calibri"/>
                <a:ea typeface="Calibri"/>
                <a:cs typeface="Calibri"/>
                <a:sym typeface="Calibri"/>
              </a:rPr>
              <a:t>“</a:t>
            </a:r>
            <a:r>
              <a:rPr b="0" i="0" lang="en-US" sz="1500" u="sng" cap="none" strike="noStrike">
                <a:solidFill>
                  <a:srgbClr val="0000FF"/>
                </a:solidFill>
                <a:latin typeface="Calibri"/>
                <a:ea typeface="Calibri"/>
                <a:cs typeface="Calibri"/>
                <a:sym typeface="Calibri"/>
                <a:hlinkClick r:id="rId3">
                  <a:extLst>
                    <a:ext uri="{A12FA001-AC4F-418D-AE19-62706E023703}">
                      <ahyp:hlinkClr val="tx"/>
                    </a:ext>
                  </a:extLst>
                </a:hlinkClick>
              </a:rPr>
              <a:t>https://support.google.com/mail/answer/56256?hl=es-419</a:t>
            </a:r>
            <a:r>
              <a:rPr b="0" i="0" lang="en-US" sz="1500" u="none" cap="none" strike="noStrike">
                <a:solidFill>
                  <a:srgbClr val="EB6B1F"/>
                </a:solidFill>
                <a:latin typeface="Calibri"/>
                <a:ea typeface="Calibri"/>
                <a:cs typeface="Calibri"/>
                <a:sym typeface="Calibri"/>
              </a:rPr>
              <a:t>” </a:t>
            </a:r>
            <a:r>
              <a:rPr b="0" i="0" lang="en-US" sz="1500" u="none" cap="none" strike="noStrike">
                <a:solidFill>
                  <a:srgbClr val="000000"/>
                </a:solidFill>
                <a:latin typeface="Calibri"/>
                <a:ea typeface="Calibri"/>
                <a:cs typeface="Calibri"/>
                <a:sym typeface="Calibri"/>
              </a:rPr>
              <a:t>sigue las instrucciones descritas más abajo. Accede a crear una cuenta haciendo clic en el botón “Crear una cuenta” </a:t>
            </a:r>
            <a:endParaRPr/>
          </a:p>
        </p:txBody>
      </p:sp>
      <p:pic>
        <p:nvPicPr>
          <p:cNvPr descr="Google Shape;319;p18" id="305" name="Google Shape;305;p11"/>
          <p:cNvPicPr preferRelativeResize="0"/>
          <p:nvPr/>
        </p:nvPicPr>
        <p:blipFill rotWithShape="1">
          <a:blip r:embed="rId4">
            <a:alphaModFix/>
          </a:blip>
          <a:srcRect b="0" l="0" r="0" t="0"/>
          <a:stretch/>
        </p:blipFill>
        <p:spPr>
          <a:xfrm>
            <a:off x="2716053" y="3978569"/>
            <a:ext cx="6899896" cy="3974398"/>
          </a:xfrm>
          <a:prstGeom prst="rect">
            <a:avLst/>
          </a:prstGeom>
          <a:noFill/>
          <a:ln>
            <a:noFill/>
          </a:ln>
        </p:spPr>
      </p:pic>
      <p:sp>
        <p:nvSpPr>
          <p:cNvPr id="306" name="Google Shape;306;p11"/>
          <p:cNvSpPr txBox="1"/>
          <p:nvPr/>
        </p:nvSpPr>
        <p:spPr>
          <a:xfrm>
            <a:off x="2710004" y="6881800"/>
            <a:ext cx="1639637" cy="317068"/>
          </a:xfrm>
          <a:prstGeom prst="rect">
            <a:avLst/>
          </a:prstGeom>
          <a:noFill/>
          <a:ln>
            <a:noFill/>
          </a:ln>
        </p:spPr>
        <p:txBody>
          <a:bodyPr anchorCtr="0" anchor="t" bIns="91375" lIns="91375" spcFirstLastPara="1" rIns="91375" wrap="square" tIns="91375">
            <a:spAutoFit/>
          </a:bodyPr>
          <a:lstStyle/>
          <a:p>
            <a:pPr indent="0" lvl="0" marL="0" marR="0" rtl="0" algn="l">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ción</a:t>
            </a:r>
            <a:endParaRPr/>
          </a:p>
        </p:txBody>
      </p:sp>
      <p:sp>
        <p:nvSpPr>
          <p:cNvPr id="307" name="Google Shape;307;p11"/>
          <p:cNvSpPr txBox="1"/>
          <p:nvPr/>
        </p:nvSpPr>
        <p:spPr>
          <a:xfrm>
            <a:off x="452172" y="1269909"/>
            <a:ext cx="8950506" cy="53611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CREAR CUENTA DE </a:t>
            </a:r>
            <a:r>
              <a:rPr b="0" i="0" lang="en-US" sz="2800" u="none" cap="none" strike="noStrike">
                <a:solidFill>
                  <a:srgbClr val="A93501"/>
                </a:solidFill>
                <a:latin typeface="Calibri"/>
                <a:ea typeface="Calibri"/>
                <a:cs typeface="Calibri"/>
                <a:sym typeface="Calibri"/>
              </a:rPr>
              <a:t>CORREO GMAIL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2"/>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13" name="Google Shape;313;p12"/>
          <p:cNvSpPr txBox="1"/>
          <p:nvPr/>
        </p:nvSpPr>
        <p:spPr>
          <a:xfrm>
            <a:off x="371683" y="6881800"/>
            <a:ext cx="337160"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12</a:t>
            </a:r>
            <a:endParaRPr/>
          </a:p>
        </p:txBody>
      </p:sp>
      <p:pic>
        <p:nvPicPr>
          <p:cNvPr descr="Google Shape;327;p19" id="314" name="Google Shape;314;p12"/>
          <p:cNvPicPr preferRelativeResize="0"/>
          <p:nvPr/>
        </p:nvPicPr>
        <p:blipFill rotWithShape="1">
          <a:blip r:embed="rId3">
            <a:alphaModFix/>
          </a:blip>
          <a:srcRect b="0" l="0" r="0" t="0"/>
          <a:stretch/>
        </p:blipFill>
        <p:spPr>
          <a:xfrm>
            <a:off x="5194298" y="4676845"/>
            <a:ext cx="4047334" cy="2692358"/>
          </a:xfrm>
          <a:prstGeom prst="rect">
            <a:avLst/>
          </a:prstGeom>
          <a:noFill/>
          <a:ln>
            <a:noFill/>
          </a:ln>
        </p:spPr>
      </p:pic>
      <p:grpSp>
        <p:nvGrpSpPr>
          <p:cNvPr id="315" name="Google Shape;315;p12"/>
          <p:cNvGrpSpPr/>
          <p:nvPr/>
        </p:nvGrpSpPr>
        <p:grpSpPr>
          <a:xfrm>
            <a:off x="728662" y="2604265"/>
            <a:ext cx="8512971" cy="2805939"/>
            <a:chOff x="0" y="0"/>
            <a:chExt cx="8512970" cy="2805938"/>
          </a:xfrm>
        </p:grpSpPr>
        <p:sp>
          <p:nvSpPr>
            <p:cNvPr id="316" name="Google Shape;316;p12"/>
            <p:cNvSpPr/>
            <p:nvPr/>
          </p:nvSpPr>
          <p:spPr>
            <a:xfrm>
              <a:off x="0" y="0"/>
              <a:ext cx="8512970" cy="2805938"/>
            </a:xfrm>
            <a:prstGeom prst="roundRect">
              <a:avLst>
                <a:gd fmla="val 10942"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12"/>
            <p:cNvSpPr txBox="1"/>
            <p:nvPr/>
          </p:nvSpPr>
          <p:spPr>
            <a:xfrm>
              <a:off x="89924" y="1212850"/>
              <a:ext cx="8333122"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Google Shape;331;p19" id="318" name="Google Shape;318;p12"/>
          <p:cNvPicPr preferRelativeResize="0"/>
          <p:nvPr/>
        </p:nvPicPr>
        <p:blipFill rotWithShape="1">
          <a:blip r:embed="rId4">
            <a:alphaModFix/>
          </a:blip>
          <a:srcRect b="0" l="0" r="0" t="0"/>
          <a:stretch/>
        </p:blipFill>
        <p:spPr>
          <a:xfrm>
            <a:off x="1371338" y="2733006"/>
            <a:ext cx="7620266" cy="2501928"/>
          </a:xfrm>
          <a:prstGeom prst="rect">
            <a:avLst/>
          </a:prstGeom>
          <a:noFill/>
          <a:ln>
            <a:noFill/>
          </a:ln>
        </p:spPr>
      </p:pic>
      <p:pic>
        <p:nvPicPr>
          <p:cNvPr descr="Google Shape;332;p19" id="319" name="Google Shape;319;p12"/>
          <p:cNvPicPr preferRelativeResize="0"/>
          <p:nvPr/>
        </p:nvPicPr>
        <p:blipFill rotWithShape="1">
          <a:blip r:embed="rId5">
            <a:alphaModFix/>
          </a:blip>
          <a:srcRect b="0" l="0" r="0" t="0"/>
          <a:stretch/>
        </p:blipFill>
        <p:spPr>
          <a:xfrm>
            <a:off x="436214" y="2461417"/>
            <a:ext cx="897681" cy="855929"/>
          </a:xfrm>
          <a:prstGeom prst="rect">
            <a:avLst/>
          </a:prstGeom>
          <a:noFill/>
          <a:ln>
            <a:noFill/>
          </a:ln>
        </p:spPr>
      </p:pic>
      <p:sp>
        <p:nvSpPr>
          <p:cNvPr id="320" name="Google Shape;320;p12"/>
          <p:cNvSpPr txBox="1"/>
          <p:nvPr/>
        </p:nvSpPr>
        <p:spPr>
          <a:xfrm>
            <a:off x="452172" y="1269909"/>
            <a:ext cx="8950506" cy="53611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PASO </a:t>
            </a:r>
            <a:r>
              <a:rPr b="0" i="0" lang="en-US" sz="2800" u="none" cap="none" strike="noStrike">
                <a:solidFill>
                  <a:srgbClr val="A93501"/>
                </a:solidFill>
                <a:latin typeface="Calibri"/>
                <a:ea typeface="Calibri"/>
                <a:cs typeface="Calibri"/>
                <a:sym typeface="Calibri"/>
              </a:rPr>
              <a:t>1</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13"/>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26" name="Google Shape;326;p13"/>
          <p:cNvSpPr txBox="1"/>
          <p:nvPr/>
        </p:nvSpPr>
        <p:spPr>
          <a:xfrm>
            <a:off x="371683" y="6881800"/>
            <a:ext cx="337160"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13</a:t>
            </a:r>
            <a:endParaRPr/>
          </a:p>
        </p:txBody>
      </p:sp>
      <p:grpSp>
        <p:nvGrpSpPr>
          <p:cNvPr id="327" name="Google Shape;327;p13"/>
          <p:cNvGrpSpPr/>
          <p:nvPr/>
        </p:nvGrpSpPr>
        <p:grpSpPr>
          <a:xfrm>
            <a:off x="728662" y="2604266"/>
            <a:ext cx="7869243" cy="2145538"/>
            <a:chOff x="0" y="0"/>
            <a:chExt cx="7869242" cy="2145537"/>
          </a:xfrm>
        </p:grpSpPr>
        <p:sp>
          <p:nvSpPr>
            <p:cNvPr id="328" name="Google Shape;328;p13"/>
            <p:cNvSpPr/>
            <p:nvPr/>
          </p:nvSpPr>
          <p:spPr>
            <a:xfrm>
              <a:off x="0" y="0"/>
              <a:ext cx="7869242" cy="2145537"/>
            </a:xfrm>
            <a:prstGeom prst="roundRect">
              <a:avLst>
                <a:gd fmla="val 10942"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13"/>
            <p:cNvSpPr txBox="1"/>
            <p:nvPr/>
          </p:nvSpPr>
          <p:spPr>
            <a:xfrm>
              <a:off x="68759" y="882650"/>
              <a:ext cx="7731723"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330" name="Google Shape;330;p13"/>
          <p:cNvSpPr txBox="1"/>
          <p:nvPr/>
        </p:nvSpPr>
        <p:spPr>
          <a:xfrm>
            <a:off x="1379534" y="2559905"/>
            <a:ext cx="7065151" cy="2200960"/>
          </a:xfrm>
          <a:prstGeom prst="rect">
            <a:avLst/>
          </a:prstGeom>
          <a:noFill/>
          <a:ln>
            <a:noFill/>
          </a:ln>
        </p:spPr>
        <p:txBody>
          <a:bodyPr anchorCtr="0" anchor="ctr" bIns="91375" lIns="91375" spcFirstLastPara="1" rIns="91375" wrap="square" tIns="91375">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Ya creada tu cuenta en Gmail, puedes acceder a varias herramientas o aplicaciones que sirven de complemento al correo. </a:t>
            </a:r>
            <a:endParaRPr/>
          </a:p>
          <a:p>
            <a:pPr indent="11430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Para crear un nuevo correo, debes seleccionar la opción “+Redactar”, cada correo debe contener la dirección de correo destino, el cual no necesariamente debe ser Gmail. Agrega el “asunto” como una descripción breve del contenido del correo.  Puedes agregar más personas en cc (con copia).</a:t>
            </a:r>
            <a:endParaRPr/>
          </a:p>
          <a:p>
            <a:pPr indent="11430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Averigüa para qué significa “cco” y cuándo se utiliza (comenta con el curso)</a:t>
            </a:r>
            <a:endParaRPr/>
          </a:p>
        </p:txBody>
      </p:sp>
      <p:pic>
        <p:nvPicPr>
          <p:cNvPr descr="Google Shape;343;p20" id="331" name="Google Shape;331;p13"/>
          <p:cNvPicPr preferRelativeResize="0"/>
          <p:nvPr/>
        </p:nvPicPr>
        <p:blipFill rotWithShape="1">
          <a:blip r:embed="rId3">
            <a:alphaModFix/>
          </a:blip>
          <a:srcRect b="0" l="0" r="0" t="0"/>
          <a:stretch/>
        </p:blipFill>
        <p:spPr>
          <a:xfrm>
            <a:off x="711198" y="4856946"/>
            <a:ext cx="8691476" cy="1736789"/>
          </a:xfrm>
          <a:prstGeom prst="rect">
            <a:avLst/>
          </a:prstGeom>
          <a:noFill/>
          <a:ln>
            <a:noFill/>
          </a:ln>
        </p:spPr>
      </p:pic>
      <p:pic>
        <p:nvPicPr>
          <p:cNvPr descr="Google Shape;344;p20" id="332" name="Google Shape;332;p13"/>
          <p:cNvPicPr preferRelativeResize="0"/>
          <p:nvPr/>
        </p:nvPicPr>
        <p:blipFill rotWithShape="1">
          <a:blip r:embed="rId4">
            <a:alphaModFix/>
          </a:blip>
          <a:srcRect b="0" l="0" r="0" t="0"/>
          <a:stretch/>
        </p:blipFill>
        <p:spPr>
          <a:xfrm>
            <a:off x="5743304" y="5097088"/>
            <a:ext cx="2697982" cy="2462588"/>
          </a:xfrm>
          <a:prstGeom prst="rect">
            <a:avLst/>
          </a:prstGeom>
          <a:noFill/>
          <a:ln>
            <a:noFill/>
          </a:ln>
        </p:spPr>
      </p:pic>
      <p:pic>
        <p:nvPicPr>
          <p:cNvPr descr="Google Shape;345;p20" id="333" name="Google Shape;333;p13"/>
          <p:cNvPicPr preferRelativeResize="0"/>
          <p:nvPr/>
        </p:nvPicPr>
        <p:blipFill rotWithShape="1">
          <a:blip r:embed="rId5">
            <a:alphaModFix/>
          </a:blip>
          <a:srcRect b="0" l="0" r="0" t="0"/>
          <a:stretch/>
        </p:blipFill>
        <p:spPr>
          <a:xfrm>
            <a:off x="436214" y="2461417"/>
            <a:ext cx="897681" cy="855929"/>
          </a:xfrm>
          <a:prstGeom prst="rect">
            <a:avLst/>
          </a:prstGeom>
          <a:noFill/>
          <a:ln>
            <a:noFill/>
          </a:ln>
        </p:spPr>
      </p:pic>
      <p:sp>
        <p:nvSpPr>
          <p:cNvPr id="334" name="Google Shape;334;p13"/>
          <p:cNvSpPr txBox="1"/>
          <p:nvPr/>
        </p:nvSpPr>
        <p:spPr>
          <a:xfrm>
            <a:off x="452172" y="1269909"/>
            <a:ext cx="8950506" cy="53611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PASO </a:t>
            </a:r>
            <a:r>
              <a:rPr b="0" i="0" lang="en-US" sz="2800" u="none" cap="none" strike="noStrike">
                <a:solidFill>
                  <a:srgbClr val="A93501"/>
                </a:solidFill>
                <a:latin typeface="Calibri"/>
                <a:ea typeface="Calibri"/>
                <a:cs typeface="Calibri"/>
                <a:sym typeface="Calibri"/>
              </a:rPr>
              <a:t>2</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14"/>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40" name="Google Shape;340;p14"/>
          <p:cNvSpPr txBox="1"/>
          <p:nvPr/>
        </p:nvSpPr>
        <p:spPr>
          <a:xfrm>
            <a:off x="371683" y="6881800"/>
            <a:ext cx="337160"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14</a:t>
            </a:r>
            <a:endParaRPr/>
          </a:p>
        </p:txBody>
      </p:sp>
      <p:grpSp>
        <p:nvGrpSpPr>
          <p:cNvPr id="341" name="Google Shape;341;p14"/>
          <p:cNvGrpSpPr/>
          <p:nvPr/>
        </p:nvGrpSpPr>
        <p:grpSpPr>
          <a:xfrm>
            <a:off x="728659" y="2604265"/>
            <a:ext cx="5087943" cy="1175578"/>
            <a:chOff x="0" y="0"/>
            <a:chExt cx="5087941" cy="1175577"/>
          </a:xfrm>
        </p:grpSpPr>
        <p:sp>
          <p:nvSpPr>
            <p:cNvPr id="342" name="Google Shape;342;p14"/>
            <p:cNvSpPr/>
            <p:nvPr/>
          </p:nvSpPr>
          <p:spPr>
            <a:xfrm>
              <a:off x="0" y="0"/>
              <a:ext cx="5087941" cy="1175577"/>
            </a:xfrm>
            <a:prstGeom prst="roundRect">
              <a:avLst>
                <a:gd fmla="val 10942"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14"/>
            <p:cNvSpPr txBox="1"/>
            <p:nvPr/>
          </p:nvSpPr>
          <p:spPr>
            <a:xfrm>
              <a:off x="37674" y="397669"/>
              <a:ext cx="5012593"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344" name="Google Shape;344;p14"/>
          <p:cNvSpPr txBox="1"/>
          <p:nvPr/>
        </p:nvSpPr>
        <p:spPr>
          <a:xfrm>
            <a:off x="452172" y="1269909"/>
            <a:ext cx="8950506" cy="53611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CALENDAR</a:t>
            </a:r>
            <a:endParaRPr/>
          </a:p>
        </p:txBody>
      </p:sp>
      <p:sp>
        <p:nvSpPr>
          <p:cNvPr id="345" name="Google Shape;345;p14"/>
          <p:cNvSpPr txBox="1"/>
          <p:nvPr/>
        </p:nvSpPr>
        <p:spPr>
          <a:xfrm>
            <a:off x="1379535" y="2811566"/>
            <a:ext cx="4437065" cy="829360"/>
          </a:xfrm>
          <a:prstGeom prst="rect">
            <a:avLst/>
          </a:prstGeom>
          <a:noFill/>
          <a:ln>
            <a:noFill/>
          </a:ln>
        </p:spPr>
        <p:txBody>
          <a:bodyPr anchorCtr="0" anchor="ctr" bIns="91375" lIns="91375" spcFirstLastPara="1" rIns="91375" wrap="square" tIns="91375">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Además de correo, puedes acceder a otras aplicaciones de Gmail en el cuadro que está a la derecha. Ahora accederemos a la opción de Calendar.</a:t>
            </a:r>
            <a:endParaRPr/>
          </a:p>
        </p:txBody>
      </p:sp>
      <p:grpSp>
        <p:nvGrpSpPr>
          <p:cNvPr id="346" name="Google Shape;346;p14"/>
          <p:cNvGrpSpPr/>
          <p:nvPr/>
        </p:nvGrpSpPr>
        <p:grpSpPr>
          <a:xfrm>
            <a:off x="728662" y="4307383"/>
            <a:ext cx="3459169" cy="884133"/>
            <a:chOff x="0" y="0"/>
            <a:chExt cx="3459168" cy="884131"/>
          </a:xfrm>
        </p:grpSpPr>
        <p:sp>
          <p:nvSpPr>
            <p:cNvPr id="347" name="Google Shape;347;p14"/>
            <p:cNvSpPr/>
            <p:nvPr/>
          </p:nvSpPr>
          <p:spPr>
            <a:xfrm>
              <a:off x="0" y="0"/>
              <a:ext cx="3459168" cy="884131"/>
            </a:xfrm>
            <a:prstGeom prst="roundRect">
              <a:avLst>
                <a:gd fmla="val 16792"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14"/>
            <p:cNvSpPr txBox="1"/>
            <p:nvPr/>
          </p:nvSpPr>
          <p:spPr>
            <a:xfrm>
              <a:off x="43482" y="251946"/>
              <a:ext cx="3372203"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Google Shape;360;p21" id="349" name="Google Shape;349;p14"/>
          <p:cNvPicPr preferRelativeResize="0"/>
          <p:nvPr/>
        </p:nvPicPr>
        <p:blipFill rotWithShape="1">
          <a:blip r:embed="rId3">
            <a:alphaModFix/>
          </a:blip>
          <a:srcRect b="0" l="0" r="0" t="0"/>
          <a:stretch/>
        </p:blipFill>
        <p:spPr>
          <a:xfrm>
            <a:off x="3905093" y="4070362"/>
            <a:ext cx="500377" cy="477102"/>
          </a:xfrm>
          <a:prstGeom prst="rect">
            <a:avLst/>
          </a:prstGeom>
          <a:noFill/>
          <a:ln>
            <a:noFill/>
          </a:ln>
        </p:spPr>
      </p:pic>
      <p:sp>
        <p:nvSpPr>
          <p:cNvPr id="350" name="Google Shape;350;p14"/>
          <p:cNvSpPr txBox="1"/>
          <p:nvPr/>
        </p:nvSpPr>
        <p:spPr>
          <a:xfrm>
            <a:off x="939795" y="4458561"/>
            <a:ext cx="3078482" cy="55450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En </a:t>
            </a:r>
            <a:r>
              <a:rPr b="1" i="0" lang="en-US" sz="1600" u="none" cap="none" strike="noStrike">
                <a:solidFill>
                  <a:srgbClr val="000000"/>
                </a:solidFill>
                <a:latin typeface="Calibri"/>
                <a:ea typeface="Calibri"/>
                <a:cs typeface="Calibri"/>
                <a:sym typeface="Calibri"/>
              </a:rPr>
              <a:t>Calendar</a:t>
            </a:r>
            <a:r>
              <a:rPr b="0" i="0" lang="en-US" sz="1600" u="none" cap="none" strike="noStrike">
                <a:solidFill>
                  <a:srgbClr val="000000"/>
                </a:solidFill>
                <a:latin typeface="Calibri"/>
                <a:ea typeface="Calibri"/>
                <a:cs typeface="Calibri"/>
                <a:sym typeface="Calibri"/>
              </a:rPr>
              <a:t> puedes agendar tus tareas, compromisos o actividades.</a:t>
            </a:r>
            <a:endParaRPr/>
          </a:p>
        </p:txBody>
      </p:sp>
      <p:grpSp>
        <p:nvGrpSpPr>
          <p:cNvPr id="351" name="Google Shape;351;p14"/>
          <p:cNvGrpSpPr/>
          <p:nvPr/>
        </p:nvGrpSpPr>
        <p:grpSpPr>
          <a:xfrm>
            <a:off x="728662" y="5579707"/>
            <a:ext cx="3176434" cy="1138596"/>
            <a:chOff x="0" y="0"/>
            <a:chExt cx="3176433" cy="1138594"/>
          </a:xfrm>
        </p:grpSpPr>
        <p:sp>
          <p:nvSpPr>
            <p:cNvPr id="352" name="Google Shape;352;p14"/>
            <p:cNvSpPr/>
            <p:nvPr/>
          </p:nvSpPr>
          <p:spPr>
            <a:xfrm>
              <a:off x="0" y="0"/>
              <a:ext cx="3176433" cy="1138594"/>
            </a:xfrm>
            <a:prstGeom prst="roundRect">
              <a:avLst>
                <a:gd fmla="val 16792"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14"/>
            <p:cNvSpPr txBox="1"/>
            <p:nvPr/>
          </p:nvSpPr>
          <p:spPr>
            <a:xfrm>
              <a:off x="55997" y="379179"/>
              <a:ext cx="3064440"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Google Shape;365;p21" id="354" name="Google Shape;354;p14"/>
          <p:cNvPicPr preferRelativeResize="0"/>
          <p:nvPr/>
        </p:nvPicPr>
        <p:blipFill rotWithShape="1">
          <a:blip r:embed="rId3">
            <a:alphaModFix/>
          </a:blip>
          <a:srcRect b="0" l="0" r="0" t="0"/>
          <a:stretch/>
        </p:blipFill>
        <p:spPr>
          <a:xfrm>
            <a:off x="3587438" y="5342687"/>
            <a:ext cx="500375" cy="477103"/>
          </a:xfrm>
          <a:prstGeom prst="rect">
            <a:avLst/>
          </a:prstGeom>
          <a:noFill/>
          <a:ln>
            <a:noFill/>
          </a:ln>
        </p:spPr>
      </p:pic>
      <p:sp>
        <p:nvSpPr>
          <p:cNvPr id="355" name="Google Shape;355;p14"/>
          <p:cNvSpPr txBox="1"/>
          <p:nvPr/>
        </p:nvSpPr>
        <p:spPr>
          <a:xfrm>
            <a:off x="939794" y="5730885"/>
            <a:ext cx="2697483" cy="80850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Puedes también, agendar una videollamada con Meet (otra aplicación de Gmail).</a:t>
            </a:r>
            <a:endParaRPr/>
          </a:p>
        </p:txBody>
      </p:sp>
      <p:sp>
        <p:nvSpPr>
          <p:cNvPr id="356" name="Google Shape;356;p14"/>
          <p:cNvSpPr/>
          <p:nvPr/>
        </p:nvSpPr>
        <p:spPr>
          <a:xfrm>
            <a:off x="9237453" y="2076093"/>
            <a:ext cx="283558" cy="5346705"/>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368;p21" id="357" name="Google Shape;357;p14"/>
          <p:cNvPicPr preferRelativeResize="0"/>
          <p:nvPr/>
        </p:nvPicPr>
        <p:blipFill rotWithShape="1">
          <a:blip r:embed="rId3">
            <a:alphaModFix/>
          </a:blip>
          <a:srcRect b="0" l="0" r="0" t="0"/>
          <a:stretch/>
        </p:blipFill>
        <p:spPr>
          <a:xfrm>
            <a:off x="436214" y="2461417"/>
            <a:ext cx="897681" cy="855929"/>
          </a:xfrm>
          <a:prstGeom prst="rect">
            <a:avLst/>
          </a:prstGeom>
          <a:noFill/>
          <a:ln>
            <a:noFill/>
          </a:ln>
        </p:spPr>
      </p:pic>
      <p:pic>
        <p:nvPicPr>
          <p:cNvPr descr="Google Shape;369;p21" id="358" name="Google Shape;358;p14"/>
          <p:cNvPicPr preferRelativeResize="0"/>
          <p:nvPr/>
        </p:nvPicPr>
        <p:blipFill rotWithShape="1">
          <a:blip r:embed="rId4">
            <a:alphaModFix/>
          </a:blip>
          <a:srcRect b="0" l="0" r="0" t="0"/>
          <a:stretch/>
        </p:blipFill>
        <p:spPr>
          <a:xfrm>
            <a:off x="6115477" y="2425051"/>
            <a:ext cx="3168573" cy="4293250"/>
          </a:xfrm>
          <a:prstGeom prst="rect">
            <a:avLst/>
          </a:prstGeom>
          <a:noFill/>
          <a:ln>
            <a:noFill/>
          </a:ln>
        </p:spPr>
      </p:pic>
      <p:sp>
        <p:nvSpPr>
          <p:cNvPr id="359" name="Google Shape;359;p14"/>
          <p:cNvSpPr/>
          <p:nvPr/>
        </p:nvSpPr>
        <p:spPr>
          <a:xfrm>
            <a:off x="7236207" y="5710313"/>
            <a:ext cx="987417" cy="987417"/>
          </a:xfrm>
          <a:prstGeom prst="ellipse">
            <a:avLst/>
          </a:prstGeom>
          <a:noFill/>
          <a:ln cap="flat" cmpd="sng" w="25400">
            <a:solidFill>
              <a:srgbClr val="ED6B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15"/>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65" name="Google Shape;365;p15"/>
          <p:cNvSpPr txBox="1"/>
          <p:nvPr/>
        </p:nvSpPr>
        <p:spPr>
          <a:xfrm>
            <a:off x="371683" y="6881800"/>
            <a:ext cx="337160"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15</a:t>
            </a:r>
            <a:endParaRPr/>
          </a:p>
        </p:txBody>
      </p:sp>
      <p:grpSp>
        <p:nvGrpSpPr>
          <p:cNvPr id="366" name="Google Shape;366;p15"/>
          <p:cNvGrpSpPr/>
          <p:nvPr/>
        </p:nvGrpSpPr>
        <p:grpSpPr>
          <a:xfrm>
            <a:off x="728662" y="2604263"/>
            <a:ext cx="3221043" cy="2729741"/>
            <a:chOff x="0" y="0"/>
            <a:chExt cx="3221042" cy="2729739"/>
          </a:xfrm>
        </p:grpSpPr>
        <p:sp>
          <p:nvSpPr>
            <p:cNvPr id="367" name="Google Shape;367;p15"/>
            <p:cNvSpPr/>
            <p:nvPr/>
          </p:nvSpPr>
          <p:spPr>
            <a:xfrm>
              <a:off x="0" y="0"/>
              <a:ext cx="3221042" cy="2729739"/>
            </a:xfrm>
            <a:prstGeom prst="roundRect">
              <a:avLst>
                <a:gd fmla="val 10942"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15"/>
            <p:cNvSpPr txBox="1"/>
            <p:nvPr/>
          </p:nvSpPr>
          <p:spPr>
            <a:xfrm>
              <a:off x="87482" y="1174751"/>
              <a:ext cx="3046077" cy="380185"/>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369" name="Google Shape;369;p15"/>
          <p:cNvSpPr txBox="1"/>
          <p:nvPr/>
        </p:nvSpPr>
        <p:spPr>
          <a:xfrm>
            <a:off x="452172" y="1269909"/>
            <a:ext cx="8950506" cy="53611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CALENDAR</a:t>
            </a:r>
            <a:endParaRPr/>
          </a:p>
        </p:txBody>
      </p:sp>
      <p:sp>
        <p:nvSpPr>
          <p:cNvPr id="370" name="Google Shape;370;p15"/>
          <p:cNvSpPr txBox="1"/>
          <p:nvPr/>
        </p:nvSpPr>
        <p:spPr>
          <a:xfrm>
            <a:off x="1054097" y="2767026"/>
            <a:ext cx="2620966" cy="2429560"/>
          </a:xfrm>
          <a:prstGeom prst="rect">
            <a:avLst/>
          </a:prstGeom>
          <a:noFill/>
          <a:ln>
            <a:noFill/>
          </a:ln>
        </p:spPr>
        <p:txBody>
          <a:bodyPr anchorCtr="0" anchor="ctr" bIns="91375" lIns="91375" spcFirstLastPara="1" rIns="91375" wrap="square" tIns="91375">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En calendario debes hacer click en el día y hora de una reunión o actividad. Para más opciones presiona el botón “más opciones”, en donde podrás acceder a programar tus eventos con periodicidad y/o video conferencia. Lo que se llama Videollamada con Google Meet</a:t>
            </a:r>
            <a:endParaRPr/>
          </a:p>
        </p:txBody>
      </p:sp>
      <p:sp>
        <p:nvSpPr>
          <p:cNvPr id="371" name="Google Shape;371;p15"/>
          <p:cNvSpPr/>
          <p:nvPr/>
        </p:nvSpPr>
        <p:spPr>
          <a:xfrm>
            <a:off x="9237453" y="2076093"/>
            <a:ext cx="283558" cy="5346705"/>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382;p22" id="372" name="Google Shape;372;p15"/>
          <p:cNvPicPr preferRelativeResize="0"/>
          <p:nvPr/>
        </p:nvPicPr>
        <p:blipFill rotWithShape="1">
          <a:blip r:embed="rId3">
            <a:alphaModFix/>
          </a:blip>
          <a:srcRect b="0" l="0" r="0" t="0"/>
          <a:stretch/>
        </p:blipFill>
        <p:spPr>
          <a:xfrm>
            <a:off x="4126517" y="2604266"/>
            <a:ext cx="6290341" cy="4079877"/>
          </a:xfrm>
          <a:prstGeom prst="rect">
            <a:avLst/>
          </a:prstGeom>
          <a:noFill/>
          <a:ln>
            <a:noFill/>
          </a:ln>
        </p:spPr>
      </p:pic>
      <p:pic>
        <p:nvPicPr>
          <p:cNvPr descr="Google Shape;383;p22" id="373" name="Google Shape;373;p15"/>
          <p:cNvPicPr preferRelativeResize="0"/>
          <p:nvPr/>
        </p:nvPicPr>
        <p:blipFill rotWithShape="1">
          <a:blip r:embed="rId4">
            <a:alphaModFix/>
          </a:blip>
          <a:srcRect b="0" l="0" r="0" t="0"/>
          <a:stretch/>
        </p:blipFill>
        <p:spPr>
          <a:xfrm>
            <a:off x="436214" y="2461417"/>
            <a:ext cx="897681" cy="85592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16"/>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79" name="Google Shape;379;p16"/>
          <p:cNvSpPr txBox="1"/>
          <p:nvPr/>
        </p:nvSpPr>
        <p:spPr>
          <a:xfrm>
            <a:off x="371683" y="6881800"/>
            <a:ext cx="337160"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16</a:t>
            </a:r>
            <a:endParaRPr/>
          </a:p>
        </p:txBody>
      </p:sp>
      <p:pic>
        <p:nvPicPr>
          <p:cNvPr descr="Google Shape;389;p23" id="380" name="Google Shape;380;p16"/>
          <p:cNvPicPr preferRelativeResize="0"/>
          <p:nvPr/>
        </p:nvPicPr>
        <p:blipFill rotWithShape="1">
          <a:blip r:embed="rId3">
            <a:alphaModFix/>
          </a:blip>
          <a:srcRect b="0" l="0" r="0" t="0"/>
          <a:stretch/>
        </p:blipFill>
        <p:spPr>
          <a:xfrm>
            <a:off x="3687764" y="2473930"/>
            <a:ext cx="6645048" cy="3888770"/>
          </a:xfrm>
          <a:prstGeom prst="rect">
            <a:avLst/>
          </a:prstGeom>
          <a:noFill/>
          <a:ln>
            <a:noFill/>
          </a:ln>
        </p:spPr>
      </p:pic>
      <p:grpSp>
        <p:nvGrpSpPr>
          <p:cNvPr id="381" name="Google Shape;381;p16"/>
          <p:cNvGrpSpPr/>
          <p:nvPr/>
        </p:nvGrpSpPr>
        <p:grpSpPr>
          <a:xfrm>
            <a:off x="728662" y="2604266"/>
            <a:ext cx="2959106" cy="2475738"/>
            <a:chOff x="0" y="0"/>
            <a:chExt cx="2959105" cy="2475737"/>
          </a:xfrm>
        </p:grpSpPr>
        <p:sp>
          <p:nvSpPr>
            <p:cNvPr id="382" name="Google Shape;382;p16"/>
            <p:cNvSpPr/>
            <p:nvPr/>
          </p:nvSpPr>
          <p:spPr>
            <a:xfrm>
              <a:off x="0" y="0"/>
              <a:ext cx="2959105" cy="2475737"/>
            </a:xfrm>
            <a:prstGeom prst="roundRect">
              <a:avLst>
                <a:gd fmla="val 10942"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16"/>
            <p:cNvSpPr txBox="1"/>
            <p:nvPr/>
          </p:nvSpPr>
          <p:spPr>
            <a:xfrm>
              <a:off x="79340" y="1047750"/>
              <a:ext cx="2800424"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384" name="Google Shape;384;p16"/>
          <p:cNvSpPr txBox="1"/>
          <p:nvPr/>
        </p:nvSpPr>
        <p:spPr>
          <a:xfrm>
            <a:off x="1066799" y="2806330"/>
            <a:ext cx="2620968" cy="1972360"/>
          </a:xfrm>
          <a:prstGeom prst="rect">
            <a:avLst/>
          </a:prstGeom>
          <a:noFill/>
          <a:ln>
            <a:noFill/>
          </a:ln>
        </p:spPr>
        <p:txBody>
          <a:bodyPr anchorCtr="0" anchor="ctr" bIns="91375" lIns="91375" spcFirstLastPara="1" rIns="91375" wrap="square" tIns="91375">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En “más opciones” puedes modificar y/o eliminar un evento. También indicar la tabla de temas, si es o no video llamada, la ubicación física, agregar invitados por correos, entre otras opciones.</a:t>
            </a:r>
            <a:endParaRPr/>
          </a:p>
        </p:txBody>
      </p:sp>
      <p:sp>
        <p:nvSpPr>
          <p:cNvPr id="385" name="Google Shape;385;p16"/>
          <p:cNvSpPr/>
          <p:nvPr/>
        </p:nvSpPr>
        <p:spPr>
          <a:xfrm>
            <a:off x="9237453" y="2076093"/>
            <a:ext cx="283558" cy="5346705"/>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395;p23" id="386" name="Google Shape;386;p16"/>
          <p:cNvPicPr preferRelativeResize="0"/>
          <p:nvPr/>
        </p:nvPicPr>
        <p:blipFill rotWithShape="1">
          <a:blip r:embed="rId4">
            <a:alphaModFix/>
          </a:blip>
          <a:srcRect b="0" l="0" r="0" t="0"/>
          <a:stretch/>
        </p:blipFill>
        <p:spPr>
          <a:xfrm>
            <a:off x="436214" y="2461417"/>
            <a:ext cx="897681" cy="855929"/>
          </a:xfrm>
          <a:prstGeom prst="rect">
            <a:avLst/>
          </a:prstGeom>
          <a:noFill/>
          <a:ln>
            <a:noFill/>
          </a:ln>
        </p:spPr>
      </p:pic>
      <p:sp>
        <p:nvSpPr>
          <p:cNvPr id="387" name="Google Shape;387;p16"/>
          <p:cNvSpPr txBox="1"/>
          <p:nvPr/>
        </p:nvSpPr>
        <p:spPr>
          <a:xfrm>
            <a:off x="452172" y="1269909"/>
            <a:ext cx="8950506" cy="53611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VIDEO LLAMADA </a:t>
            </a:r>
            <a:r>
              <a:rPr b="0" i="0" lang="en-US" sz="2800" u="none" cap="none" strike="noStrike">
                <a:solidFill>
                  <a:srgbClr val="A93501"/>
                </a:solidFill>
                <a:latin typeface="Calibri"/>
                <a:ea typeface="Calibri"/>
                <a:cs typeface="Calibri"/>
                <a:sym typeface="Calibri"/>
              </a:rPr>
              <a:t>(Meet)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17"/>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93" name="Google Shape;393;p17"/>
          <p:cNvSpPr txBox="1"/>
          <p:nvPr/>
        </p:nvSpPr>
        <p:spPr>
          <a:xfrm>
            <a:off x="371683" y="6881800"/>
            <a:ext cx="337160"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17</a:t>
            </a:r>
            <a:endParaRPr/>
          </a:p>
        </p:txBody>
      </p:sp>
      <p:pic>
        <p:nvPicPr>
          <p:cNvPr descr="Google Shape;402;p24" id="394" name="Google Shape;394;p17"/>
          <p:cNvPicPr preferRelativeResize="0"/>
          <p:nvPr/>
        </p:nvPicPr>
        <p:blipFill rotWithShape="1">
          <a:blip r:embed="rId3">
            <a:alphaModFix/>
          </a:blip>
          <a:srcRect b="0" l="0" r="0" t="0"/>
          <a:stretch/>
        </p:blipFill>
        <p:spPr>
          <a:xfrm>
            <a:off x="1688151" y="3205849"/>
            <a:ext cx="8065798" cy="3486778"/>
          </a:xfrm>
          <a:prstGeom prst="rect">
            <a:avLst/>
          </a:prstGeom>
          <a:noFill/>
          <a:ln>
            <a:noFill/>
          </a:ln>
        </p:spPr>
      </p:pic>
      <p:sp>
        <p:nvSpPr>
          <p:cNvPr id="395" name="Google Shape;395;p17"/>
          <p:cNvSpPr/>
          <p:nvPr/>
        </p:nvSpPr>
        <p:spPr>
          <a:xfrm>
            <a:off x="9237453" y="2076093"/>
            <a:ext cx="516497" cy="5346705"/>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96" name="Google Shape;396;p17"/>
          <p:cNvGrpSpPr/>
          <p:nvPr/>
        </p:nvGrpSpPr>
        <p:grpSpPr>
          <a:xfrm>
            <a:off x="728662" y="2604262"/>
            <a:ext cx="8508797" cy="1358143"/>
            <a:chOff x="0" y="-1"/>
            <a:chExt cx="8508796" cy="1358142"/>
          </a:xfrm>
        </p:grpSpPr>
        <p:sp>
          <p:nvSpPr>
            <p:cNvPr id="397" name="Google Shape;397;p17"/>
            <p:cNvSpPr/>
            <p:nvPr/>
          </p:nvSpPr>
          <p:spPr>
            <a:xfrm>
              <a:off x="0" y="-1"/>
              <a:ext cx="8508796" cy="1358142"/>
            </a:xfrm>
            <a:prstGeom prst="roundRect">
              <a:avLst>
                <a:gd fmla="val 10942"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17"/>
            <p:cNvSpPr txBox="1"/>
            <p:nvPr/>
          </p:nvSpPr>
          <p:spPr>
            <a:xfrm>
              <a:off x="43525" y="488951"/>
              <a:ext cx="8421746"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399" name="Google Shape;399;p17"/>
          <p:cNvSpPr txBox="1"/>
          <p:nvPr/>
        </p:nvSpPr>
        <p:spPr>
          <a:xfrm>
            <a:off x="1066798" y="2812724"/>
            <a:ext cx="7924804" cy="981760"/>
          </a:xfrm>
          <a:prstGeom prst="rect">
            <a:avLst/>
          </a:prstGeom>
          <a:noFill/>
          <a:ln>
            <a:noFill/>
          </a:ln>
        </p:spPr>
        <p:txBody>
          <a:bodyPr anchorCtr="0" anchor="ctr" bIns="91375" lIns="91375" spcFirstLastPara="1" rIns="91375" wrap="square" tIns="91375">
            <a:spAutoFit/>
          </a:bodyPr>
          <a:lstStyle/>
          <a:p>
            <a:pPr indent="-285750" lvl="0" marL="28575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A una video llamada puedes acceder directamente en el link que te muestra en el calendario o a través de una invitación que llega a la bandeja de entrada del correo.</a:t>
            </a:r>
            <a:endParaRPr b="0" i="0" sz="1100" u="none" cap="none" strike="noStrike">
              <a:solidFill>
                <a:srgbClr val="000000"/>
              </a:solidFill>
              <a:latin typeface="Helvetica Neue"/>
              <a:ea typeface="Helvetica Neue"/>
              <a:cs typeface="Helvetica Neue"/>
              <a:sym typeface="Helvetica Neue"/>
            </a:endParaRPr>
          </a:p>
          <a:p>
            <a:pPr indent="114300" lvl="0" marL="0" marR="0" rtl="0" algn="just">
              <a:lnSpc>
                <a:spcPct val="100000"/>
              </a:lnSpc>
              <a:spcBef>
                <a:spcPts val="0"/>
              </a:spcBef>
              <a:spcAft>
                <a:spcPts val="0"/>
              </a:spcAft>
              <a:buClr>
                <a:srgbClr val="000000"/>
              </a:buClr>
              <a:buSzPts val="1100"/>
              <a:buFont typeface="Helvetica Neue"/>
              <a:buNone/>
            </a:pPr>
            <a:r>
              <a:t/>
            </a:r>
            <a:endParaRPr b="0" i="0" sz="1100" u="none" cap="none" strike="noStrike">
              <a:solidFill>
                <a:srgbClr val="000000"/>
              </a:solidFill>
              <a:latin typeface="Helvetica Neue"/>
              <a:ea typeface="Helvetica Neue"/>
              <a:cs typeface="Helvetica Neue"/>
              <a:sym typeface="Helvetica Neue"/>
            </a:endParaRPr>
          </a:p>
          <a:p>
            <a:pPr indent="-285750" lvl="0" marL="28575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Puedes ingresar en silencio, desactivando tu micrófono y/o sin imagen de tu video cámara.</a:t>
            </a:r>
            <a:endParaRPr/>
          </a:p>
        </p:txBody>
      </p:sp>
      <p:pic>
        <p:nvPicPr>
          <p:cNvPr descr="Google Shape;408;p24" id="400" name="Google Shape;400;p17"/>
          <p:cNvPicPr preferRelativeResize="0"/>
          <p:nvPr/>
        </p:nvPicPr>
        <p:blipFill rotWithShape="1">
          <a:blip r:embed="rId4">
            <a:alphaModFix/>
          </a:blip>
          <a:srcRect b="0" l="0" r="0" t="0"/>
          <a:stretch/>
        </p:blipFill>
        <p:spPr>
          <a:xfrm>
            <a:off x="428018" y="4490568"/>
            <a:ext cx="1470528" cy="1470530"/>
          </a:xfrm>
          <a:prstGeom prst="rect">
            <a:avLst/>
          </a:prstGeom>
          <a:noFill/>
          <a:ln>
            <a:noFill/>
          </a:ln>
        </p:spPr>
      </p:pic>
      <p:pic>
        <p:nvPicPr>
          <p:cNvPr descr="Google Shape;409;p24" id="401" name="Google Shape;401;p17"/>
          <p:cNvPicPr preferRelativeResize="0"/>
          <p:nvPr/>
        </p:nvPicPr>
        <p:blipFill rotWithShape="1">
          <a:blip r:embed="rId5">
            <a:alphaModFix/>
          </a:blip>
          <a:srcRect b="0" l="0" r="0" t="0"/>
          <a:stretch/>
        </p:blipFill>
        <p:spPr>
          <a:xfrm>
            <a:off x="436214" y="2461417"/>
            <a:ext cx="897681" cy="855929"/>
          </a:xfrm>
          <a:prstGeom prst="rect">
            <a:avLst/>
          </a:prstGeom>
          <a:noFill/>
          <a:ln>
            <a:noFill/>
          </a:ln>
        </p:spPr>
      </p:pic>
      <p:sp>
        <p:nvSpPr>
          <p:cNvPr id="402" name="Google Shape;402;p17"/>
          <p:cNvSpPr txBox="1"/>
          <p:nvPr/>
        </p:nvSpPr>
        <p:spPr>
          <a:xfrm>
            <a:off x="452172" y="1269909"/>
            <a:ext cx="8950506" cy="53611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TODO LISTO PARA </a:t>
            </a:r>
            <a:r>
              <a:rPr b="0" i="0" lang="en-US" sz="2800" u="none" cap="none" strike="noStrike">
                <a:solidFill>
                  <a:srgbClr val="A93501"/>
                </a:solidFill>
                <a:latin typeface="Calibri"/>
                <a:ea typeface="Calibri"/>
                <a:cs typeface="Calibri"/>
                <a:sym typeface="Calibri"/>
              </a:rPr>
              <a:t>UNIRTE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18"/>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408" name="Google Shape;408;p18"/>
          <p:cNvSpPr txBox="1"/>
          <p:nvPr/>
        </p:nvSpPr>
        <p:spPr>
          <a:xfrm>
            <a:off x="371683" y="6881800"/>
            <a:ext cx="337160"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18</a:t>
            </a:r>
            <a:endParaRPr/>
          </a:p>
        </p:txBody>
      </p:sp>
      <p:sp>
        <p:nvSpPr>
          <p:cNvPr id="409" name="Google Shape;409;p18"/>
          <p:cNvSpPr/>
          <p:nvPr/>
        </p:nvSpPr>
        <p:spPr>
          <a:xfrm>
            <a:off x="9237453" y="2076093"/>
            <a:ext cx="516497" cy="5346705"/>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10" name="Google Shape;410;p18"/>
          <p:cNvGrpSpPr/>
          <p:nvPr/>
        </p:nvGrpSpPr>
        <p:grpSpPr>
          <a:xfrm>
            <a:off x="728662" y="2604265"/>
            <a:ext cx="8508797" cy="1046545"/>
            <a:chOff x="0" y="0"/>
            <a:chExt cx="8508796" cy="1046544"/>
          </a:xfrm>
        </p:grpSpPr>
        <p:sp>
          <p:nvSpPr>
            <p:cNvPr id="411" name="Google Shape;411;p18"/>
            <p:cNvSpPr/>
            <p:nvPr/>
          </p:nvSpPr>
          <p:spPr>
            <a:xfrm>
              <a:off x="0" y="0"/>
              <a:ext cx="8508796" cy="1046544"/>
            </a:xfrm>
            <a:prstGeom prst="roundRect">
              <a:avLst>
                <a:gd fmla="val 10942"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18"/>
            <p:cNvSpPr txBox="1"/>
            <p:nvPr/>
          </p:nvSpPr>
          <p:spPr>
            <a:xfrm>
              <a:off x="33536" y="333152"/>
              <a:ext cx="8441722"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413" name="Google Shape;413;p18"/>
          <p:cNvSpPr txBox="1"/>
          <p:nvPr/>
        </p:nvSpPr>
        <p:spPr>
          <a:xfrm>
            <a:off x="1066798" y="2810854"/>
            <a:ext cx="8170655" cy="600760"/>
          </a:xfrm>
          <a:prstGeom prst="rect">
            <a:avLst/>
          </a:prstGeom>
          <a:noFill/>
          <a:ln>
            <a:noFill/>
          </a:ln>
        </p:spPr>
        <p:txBody>
          <a:bodyPr anchorCtr="0" anchor="ctr" bIns="91375" lIns="91375" spcFirstLastPara="1" rIns="91375" wrap="square" tIns="91375">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Dentro de la videollamada puedes ver el link de acceso y enviarlo por cualquier medio de comunicación (whatsapp, chat u otro).</a:t>
            </a:r>
            <a:endParaRPr/>
          </a:p>
        </p:txBody>
      </p:sp>
      <p:pic>
        <p:nvPicPr>
          <p:cNvPr descr="Google Shape;421;p25" id="414" name="Google Shape;414;p18"/>
          <p:cNvPicPr preferRelativeResize="0"/>
          <p:nvPr/>
        </p:nvPicPr>
        <p:blipFill rotWithShape="1">
          <a:blip r:embed="rId3">
            <a:alphaModFix/>
          </a:blip>
          <a:srcRect b="0" l="0" r="0" t="0"/>
          <a:stretch/>
        </p:blipFill>
        <p:spPr>
          <a:xfrm>
            <a:off x="692438" y="3747727"/>
            <a:ext cx="1470528" cy="1470530"/>
          </a:xfrm>
          <a:prstGeom prst="rect">
            <a:avLst/>
          </a:prstGeom>
          <a:noFill/>
          <a:ln>
            <a:noFill/>
          </a:ln>
        </p:spPr>
      </p:pic>
      <p:pic>
        <p:nvPicPr>
          <p:cNvPr descr="Google Shape;422;p25" id="415" name="Google Shape;415;p18"/>
          <p:cNvPicPr preferRelativeResize="0"/>
          <p:nvPr/>
        </p:nvPicPr>
        <p:blipFill rotWithShape="1">
          <a:blip r:embed="rId4">
            <a:alphaModFix/>
          </a:blip>
          <a:srcRect b="0" l="0" r="0" t="0"/>
          <a:stretch/>
        </p:blipFill>
        <p:spPr>
          <a:xfrm>
            <a:off x="2688588" y="3834812"/>
            <a:ext cx="4927075" cy="1840086"/>
          </a:xfrm>
          <a:prstGeom prst="rect">
            <a:avLst/>
          </a:prstGeom>
          <a:noFill/>
          <a:ln cap="flat" cmpd="sng" w="9525">
            <a:solidFill>
              <a:srgbClr val="000000"/>
            </a:solidFill>
            <a:prstDash val="solid"/>
            <a:round/>
            <a:headEnd len="sm" w="sm" type="none"/>
            <a:tailEnd len="sm" w="sm" type="none"/>
          </a:ln>
        </p:spPr>
      </p:pic>
      <p:pic>
        <p:nvPicPr>
          <p:cNvPr descr="Google Shape;423;p25" id="416" name="Google Shape;416;p18"/>
          <p:cNvPicPr preferRelativeResize="0"/>
          <p:nvPr/>
        </p:nvPicPr>
        <p:blipFill rotWithShape="1">
          <a:blip r:embed="rId5">
            <a:alphaModFix/>
          </a:blip>
          <a:srcRect b="0" l="0" r="0" t="0"/>
          <a:stretch/>
        </p:blipFill>
        <p:spPr>
          <a:xfrm>
            <a:off x="1605701" y="5910691"/>
            <a:ext cx="6738971" cy="872600"/>
          </a:xfrm>
          <a:prstGeom prst="rect">
            <a:avLst/>
          </a:prstGeom>
          <a:noFill/>
          <a:ln>
            <a:noFill/>
          </a:ln>
        </p:spPr>
      </p:pic>
      <p:pic>
        <p:nvPicPr>
          <p:cNvPr descr="Google Shape;424;p25" id="417" name="Google Shape;417;p18"/>
          <p:cNvPicPr preferRelativeResize="0"/>
          <p:nvPr/>
        </p:nvPicPr>
        <p:blipFill rotWithShape="1">
          <a:blip r:embed="rId6">
            <a:alphaModFix/>
          </a:blip>
          <a:srcRect b="0" l="0" r="0" t="0"/>
          <a:stretch/>
        </p:blipFill>
        <p:spPr>
          <a:xfrm>
            <a:off x="436214" y="2461417"/>
            <a:ext cx="897681" cy="855929"/>
          </a:xfrm>
          <a:prstGeom prst="rect">
            <a:avLst/>
          </a:prstGeom>
          <a:noFill/>
          <a:ln>
            <a:noFill/>
          </a:ln>
        </p:spPr>
      </p:pic>
      <p:sp>
        <p:nvSpPr>
          <p:cNvPr id="418" name="Google Shape;418;p18"/>
          <p:cNvSpPr txBox="1"/>
          <p:nvPr/>
        </p:nvSpPr>
        <p:spPr>
          <a:xfrm>
            <a:off x="452172" y="1269909"/>
            <a:ext cx="8950506" cy="53611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TODO LISTO PARA </a:t>
            </a:r>
            <a:r>
              <a:rPr b="0" i="0" lang="en-US" sz="2800" u="none" cap="none" strike="noStrike">
                <a:solidFill>
                  <a:srgbClr val="A93501"/>
                </a:solidFill>
                <a:latin typeface="Calibri"/>
                <a:ea typeface="Calibri"/>
                <a:cs typeface="Calibri"/>
                <a:sym typeface="Calibri"/>
              </a:rPr>
              <a:t>UNIRTE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19"/>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424" name="Google Shape;424;p19"/>
          <p:cNvSpPr txBox="1"/>
          <p:nvPr/>
        </p:nvSpPr>
        <p:spPr>
          <a:xfrm>
            <a:off x="371683" y="6881800"/>
            <a:ext cx="337160"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19</a:t>
            </a:r>
            <a:endParaRPr/>
          </a:p>
        </p:txBody>
      </p:sp>
      <p:grpSp>
        <p:nvGrpSpPr>
          <p:cNvPr id="425" name="Google Shape;425;p19"/>
          <p:cNvGrpSpPr/>
          <p:nvPr/>
        </p:nvGrpSpPr>
        <p:grpSpPr>
          <a:xfrm>
            <a:off x="728659" y="2604265"/>
            <a:ext cx="5087943" cy="1175578"/>
            <a:chOff x="0" y="0"/>
            <a:chExt cx="5087941" cy="1175577"/>
          </a:xfrm>
        </p:grpSpPr>
        <p:sp>
          <p:nvSpPr>
            <p:cNvPr id="426" name="Google Shape;426;p19"/>
            <p:cNvSpPr/>
            <p:nvPr/>
          </p:nvSpPr>
          <p:spPr>
            <a:xfrm>
              <a:off x="0" y="0"/>
              <a:ext cx="5087941" cy="1175577"/>
            </a:xfrm>
            <a:prstGeom prst="roundRect">
              <a:avLst>
                <a:gd fmla="val 10942"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19"/>
            <p:cNvSpPr txBox="1"/>
            <p:nvPr/>
          </p:nvSpPr>
          <p:spPr>
            <a:xfrm>
              <a:off x="37674" y="397669"/>
              <a:ext cx="5012593"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428" name="Google Shape;428;p19"/>
          <p:cNvSpPr txBox="1"/>
          <p:nvPr/>
        </p:nvSpPr>
        <p:spPr>
          <a:xfrm>
            <a:off x="1350014" y="2741185"/>
            <a:ext cx="4326889" cy="829360"/>
          </a:xfrm>
          <a:prstGeom prst="rect">
            <a:avLst/>
          </a:prstGeom>
          <a:noFill/>
          <a:ln>
            <a:noFill/>
          </a:ln>
        </p:spPr>
        <p:txBody>
          <a:bodyPr anchorCtr="0" anchor="ctr" bIns="91375" lIns="91375" spcFirstLastPara="1" rIns="91375" wrap="square" tIns="91375">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En el correo electrónico puedes acceder a otras aplicaciones de Gmail pinchando el ícono de cuadritos, como se muestra en la siguiente imagen.</a:t>
            </a:r>
            <a:endParaRPr/>
          </a:p>
        </p:txBody>
      </p:sp>
      <p:sp>
        <p:nvSpPr>
          <p:cNvPr id="429" name="Google Shape;429;p19"/>
          <p:cNvSpPr/>
          <p:nvPr/>
        </p:nvSpPr>
        <p:spPr>
          <a:xfrm>
            <a:off x="9120375" y="2076093"/>
            <a:ext cx="283558" cy="5346705"/>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19"/>
          <p:cNvSpPr/>
          <p:nvPr/>
        </p:nvSpPr>
        <p:spPr>
          <a:xfrm>
            <a:off x="5996177" y="2149475"/>
            <a:ext cx="283558" cy="5346700"/>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437;p26" id="431" name="Google Shape;431;p19"/>
          <p:cNvPicPr preferRelativeResize="0"/>
          <p:nvPr/>
        </p:nvPicPr>
        <p:blipFill rotWithShape="1">
          <a:blip r:embed="rId3">
            <a:alphaModFix/>
          </a:blip>
          <a:srcRect b="0" l="0" r="0" t="0"/>
          <a:stretch/>
        </p:blipFill>
        <p:spPr>
          <a:xfrm>
            <a:off x="3064029" y="4298996"/>
            <a:ext cx="3162302" cy="3312699"/>
          </a:xfrm>
          <a:prstGeom prst="rect">
            <a:avLst/>
          </a:prstGeom>
          <a:noFill/>
          <a:ln>
            <a:noFill/>
          </a:ln>
        </p:spPr>
      </p:pic>
      <p:sp>
        <p:nvSpPr>
          <p:cNvPr id="432" name="Google Shape;432;p19"/>
          <p:cNvSpPr/>
          <p:nvPr/>
        </p:nvSpPr>
        <p:spPr>
          <a:xfrm>
            <a:off x="7959142" y="4906850"/>
            <a:ext cx="953038" cy="953038"/>
          </a:xfrm>
          <a:prstGeom prst="rect">
            <a:avLst/>
          </a:prstGeom>
          <a:noFill/>
          <a:ln cap="flat" cmpd="sng" w="76200">
            <a:solidFill>
              <a:srgbClr val="FFFFF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439;p26" id="433" name="Google Shape;433;p19"/>
          <p:cNvPicPr preferRelativeResize="0"/>
          <p:nvPr/>
        </p:nvPicPr>
        <p:blipFill rotWithShape="1">
          <a:blip r:embed="rId4">
            <a:alphaModFix/>
          </a:blip>
          <a:srcRect b="0" l="0" r="0" t="0"/>
          <a:stretch/>
        </p:blipFill>
        <p:spPr>
          <a:xfrm>
            <a:off x="436214" y="2461417"/>
            <a:ext cx="897681" cy="855929"/>
          </a:xfrm>
          <a:prstGeom prst="rect">
            <a:avLst/>
          </a:prstGeom>
          <a:noFill/>
          <a:ln>
            <a:noFill/>
          </a:ln>
        </p:spPr>
      </p:pic>
      <p:sp>
        <p:nvSpPr>
          <p:cNvPr id="434" name="Google Shape;434;p19"/>
          <p:cNvSpPr txBox="1"/>
          <p:nvPr/>
        </p:nvSpPr>
        <p:spPr>
          <a:xfrm>
            <a:off x="452172" y="1269909"/>
            <a:ext cx="8950500" cy="529500"/>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lang="en-US" sz="2800">
                <a:solidFill>
                  <a:srgbClr val="ED6B00"/>
                </a:solidFill>
                <a:latin typeface="Calibri"/>
                <a:ea typeface="Calibri"/>
                <a:cs typeface="Calibri"/>
                <a:sym typeface="Calibri"/>
              </a:rPr>
              <a:t>MÁS</a:t>
            </a:r>
            <a:r>
              <a:rPr b="1" i="0" lang="en-US" sz="2800" u="none" cap="none" strike="noStrike">
                <a:solidFill>
                  <a:srgbClr val="ED6B00"/>
                </a:solidFill>
                <a:latin typeface="Calibri"/>
                <a:ea typeface="Calibri"/>
                <a:cs typeface="Calibri"/>
                <a:sym typeface="Calibri"/>
              </a:rPr>
              <a:t> </a:t>
            </a:r>
            <a:r>
              <a:rPr b="0" i="0" lang="en-US" sz="2800" u="none" cap="none" strike="noStrike">
                <a:solidFill>
                  <a:srgbClr val="A93501"/>
                </a:solidFill>
                <a:latin typeface="Calibri"/>
                <a:ea typeface="Calibri"/>
                <a:cs typeface="Calibri"/>
                <a:sym typeface="Calibri"/>
              </a:rPr>
              <a:t>HERRAMIENTAS</a:t>
            </a:r>
            <a:endParaRPr/>
          </a:p>
        </p:txBody>
      </p:sp>
      <p:pic>
        <p:nvPicPr>
          <p:cNvPr descr="Google Shape;441;p26" id="435" name="Google Shape;435;p19"/>
          <p:cNvPicPr preferRelativeResize="0"/>
          <p:nvPr/>
        </p:nvPicPr>
        <p:blipFill rotWithShape="1">
          <a:blip r:embed="rId5">
            <a:alphaModFix/>
          </a:blip>
          <a:srcRect b="0" l="0" r="0" t="0"/>
          <a:stretch/>
        </p:blipFill>
        <p:spPr>
          <a:xfrm>
            <a:off x="6249953" y="2263756"/>
            <a:ext cx="3204879" cy="4704597"/>
          </a:xfrm>
          <a:prstGeom prst="rect">
            <a:avLst/>
          </a:prstGeom>
          <a:noFill/>
          <a:ln>
            <a:noFill/>
          </a:ln>
        </p:spPr>
      </p:pic>
      <p:sp>
        <p:nvSpPr>
          <p:cNvPr id="436" name="Google Shape;436;p19"/>
          <p:cNvSpPr/>
          <p:nvPr/>
        </p:nvSpPr>
        <p:spPr>
          <a:xfrm>
            <a:off x="8335636" y="2222462"/>
            <a:ext cx="672949" cy="672949"/>
          </a:xfrm>
          <a:prstGeom prst="ellipse">
            <a:avLst/>
          </a:prstGeom>
          <a:noFill/>
          <a:ln cap="flat" cmpd="sng" w="25400">
            <a:solidFill>
              <a:srgbClr val="ED6B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txBox="1"/>
          <p:nvPr/>
        </p:nvSpPr>
        <p:spPr>
          <a:xfrm>
            <a:off x="365422" y="2049136"/>
            <a:ext cx="1444330" cy="369357"/>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500"/>
              <a:buFont typeface="Calibri"/>
              <a:buNone/>
            </a:pPr>
            <a:r>
              <a:rPr b="1" i="0" lang="en-US" sz="1500" u="none" cap="none" strike="noStrike">
                <a:solidFill>
                  <a:srgbClr val="000000"/>
                </a:solidFill>
                <a:latin typeface="Calibri"/>
                <a:ea typeface="Calibri"/>
                <a:cs typeface="Calibri"/>
                <a:sym typeface="Calibri"/>
              </a:rPr>
              <a:t>ACTIVIDAD 4</a:t>
            </a:r>
            <a:endParaRPr/>
          </a:p>
        </p:txBody>
      </p:sp>
      <p:pic>
        <p:nvPicPr>
          <p:cNvPr descr="Google Shape;93;p9" id="93" name="Google Shape;93;p2"/>
          <p:cNvPicPr preferRelativeResize="0"/>
          <p:nvPr/>
        </p:nvPicPr>
        <p:blipFill rotWithShape="1">
          <a:blip r:embed="rId3">
            <a:alphaModFix/>
          </a:blip>
          <a:srcRect b="0" l="0" r="0" t="0"/>
          <a:stretch/>
        </p:blipFill>
        <p:spPr>
          <a:xfrm>
            <a:off x="2064605" y="1963734"/>
            <a:ext cx="7456366" cy="5561016"/>
          </a:xfrm>
          <a:prstGeom prst="rect">
            <a:avLst/>
          </a:prstGeom>
          <a:noFill/>
          <a:ln>
            <a:noFill/>
          </a:ln>
        </p:spPr>
      </p:pic>
      <p:sp>
        <p:nvSpPr>
          <p:cNvPr id="94" name="Google Shape;94;p2"/>
          <p:cNvSpPr txBox="1"/>
          <p:nvPr/>
        </p:nvSpPr>
        <p:spPr>
          <a:xfrm>
            <a:off x="1139098" y="834800"/>
            <a:ext cx="5685772" cy="339615"/>
          </a:xfrm>
          <a:prstGeom prst="rect">
            <a:avLst/>
          </a:prstGeom>
          <a:noFill/>
          <a:ln>
            <a:noFill/>
          </a:ln>
        </p:spPr>
        <p:txBody>
          <a:bodyPr anchorCtr="0" anchor="t" bIns="91375" lIns="91375" spcFirstLastPara="1" rIns="91375" wrap="square" tIns="91375">
            <a:spAutoFit/>
          </a:bodyPr>
          <a:lstStyle/>
          <a:p>
            <a:pPr indent="0" lvl="0" marL="0" marR="0" rtl="0" algn="l">
              <a:lnSpc>
                <a:spcPct val="100000"/>
              </a:lnSpc>
              <a:spcBef>
                <a:spcPts val="0"/>
              </a:spcBef>
              <a:spcAft>
                <a:spcPts val="0"/>
              </a:spcAft>
              <a:buClr>
                <a:srgbClr val="ED6B00"/>
              </a:buClr>
              <a:buSzPts val="1200"/>
              <a:buFont typeface="Calibri"/>
              <a:buNone/>
            </a:pPr>
            <a:r>
              <a:rPr b="1" i="0" lang="en-US" sz="1200" u="none" cap="none" strike="noStrike">
                <a:solidFill>
                  <a:srgbClr val="ED6B00"/>
                </a:solidFill>
                <a:latin typeface="Calibri"/>
                <a:ea typeface="Calibri"/>
                <a:cs typeface="Calibri"/>
                <a:sym typeface="Calibri"/>
              </a:rPr>
              <a:t>MÓDULO 6 </a:t>
            </a:r>
            <a:r>
              <a:rPr b="0" i="0" lang="en-US" sz="1200" u="none" cap="none" strike="noStrike">
                <a:solidFill>
                  <a:srgbClr val="ED6B00"/>
                </a:solidFill>
                <a:latin typeface="Calibri"/>
                <a:ea typeface="Calibri"/>
                <a:cs typeface="Calibri"/>
                <a:sym typeface="Calibri"/>
              </a:rPr>
              <a:t>| APLICACIONES INFORMÁTICAS PARA LA GESTIÓN ADMINISTRATIVA</a:t>
            </a:r>
            <a:endParaRPr/>
          </a:p>
        </p:txBody>
      </p:sp>
      <p:sp>
        <p:nvSpPr>
          <p:cNvPr id="95" name="Google Shape;95;p2"/>
          <p:cNvSpPr txBox="1"/>
          <p:nvPr/>
        </p:nvSpPr>
        <p:spPr>
          <a:xfrm>
            <a:off x="403521" y="2316058"/>
            <a:ext cx="4118100" cy="1182000"/>
          </a:xfrm>
          <a:prstGeom prst="rect">
            <a:avLst/>
          </a:prstGeom>
          <a:noFill/>
          <a:ln>
            <a:noFill/>
          </a:ln>
        </p:spPr>
        <p:txBody>
          <a:bodyPr anchorCtr="0" anchor="ctr" bIns="91375" lIns="91375" spcFirstLastPara="1" rIns="91375" wrap="square" tIns="91375">
            <a:spAutoFit/>
          </a:bodyPr>
          <a:lstStyle/>
          <a:p>
            <a:pPr indent="0" lvl="0" marL="0" marR="0" rtl="0" algn="l">
              <a:lnSpc>
                <a:spcPct val="90000"/>
              </a:lnSpc>
              <a:spcBef>
                <a:spcPts val="0"/>
              </a:spcBef>
              <a:spcAft>
                <a:spcPts val="0"/>
              </a:spcAft>
              <a:buClr>
                <a:srgbClr val="ED6B00"/>
              </a:buClr>
              <a:buSzPts val="3600"/>
              <a:buFont typeface="Calibri"/>
              <a:buNone/>
            </a:pPr>
            <a:r>
              <a:rPr b="1" i="0" lang="en-US" sz="3600" u="none" cap="none" strike="noStrike">
                <a:solidFill>
                  <a:srgbClr val="ED6B00"/>
                </a:solidFill>
                <a:latin typeface="Calibri"/>
                <a:ea typeface="Calibri"/>
                <a:cs typeface="Calibri"/>
                <a:sym typeface="Calibri"/>
              </a:rPr>
              <a:t>P</a:t>
            </a:r>
            <a:r>
              <a:rPr b="1" lang="en-US" sz="3600">
                <a:solidFill>
                  <a:srgbClr val="ED6B00"/>
                </a:solidFill>
                <a:latin typeface="Calibri"/>
                <a:ea typeface="Calibri"/>
                <a:cs typeface="Calibri"/>
                <a:sym typeface="Calibri"/>
              </a:rPr>
              <a:t>ROGRAMA</a:t>
            </a:r>
            <a:r>
              <a:rPr b="1" i="0" lang="en-US" sz="3600" u="none" cap="none" strike="noStrike">
                <a:solidFill>
                  <a:srgbClr val="ED6B00"/>
                </a:solidFill>
                <a:latin typeface="Calibri"/>
                <a:ea typeface="Calibri"/>
                <a:cs typeface="Calibri"/>
                <a:sym typeface="Calibri"/>
              </a:rPr>
              <a:t> TUS</a:t>
            </a:r>
            <a:endParaRPr/>
          </a:p>
          <a:p>
            <a:pPr indent="0" lvl="0" marL="0" marR="0" rtl="0" algn="l">
              <a:lnSpc>
                <a:spcPct val="90000"/>
              </a:lnSpc>
              <a:spcBef>
                <a:spcPts val="0"/>
              </a:spcBef>
              <a:spcAft>
                <a:spcPts val="0"/>
              </a:spcAft>
              <a:buClr>
                <a:srgbClr val="ED6B00"/>
              </a:buClr>
              <a:buSzPts val="3600"/>
              <a:buFont typeface="Calibri"/>
              <a:buNone/>
            </a:pPr>
            <a:r>
              <a:rPr b="1" i="0" lang="en-US" sz="3600" u="none" cap="none" strike="noStrike">
                <a:solidFill>
                  <a:srgbClr val="ED6B00"/>
                </a:solidFill>
                <a:latin typeface="Calibri"/>
                <a:ea typeface="Calibri"/>
                <a:cs typeface="Calibri"/>
                <a:sym typeface="Calibri"/>
              </a:rPr>
              <a:t>ACTIVIDADES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20"/>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442" name="Google Shape;442;p20"/>
          <p:cNvSpPr txBox="1"/>
          <p:nvPr/>
        </p:nvSpPr>
        <p:spPr>
          <a:xfrm>
            <a:off x="371683" y="6881800"/>
            <a:ext cx="337160"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20</a:t>
            </a:r>
            <a:endParaRPr/>
          </a:p>
        </p:txBody>
      </p:sp>
      <p:pic>
        <p:nvPicPr>
          <p:cNvPr descr="Google Shape;448;p27" id="443" name="Google Shape;443;p20"/>
          <p:cNvPicPr preferRelativeResize="0"/>
          <p:nvPr/>
        </p:nvPicPr>
        <p:blipFill rotWithShape="1">
          <a:blip r:embed="rId3">
            <a:alphaModFix/>
          </a:blip>
          <a:srcRect b="0" l="0" r="0" t="0"/>
          <a:stretch/>
        </p:blipFill>
        <p:spPr>
          <a:xfrm>
            <a:off x="6115477" y="2425051"/>
            <a:ext cx="3168573" cy="4293250"/>
          </a:xfrm>
          <a:prstGeom prst="rect">
            <a:avLst/>
          </a:prstGeom>
          <a:noFill/>
          <a:ln>
            <a:noFill/>
          </a:ln>
        </p:spPr>
      </p:pic>
      <p:grpSp>
        <p:nvGrpSpPr>
          <p:cNvPr id="444" name="Google Shape;444;p20"/>
          <p:cNvGrpSpPr/>
          <p:nvPr/>
        </p:nvGrpSpPr>
        <p:grpSpPr>
          <a:xfrm>
            <a:off x="728659" y="2604266"/>
            <a:ext cx="5267229" cy="4105630"/>
            <a:chOff x="0" y="0"/>
            <a:chExt cx="5267227" cy="4105629"/>
          </a:xfrm>
        </p:grpSpPr>
        <p:sp>
          <p:nvSpPr>
            <p:cNvPr id="445" name="Google Shape;445;p20"/>
            <p:cNvSpPr/>
            <p:nvPr/>
          </p:nvSpPr>
          <p:spPr>
            <a:xfrm>
              <a:off x="0" y="0"/>
              <a:ext cx="5267227" cy="4105629"/>
            </a:xfrm>
            <a:prstGeom prst="roundRect">
              <a:avLst>
                <a:gd fmla="val 10942"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20"/>
            <p:cNvSpPr txBox="1"/>
            <p:nvPr/>
          </p:nvSpPr>
          <p:spPr>
            <a:xfrm>
              <a:off x="131576" y="1862696"/>
              <a:ext cx="5004074"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447" name="Google Shape;447;p20"/>
          <p:cNvSpPr txBox="1"/>
          <p:nvPr/>
        </p:nvSpPr>
        <p:spPr>
          <a:xfrm>
            <a:off x="1342933" y="2680970"/>
            <a:ext cx="4444800" cy="3632400"/>
          </a:xfrm>
          <a:prstGeom prst="rect">
            <a:avLst/>
          </a:prstGeom>
          <a:noFill/>
          <a:ln>
            <a:noFill/>
          </a:ln>
        </p:spPr>
        <p:txBody>
          <a:bodyPr anchorCtr="0" anchor="ctr" bIns="91375" lIns="91375" spcFirstLastPara="1" rIns="91375" wrap="square" tIns="91375">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Una aplicación que se trabaja en equipo es la de compartir una carpeta en la “nube”, llamada            Google Drive. </a:t>
            </a:r>
            <a:endParaRPr/>
          </a:p>
          <a:p>
            <a:pPr indent="11430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Drive posee protocolos para compartir archivos, indicando quiénes acceden, en qué fecha y hora y si se realizaron modificaciones. Se reconoce así, el origen de cada archivo, </a:t>
            </a:r>
            <a:r>
              <a:rPr lang="en-US">
                <a:latin typeface="Calibri"/>
                <a:ea typeface="Calibri"/>
                <a:cs typeface="Calibri"/>
                <a:sym typeface="Calibri"/>
              </a:rPr>
              <a:t>cuando</a:t>
            </a:r>
            <a:r>
              <a:rPr b="0" i="0" lang="en-US" sz="1400" u="none" cap="none" strike="noStrike">
                <a:solidFill>
                  <a:srgbClr val="000000"/>
                </a:solidFill>
                <a:latin typeface="Calibri"/>
                <a:ea typeface="Calibri"/>
                <a:cs typeface="Calibri"/>
                <a:sym typeface="Calibri"/>
              </a:rPr>
              <a:t> el archivo queda finalizado, en caso que sea temporal, entre otros temas. </a:t>
            </a:r>
            <a:endParaRPr/>
          </a:p>
          <a:p>
            <a:pPr indent="69850" lvl="0" marL="1905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Además puedes crear y editar documentos que compartas con tu grupo de trabajo.</a:t>
            </a:r>
            <a:endParaRPr/>
          </a:p>
          <a:p>
            <a:pPr indent="69850" lvl="0" marL="1905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También puedes mantener en Drive, archivos privados a los que solo tú tienes acceso. Sin embargo, en la actividad haremos un documento en línea.</a:t>
            </a:r>
            <a:endParaRPr/>
          </a:p>
        </p:txBody>
      </p:sp>
      <p:sp>
        <p:nvSpPr>
          <p:cNvPr id="448" name="Google Shape;448;p20"/>
          <p:cNvSpPr/>
          <p:nvPr/>
        </p:nvSpPr>
        <p:spPr>
          <a:xfrm>
            <a:off x="9120375" y="2076093"/>
            <a:ext cx="283558" cy="5346705"/>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20"/>
          <p:cNvSpPr/>
          <p:nvPr/>
        </p:nvSpPr>
        <p:spPr>
          <a:xfrm>
            <a:off x="5995882" y="2149475"/>
            <a:ext cx="283852" cy="5346700"/>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20"/>
          <p:cNvSpPr/>
          <p:nvPr/>
        </p:nvSpPr>
        <p:spPr>
          <a:xfrm>
            <a:off x="7959142" y="4906850"/>
            <a:ext cx="953038" cy="953038"/>
          </a:xfrm>
          <a:prstGeom prst="rect">
            <a:avLst/>
          </a:prstGeom>
          <a:noFill/>
          <a:ln cap="flat" cmpd="sng" w="76200">
            <a:solidFill>
              <a:srgbClr val="FFFFF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20"/>
          <p:cNvSpPr/>
          <p:nvPr/>
        </p:nvSpPr>
        <p:spPr>
          <a:xfrm>
            <a:off x="6279731" y="5748118"/>
            <a:ext cx="837131" cy="837131"/>
          </a:xfrm>
          <a:prstGeom prst="ellipse">
            <a:avLst/>
          </a:prstGeom>
          <a:noFill/>
          <a:ln cap="flat" cmpd="sng" w="25400">
            <a:solidFill>
              <a:srgbClr val="ED6B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457;p27" id="452" name="Google Shape;452;p20"/>
          <p:cNvPicPr preferRelativeResize="0"/>
          <p:nvPr/>
        </p:nvPicPr>
        <p:blipFill rotWithShape="1">
          <a:blip r:embed="rId4">
            <a:alphaModFix/>
          </a:blip>
          <a:srcRect b="0" l="0" r="0" t="0"/>
          <a:stretch/>
        </p:blipFill>
        <p:spPr>
          <a:xfrm>
            <a:off x="436214" y="2461417"/>
            <a:ext cx="897681" cy="855929"/>
          </a:xfrm>
          <a:prstGeom prst="rect">
            <a:avLst/>
          </a:prstGeom>
          <a:noFill/>
          <a:ln>
            <a:noFill/>
          </a:ln>
        </p:spPr>
      </p:pic>
      <p:sp>
        <p:nvSpPr>
          <p:cNvPr id="453" name="Google Shape;453;p20"/>
          <p:cNvSpPr txBox="1"/>
          <p:nvPr/>
        </p:nvSpPr>
        <p:spPr>
          <a:xfrm>
            <a:off x="452172" y="1269909"/>
            <a:ext cx="8950506" cy="53611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CARPETA EN LA NUBE </a:t>
            </a:r>
            <a:r>
              <a:rPr b="0" i="0" lang="en-US" sz="2800" u="none" cap="none" strike="noStrike">
                <a:solidFill>
                  <a:srgbClr val="A93501"/>
                </a:solidFill>
                <a:latin typeface="Calibri"/>
                <a:ea typeface="Calibri"/>
                <a:cs typeface="Calibri"/>
                <a:sym typeface="Calibri"/>
              </a:rPr>
              <a:t>(DRIVE)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21"/>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459" name="Google Shape;459;p21"/>
          <p:cNvSpPr txBox="1"/>
          <p:nvPr/>
        </p:nvSpPr>
        <p:spPr>
          <a:xfrm>
            <a:off x="371683" y="6881800"/>
            <a:ext cx="337160"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21</a:t>
            </a:r>
            <a:endParaRPr/>
          </a:p>
        </p:txBody>
      </p:sp>
      <p:grpSp>
        <p:nvGrpSpPr>
          <p:cNvPr id="460" name="Google Shape;460;p21"/>
          <p:cNvGrpSpPr/>
          <p:nvPr/>
        </p:nvGrpSpPr>
        <p:grpSpPr>
          <a:xfrm>
            <a:off x="728659" y="3948817"/>
            <a:ext cx="5156988" cy="748788"/>
            <a:chOff x="0" y="0"/>
            <a:chExt cx="5156986" cy="748786"/>
          </a:xfrm>
        </p:grpSpPr>
        <p:sp>
          <p:nvSpPr>
            <p:cNvPr id="461" name="Google Shape;461;p21"/>
            <p:cNvSpPr/>
            <p:nvPr/>
          </p:nvSpPr>
          <p:spPr>
            <a:xfrm>
              <a:off x="0" y="0"/>
              <a:ext cx="5156986" cy="748786"/>
            </a:xfrm>
            <a:prstGeom prst="roundRect">
              <a:avLst>
                <a:gd fmla="val 10942"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21"/>
            <p:cNvSpPr txBox="1"/>
            <p:nvPr/>
          </p:nvSpPr>
          <p:spPr>
            <a:xfrm>
              <a:off x="23996" y="184274"/>
              <a:ext cx="5108993"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463" name="Google Shape;463;p21"/>
          <p:cNvGrpSpPr/>
          <p:nvPr/>
        </p:nvGrpSpPr>
        <p:grpSpPr>
          <a:xfrm>
            <a:off x="728659" y="2604265"/>
            <a:ext cx="5156988" cy="748788"/>
            <a:chOff x="0" y="0"/>
            <a:chExt cx="5156986" cy="748786"/>
          </a:xfrm>
        </p:grpSpPr>
        <p:sp>
          <p:nvSpPr>
            <p:cNvPr id="464" name="Google Shape;464;p21"/>
            <p:cNvSpPr/>
            <p:nvPr/>
          </p:nvSpPr>
          <p:spPr>
            <a:xfrm>
              <a:off x="0" y="0"/>
              <a:ext cx="5156986" cy="748786"/>
            </a:xfrm>
            <a:prstGeom prst="roundRect">
              <a:avLst>
                <a:gd fmla="val 10942"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21"/>
            <p:cNvSpPr txBox="1"/>
            <p:nvPr/>
          </p:nvSpPr>
          <p:spPr>
            <a:xfrm>
              <a:off x="23996" y="184274"/>
              <a:ext cx="5108993"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466" name="Google Shape;466;p21"/>
          <p:cNvSpPr txBox="1"/>
          <p:nvPr/>
        </p:nvSpPr>
        <p:spPr>
          <a:xfrm>
            <a:off x="1342933" y="2780852"/>
            <a:ext cx="4444756" cy="372160"/>
          </a:xfrm>
          <a:prstGeom prst="rect">
            <a:avLst/>
          </a:prstGeom>
          <a:noFill/>
          <a:ln>
            <a:noFill/>
          </a:ln>
        </p:spPr>
        <p:txBody>
          <a:bodyPr anchorCtr="0" anchor="ctr" bIns="91375" lIns="91375" spcFirstLastPara="1" rIns="91375" wrap="square" tIns="91375">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Abre Docs de G Suite para crear un documento nuevo.</a:t>
            </a:r>
            <a:endParaRPr/>
          </a:p>
        </p:txBody>
      </p:sp>
      <p:sp>
        <p:nvSpPr>
          <p:cNvPr id="467" name="Google Shape;467;p21"/>
          <p:cNvSpPr/>
          <p:nvPr/>
        </p:nvSpPr>
        <p:spPr>
          <a:xfrm>
            <a:off x="5995882" y="2149475"/>
            <a:ext cx="283852" cy="5346700"/>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21"/>
          <p:cNvSpPr/>
          <p:nvPr/>
        </p:nvSpPr>
        <p:spPr>
          <a:xfrm>
            <a:off x="7959142" y="4906850"/>
            <a:ext cx="953038" cy="953038"/>
          </a:xfrm>
          <a:prstGeom prst="rect">
            <a:avLst/>
          </a:prstGeom>
          <a:noFill/>
          <a:ln cap="flat" cmpd="sng" w="76200">
            <a:solidFill>
              <a:srgbClr val="FFFFF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21"/>
          <p:cNvSpPr txBox="1"/>
          <p:nvPr/>
        </p:nvSpPr>
        <p:spPr>
          <a:xfrm>
            <a:off x="1342933" y="3882938"/>
            <a:ext cx="4444756" cy="829360"/>
          </a:xfrm>
          <a:prstGeom prst="rect">
            <a:avLst/>
          </a:prstGeom>
          <a:noFill/>
          <a:ln>
            <a:noFill/>
          </a:ln>
        </p:spPr>
        <p:txBody>
          <a:bodyPr anchorCtr="0" anchor="ctr" bIns="91375" lIns="91375" spcFirstLastPara="1" rIns="91375" wrap="square" tIns="91375">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Podrás notar que tienes la opción de crear un documento con plantillas o en blanco. También están los documentos guardados con anterioridad.</a:t>
            </a:r>
            <a:endParaRPr/>
          </a:p>
        </p:txBody>
      </p:sp>
      <p:grpSp>
        <p:nvGrpSpPr>
          <p:cNvPr id="470" name="Google Shape;470;p21"/>
          <p:cNvGrpSpPr/>
          <p:nvPr/>
        </p:nvGrpSpPr>
        <p:grpSpPr>
          <a:xfrm>
            <a:off x="728659" y="5271772"/>
            <a:ext cx="5156988" cy="748787"/>
            <a:chOff x="0" y="0"/>
            <a:chExt cx="5156986" cy="748786"/>
          </a:xfrm>
        </p:grpSpPr>
        <p:sp>
          <p:nvSpPr>
            <p:cNvPr id="471" name="Google Shape;471;p21"/>
            <p:cNvSpPr/>
            <p:nvPr/>
          </p:nvSpPr>
          <p:spPr>
            <a:xfrm>
              <a:off x="0" y="0"/>
              <a:ext cx="5156986" cy="748786"/>
            </a:xfrm>
            <a:prstGeom prst="roundRect">
              <a:avLst>
                <a:gd fmla="val 10942"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21"/>
            <p:cNvSpPr txBox="1"/>
            <p:nvPr/>
          </p:nvSpPr>
          <p:spPr>
            <a:xfrm>
              <a:off x="23996" y="184274"/>
              <a:ext cx="5108993"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Google Shape;477;p28" id="473" name="Google Shape;473;p21"/>
          <p:cNvPicPr preferRelativeResize="0"/>
          <p:nvPr/>
        </p:nvPicPr>
        <p:blipFill rotWithShape="1">
          <a:blip r:embed="rId3">
            <a:alphaModFix/>
          </a:blip>
          <a:srcRect b="49996" l="72787" r="1146" t="31994"/>
          <a:stretch/>
        </p:blipFill>
        <p:spPr>
          <a:xfrm>
            <a:off x="5912106" y="2076094"/>
            <a:ext cx="3709679" cy="1440711"/>
          </a:xfrm>
          <a:prstGeom prst="rect">
            <a:avLst/>
          </a:prstGeom>
          <a:noFill/>
          <a:ln>
            <a:noFill/>
          </a:ln>
        </p:spPr>
      </p:pic>
      <p:sp>
        <p:nvSpPr>
          <p:cNvPr id="474" name="Google Shape;474;p21"/>
          <p:cNvSpPr txBox="1"/>
          <p:nvPr/>
        </p:nvSpPr>
        <p:spPr>
          <a:xfrm>
            <a:off x="1342933" y="5334055"/>
            <a:ext cx="4444756" cy="600760"/>
          </a:xfrm>
          <a:prstGeom prst="rect">
            <a:avLst/>
          </a:prstGeom>
          <a:noFill/>
          <a:ln>
            <a:noFill/>
          </a:ln>
        </p:spPr>
        <p:txBody>
          <a:bodyPr anchorCtr="0" anchor="ctr" bIns="91375" lIns="91375" spcFirstLastPara="1" rIns="91375" wrap="square" tIns="91375">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Selecciona documento “Informe”, que tenga alguna imagen, en este caso usaremos el siguiente:</a:t>
            </a:r>
            <a:endParaRPr/>
          </a:p>
        </p:txBody>
      </p:sp>
      <p:sp>
        <p:nvSpPr>
          <p:cNvPr id="475" name="Google Shape;475;p21"/>
          <p:cNvSpPr/>
          <p:nvPr/>
        </p:nvSpPr>
        <p:spPr>
          <a:xfrm>
            <a:off x="5949320" y="2076094"/>
            <a:ext cx="290175" cy="4968652"/>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21"/>
          <p:cNvSpPr/>
          <p:nvPr/>
        </p:nvSpPr>
        <p:spPr>
          <a:xfrm>
            <a:off x="6204279" y="2290839"/>
            <a:ext cx="1088501" cy="1088501"/>
          </a:xfrm>
          <a:prstGeom prst="ellipse">
            <a:avLst/>
          </a:prstGeom>
          <a:noFill/>
          <a:ln cap="flat" cmpd="sng" w="25400">
            <a:solidFill>
              <a:srgbClr val="ED6B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481;p28" id="477" name="Google Shape;477;p21"/>
          <p:cNvPicPr preferRelativeResize="0"/>
          <p:nvPr/>
        </p:nvPicPr>
        <p:blipFill rotWithShape="1">
          <a:blip r:embed="rId4">
            <a:alphaModFix/>
          </a:blip>
          <a:srcRect b="0" l="0" r="0" t="0"/>
          <a:stretch/>
        </p:blipFill>
        <p:spPr>
          <a:xfrm>
            <a:off x="6401125" y="3484438"/>
            <a:ext cx="3051501" cy="2947524"/>
          </a:xfrm>
          <a:prstGeom prst="rect">
            <a:avLst/>
          </a:prstGeom>
          <a:noFill/>
          <a:ln>
            <a:noFill/>
          </a:ln>
        </p:spPr>
      </p:pic>
      <p:sp>
        <p:nvSpPr>
          <p:cNvPr id="478" name="Google Shape;478;p21"/>
          <p:cNvSpPr/>
          <p:nvPr/>
        </p:nvSpPr>
        <p:spPr>
          <a:xfrm>
            <a:off x="6044014" y="5271773"/>
            <a:ext cx="3577769" cy="2035669"/>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21"/>
          <p:cNvSpPr/>
          <p:nvPr/>
        </p:nvSpPr>
        <p:spPr>
          <a:xfrm>
            <a:off x="9363985" y="2149472"/>
            <a:ext cx="279666" cy="5273326"/>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484;p28" id="480" name="Google Shape;480;p21"/>
          <p:cNvPicPr preferRelativeResize="0"/>
          <p:nvPr/>
        </p:nvPicPr>
        <p:blipFill rotWithShape="1">
          <a:blip r:embed="rId5">
            <a:alphaModFix/>
          </a:blip>
          <a:srcRect b="0" l="0" r="0" t="0"/>
          <a:stretch/>
        </p:blipFill>
        <p:spPr>
          <a:xfrm>
            <a:off x="6387400" y="5367806"/>
            <a:ext cx="2986597" cy="1830864"/>
          </a:xfrm>
          <a:prstGeom prst="rect">
            <a:avLst/>
          </a:prstGeom>
          <a:noFill/>
          <a:ln>
            <a:noFill/>
          </a:ln>
        </p:spPr>
      </p:pic>
      <p:pic>
        <p:nvPicPr>
          <p:cNvPr descr="Google Shape;485;p28" id="481" name="Google Shape;481;p21"/>
          <p:cNvPicPr preferRelativeResize="0"/>
          <p:nvPr/>
        </p:nvPicPr>
        <p:blipFill rotWithShape="1">
          <a:blip r:embed="rId6">
            <a:alphaModFix/>
          </a:blip>
          <a:srcRect b="0" l="0" r="0" t="0"/>
          <a:stretch/>
        </p:blipFill>
        <p:spPr>
          <a:xfrm>
            <a:off x="436214" y="2461417"/>
            <a:ext cx="897681" cy="855929"/>
          </a:xfrm>
          <a:prstGeom prst="rect">
            <a:avLst/>
          </a:prstGeom>
          <a:noFill/>
          <a:ln>
            <a:noFill/>
          </a:ln>
        </p:spPr>
      </p:pic>
      <p:sp>
        <p:nvSpPr>
          <p:cNvPr id="482" name="Google Shape;482;p21"/>
          <p:cNvSpPr txBox="1"/>
          <p:nvPr/>
        </p:nvSpPr>
        <p:spPr>
          <a:xfrm>
            <a:off x="452172" y="1269909"/>
            <a:ext cx="8950506" cy="53611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GOOGLE </a:t>
            </a:r>
            <a:r>
              <a:rPr b="0" i="0" lang="en-US" sz="2800" u="none" cap="none" strike="noStrike">
                <a:solidFill>
                  <a:srgbClr val="A93501"/>
                </a:solidFill>
                <a:latin typeface="Calibri"/>
                <a:ea typeface="Calibri"/>
                <a:cs typeface="Calibri"/>
                <a:sym typeface="Calibri"/>
              </a:rPr>
              <a:t>DOCS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22"/>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488" name="Google Shape;488;p22"/>
          <p:cNvSpPr txBox="1"/>
          <p:nvPr/>
        </p:nvSpPr>
        <p:spPr>
          <a:xfrm>
            <a:off x="371683" y="6881800"/>
            <a:ext cx="337160"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22</a:t>
            </a:r>
            <a:endParaRPr/>
          </a:p>
        </p:txBody>
      </p:sp>
      <p:grpSp>
        <p:nvGrpSpPr>
          <p:cNvPr id="489" name="Google Shape;489;p22"/>
          <p:cNvGrpSpPr/>
          <p:nvPr/>
        </p:nvGrpSpPr>
        <p:grpSpPr>
          <a:xfrm>
            <a:off x="728659" y="2604265"/>
            <a:ext cx="8563590" cy="1175578"/>
            <a:chOff x="0" y="0"/>
            <a:chExt cx="8563588" cy="1175577"/>
          </a:xfrm>
        </p:grpSpPr>
        <p:sp>
          <p:nvSpPr>
            <p:cNvPr id="490" name="Google Shape;490;p22"/>
            <p:cNvSpPr/>
            <p:nvPr/>
          </p:nvSpPr>
          <p:spPr>
            <a:xfrm>
              <a:off x="0" y="0"/>
              <a:ext cx="8563588" cy="1175577"/>
            </a:xfrm>
            <a:prstGeom prst="roundRect">
              <a:avLst>
                <a:gd fmla="val 10942"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22"/>
            <p:cNvSpPr txBox="1"/>
            <p:nvPr/>
          </p:nvSpPr>
          <p:spPr>
            <a:xfrm>
              <a:off x="37676" y="397669"/>
              <a:ext cx="8488237"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492" name="Google Shape;492;p22"/>
          <p:cNvSpPr txBox="1"/>
          <p:nvPr/>
        </p:nvSpPr>
        <p:spPr>
          <a:xfrm>
            <a:off x="1342934" y="2673031"/>
            <a:ext cx="7949311" cy="1057960"/>
          </a:xfrm>
          <a:prstGeom prst="rect">
            <a:avLst/>
          </a:prstGeom>
          <a:noFill/>
          <a:ln>
            <a:noFill/>
          </a:ln>
        </p:spPr>
        <p:txBody>
          <a:bodyPr anchorCtr="0" anchor="ctr" bIns="91375" lIns="91375" spcFirstLastPara="1" rIns="91375" wrap="square" tIns="91375">
            <a:spAutoFit/>
          </a:bodyPr>
          <a:lstStyle/>
          <a:p>
            <a:pPr indent="-285750" lvl="0" marL="28575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Nota que hay un sector a la izquierda que te muestra la estructura del documento</a:t>
            </a:r>
            <a:endParaRPr/>
          </a:p>
          <a:p>
            <a:pPr indent="69850" lvl="0" marL="19050" marR="0" rtl="0" algn="just">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Además Google Docs te muestra una Cita que te permite conocer otras herramientas de la aplicación, para ocultarla, solo debes hacer clic en “Entendido”</a:t>
            </a:r>
            <a:endParaRPr/>
          </a:p>
        </p:txBody>
      </p:sp>
      <p:sp>
        <p:nvSpPr>
          <p:cNvPr id="493" name="Google Shape;493;p22"/>
          <p:cNvSpPr/>
          <p:nvPr/>
        </p:nvSpPr>
        <p:spPr>
          <a:xfrm>
            <a:off x="7959142" y="4906850"/>
            <a:ext cx="953038" cy="953038"/>
          </a:xfrm>
          <a:prstGeom prst="rect">
            <a:avLst/>
          </a:prstGeom>
          <a:noFill/>
          <a:ln cap="flat" cmpd="sng" w="76200">
            <a:solidFill>
              <a:srgbClr val="FFFFF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22"/>
          <p:cNvSpPr/>
          <p:nvPr/>
        </p:nvSpPr>
        <p:spPr>
          <a:xfrm>
            <a:off x="6044014" y="5271773"/>
            <a:ext cx="3577769" cy="2035669"/>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498;p29" id="495" name="Google Shape;495;p22"/>
          <p:cNvPicPr preferRelativeResize="0"/>
          <p:nvPr/>
        </p:nvPicPr>
        <p:blipFill rotWithShape="1">
          <a:blip r:embed="rId3">
            <a:alphaModFix/>
          </a:blip>
          <a:srcRect b="39770" l="0" r="43934" t="2197"/>
          <a:stretch/>
        </p:blipFill>
        <p:spPr>
          <a:xfrm>
            <a:off x="808083" y="3891446"/>
            <a:ext cx="4602944" cy="2920586"/>
          </a:xfrm>
          <a:prstGeom prst="rect">
            <a:avLst/>
          </a:prstGeom>
          <a:noFill/>
          <a:ln>
            <a:noFill/>
          </a:ln>
        </p:spPr>
      </p:pic>
      <p:pic>
        <p:nvPicPr>
          <p:cNvPr descr="Google Shape;499;p29" id="496" name="Google Shape;496;p22"/>
          <p:cNvPicPr preferRelativeResize="0"/>
          <p:nvPr/>
        </p:nvPicPr>
        <p:blipFill rotWithShape="1">
          <a:blip r:embed="rId4">
            <a:alphaModFix/>
          </a:blip>
          <a:srcRect b="0" l="0" r="0" t="0"/>
          <a:stretch/>
        </p:blipFill>
        <p:spPr>
          <a:xfrm>
            <a:off x="436214" y="2461417"/>
            <a:ext cx="897681" cy="855929"/>
          </a:xfrm>
          <a:prstGeom prst="rect">
            <a:avLst/>
          </a:prstGeom>
          <a:noFill/>
          <a:ln>
            <a:noFill/>
          </a:ln>
        </p:spPr>
      </p:pic>
      <p:sp>
        <p:nvSpPr>
          <p:cNvPr id="497" name="Google Shape;497;p22"/>
          <p:cNvSpPr txBox="1"/>
          <p:nvPr/>
        </p:nvSpPr>
        <p:spPr>
          <a:xfrm>
            <a:off x="452172" y="1269909"/>
            <a:ext cx="8950506" cy="53611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INFORME EN </a:t>
            </a:r>
            <a:r>
              <a:rPr b="0" i="0" lang="en-US" sz="2800" u="none" cap="none" strike="noStrike">
                <a:solidFill>
                  <a:srgbClr val="A93501"/>
                </a:solidFill>
                <a:latin typeface="Calibri"/>
                <a:ea typeface="Calibri"/>
                <a:cs typeface="Calibri"/>
                <a:sym typeface="Calibri"/>
              </a:rPr>
              <a:t>DOCS</a:t>
            </a:r>
            <a:endParaRPr/>
          </a:p>
        </p:txBody>
      </p:sp>
      <p:pic>
        <p:nvPicPr>
          <p:cNvPr descr="Google Shape;501;p29" id="498" name="Google Shape;498;p22"/>
          <p:cNvPicPr preferRelativeResize="0"/>
          <p:nvPr/>
        </p:nvPicPr>
        <p:blipFill rotWithShape="1">
          <a:blip r:embed="rId5">
            <a:alphaModFix/>
          </a:blip>
          <a:srcRect b="0" l="0" r="0" t="0"/>
          <a:stretch/>
        </p:blipFill>
        <p:spPr>
          <a:xfrm>
            <a:off x="5260194" y="3668226"/>
            <a:ext cx="4324499" cy="393594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23"/>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504" name="Google Shape;504;p23"/>
          <p:cNvSpPr txBox="1"/>
          <p:nvPr/>
        </p:nvSpPr>
        <p:spPr>
          <a:xfrm>
            <a:off x="371683" y="6881800"/>
            <a:ext cx="337160"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23</a:t>
            </a:r>
            <a:endParaRPr/>
          </a:p>
        </p:txBody>
      </p:sp>
      <p:sp>
        <p:nvSpPr>
          <p:cNvPr id="505" name="Google Shape;505;p23"/>
          <p:cNvSpPr/>
          <p:nvPr/>
        </p:nvSpPr>
        <p:spPr>
          <a:xfrm>
            <a:off x="7959142" y="4906850"/>
            <a:ext cx="953038" cy="953038"/>
          </a:xfrm>
          <a:prstGeom prst="rect">
            <a:avLst/>
          </a:prstGeom>
          <a:noFill/>
          <a:ln cap="flat" cmpd="sng" w="76200">
            <a:solidFill>
              <a:srgbClr val="FFFFF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508;p30" id="506" name="Google Shape;506;p23"/>
          <p:cNvPicPr preferRelativeResize="0"/>
          <p:nvPr/>
        </p:nvPicPr>
        <p:blipFill rotWithShape="1">
          <a:blip r:embed="rId3">
            <a:alphaModFix/>
          </a:blip>
          <a:srcRect b="0" l="0" r="0" t="0"/>
          <a:stretch/>
        </p:blipFill>
        <p:spPr>
          <a:xfrm>
            <a:off x="355425" y="4206628"/>
            <a:ext cx="9144001" cy="696824"/>
          </a:xfrm>
          <a:prstGeom prst="rect">
            <a:avLst/>
          </a:prstGeom>
          <a:noFill/>
          <a:ln>
            <a:noFill/>
          </a:ln>
        </p:spPr>
      </p:pic>
      <p:grpSp>
        <p:nvGrpSpPr>
          <p:cNvPr id="507" name="Google Shape;507;p23"/>
          <p:cNvGrpSpPr/>
          <p:nvPr/>
        </p:nvGrpSpPr>
        <p:grpSpPr>
          <a:xfrm>
            <a:off x="452169" y="2126663"/>
            <a:ext cx="3676817" cy="1821526"/>
            <a:chOff x="-1" y="0"/>
            <a:chExt cx="3676815" cy="1821524"/>
          </a:xfrm>
        </p:grpSpPr>
        <p:grpSp>
          <p:nvGrpSpPr>
            <p:cNvPr id="508" name="Google Shape;508;p23"/>
            <p:cNvGrpSpPr/>
            <p:nvPr/>
          </p:nvGrpSpPr>
          <p:grpSpPr>
            <a:xfrm>
              <a:off x="-1" y="237022"/>
              <a:ext cx="3459177" cy="1584502"/>
              <a:chOff x="0" y="0"/>
              <a:chExt cx="3459175" cy="1584501"/>
            </a:xfrm>
          </p:grpSpPr>
          <p:sp>
            <p:nvSpPr>
              <p:cNvPr id="509" name="Google Shape;509;p23"/>
              <p:cNvSpPr/>
              <p:nvPr/>
            </p:nvSpPr>
            <p:spPr>
              <a:xfrm>
                <a:off x="0" y="0"/>
                <a:ext cx="3459175" cy="1584501"/>
              </a:xfrm>
              <a:prstGeom prst="roundRect">
                <a:avLst>
                  <a:gd fmla="val 16792"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23"/>
              <p:cNvSpPr txBox="1"/>
              <p:nvPr/>
            </p:nvSpPr>
            <p:spPr>
              <a:xfrm>
                <a:off x="77928" y="602132"/>
                <a:ext cx="3303318"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Google Shape;513;p30" id="511" name="Google Shape;511;p23"/>
            <p:cNvPicPr preferRelativeResize="0"/>
            <p:nvPr/>
          </p:nvPicPr>
          <p:blipFill rotWithShape="1">
            <a:blip r:embed="rId4">
              <a:alphaModFix/>
            </a:blip>
            <a:srcRect b="0" l="0" r="0" t="0"/>
            <a:stretch/>
          </p:blipFill>
          <p:spPr>
            <a:xfrm>
              <a:off x="3176435" y="0"/>
              <a:ext cx="500379" cy="477102"/>
            </a:xfrm>
            <a:prstGeom prst="rect">
              <a:avLst/>
            </a:prstGeom>
            <a:noFill/>
            <a:ln>
              <a:noFill/>
            </a:ln>
          </p:spPr>
        </p:pic>
        <p:sp>
          <p:nvSpPr>
            <p:cNvPr id="512" name="Google Shape;512;p23"/>
            <p:cNvSpPr txBox="1"/>
            <p:nvPr/>
          </p:nvSpPr>
          <p:spPr>
            <a:xfrm>
              <a:off x="211137" y="376476"/>
              <a:ext cx="3078483" cy="131650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El menú de Docs es amplio como otros procesadores de texto, las imágenes permiten identificar si un texto quedará con Negrita o Subrayado o ambos.</a:t>
              </a:r>
              <a:endParaRPr/>
            </a:p>
          </p:txBody>
        </p:sp>
      </p:grpSp>
      <p:grpSp>
        <p:nvGrpSpPr>
          <p:cNvPr id="513" name="Google Shape;513;p23"/>
          <p:cNvGrpSpPr/>
          <p:nvPr/>
        </p:nvGrpSpPr>
        <p:grpSpPr>
          <a:xfrm>
            <a:off x="4268744" y="2126664"/>
            <a:ext cx="2434004" cy="1821525"/>
            <a:chOff x="0" y="0"/>
            <a:chExt cx="2434002" cy="1821524"/>
          </a:xfrm>
        </p:grpSpPr>
        <p:grpSp>
          <p:nvGrpSpPr>
            <p:cNvPr id="514" name="Google Shape;514;p23"/>
            <p:cNvGrpSpPr/>
            <p:nvPr/>
          </p:nvGrpSpPr>
          <p:grpSpPr>
            <a:xfrm>
              <a:off x="0" y="237023"/>
              <a:ext cx="2247259" cy="1584501"/>
              <a:chOff x="0" y="0"/>
              <a:chExt cx="2247258" cy="1584500"/>
            </a:xfrm>
          </p:grpSpPr>
          <p:sp>
            <p:nvSpPr>
              <p:cNvPr id="515" name="Google Shape;515;p23"/>
              <p:cNvSpPr/>
              <p:nvPr/>
            </p:nvSpPr>
            <p:spPr>
              <a:xfrm>
                <a:off x="0" y="0"/>
                <a:ext cx="2247258" cy="1584500"/>
              </a:xfrm>
              <a:prstGeom prst="roundRect">
                <a:avLst>
                  <a:gd fmla="val 16792"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23"/>
              <p:cNvSpPr txBox="1"/>
              <p:nvPr/>
            </p:nvSpPr>
            <p:spPr>
              <a:xfrm>
                <a:off x="77928" y="602131"/>
                <a:ext cx="2091401"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Google Shape;519;p30" id="517" name="Google Shape;517;p23"/>
            <p:cNvPicPr preferRelativeResize="0"/>
            <p:nvPr/>
          </p:nvPicPr>
          <p:blipFill rotWithShape="1">
            <a:blip r:embed="rId4">
              <a:alphaModFix/>
            </a:blip>
            <a:srcRect b="0" l="0" r="0" t="0"/>
            <a:stretch/>
          </p:blipFill>
          <p:spPr>
            <a:xfrm>
              <a:off x="1933624" y="0"/>
              <a:ext cx="500378" cy="477102"/>
            </a:xfrm>
            <a:prstGeom prst="rect">
              <a:avLst/>
            </a:prstGeom>
            <a:noFill/>
            <a:ln>
              <a:noFill/>
            </a:ln>
          </p:spPr>
        </p:pic>
        <p:sp>
          <p:nvSpPr>
            <p:cNvPr id="518" name="Google Shape;518;p23"/>
            <p:cNvSpPr txBox="1"/>
            <p:nvPr/>
          </p:nvSpPr>
          <p:spPr>
            <a:xfrm>
              <a:off x="211137" y="376476"/>
              <a:ext cx="1797211" cy="131650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El justificado se aprecia en las líneas hacia la izquierda, derecha, centro y justificado.</a:t>
              </a:r>
              <a:endParaRPr/>
            </a:p>
          </p:txBody>
        </p:sp>
      </p:grpSp>
      <p:grpSp>
        <p:nvGrpSpPr>
          <p:cNvPr id="519" name="Google Shape;519;p23"/>
          <p:cNvGrpSpPr/>
          <p:nvPr/>
        </p:nvGrpSpPr>
        <p:grpSpPr>
          <a:xfrm>
            <a:off x="4695417" y="5036804"/>
            <a:ext cx="4370946" cy="1711648"/>
            <a:chOff x="-1" y="0"/>
            <a:chExt cx="4370944" cy="1711646"/>
          </a:xfrm>
        </p:grpSpPr>
        <p:grpSp>
          <p:nvGrpSpPr>
            <p:cNvPr id="520" name="Google Shape;520;p23"/>
            <p:cNvGrpSpPr/>
            <p:nvPr/>
          </p:nvGrpSpPr>
          <p:grpSpPr>
            <a:xfrm>
              <a:off x="-1" y="237021"/>
              <a:ext cx="4069733" cy="1474625"/>
              <a:chOff x="0" y="-1"/>
              <a:chExt cx="4069731" cy="1474624"/>
            </a:xfrm>
          </p:grpSpPr>
          <p:sp>
            <p:nvSpPr>
              <p:cNvPr id="521" name="Google Shape;521;p23"/>
              <p:cNvSpPr/>
              <p:nvPr/>
            </p:nvSpPr>
            <p:spPr>
              <a:xfrm>
                <a:off x="0" y="-1"/>
                <a:ext cx="4069731" cy="1474624"/>
              </a:xfrm>
              <a:prstGeom prst="roundRect">
                <a:avLst>
                  <a:gd fmla="val 16792"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23"/>
              <p:cNvSpPr txBox="1"/>
              <p:nvPr/>
            </p:nvSpPr>
            <p:spPr>
              <a:xfrm>
                <a:off x="72523" y="547191"/>
                <a:ext cx="3924682" cy="380185"/>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Google Shape;525;p30" id="523" name="Google Shape;523;p23"/>
            <p:cNvPicPr preferRelativeResize="0"/>
            <p:nvPr/>
          </p:nvPicPr>
          <p:blipFill rotWithShape="1">
            <a:blip r:embed="rId4">
              <a:alphaModFix/>
            </a:blip>
            <a:srcRect b="0" l="0" r="0" t="0"/>
            <a:stretch/>
          </p:blipFill>
          <p:spPr>
            <a:xfrm>
              <a:off x="3870565" y="0"/>
              <a:ext cx="500378" cy="477102"/>
            </a:xfrm>
            <a:prstGeom prst="rect">
              <a:avLst/>
            </a:prstGeom>
            <a:noFill/>
            <a:ln>
              <a:noFill/>
            </a:ln>
          </p:spPr>
        </p:pic>
        <p:sp>
          <p:nvSpPr>
            <p:cNvPr id="524" name="Google Shape;524;p23"/>
            <p:cNvSpPr txBox="1"/>
            <p:nvPr/>
          </p:nvSpPr>
          <p:spPr>
            <a:xfrm>
              <a:off x="211134" y="341307"/>
              <a:ext cx="3812870" cy="133704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Google Docs está preparado </a:t>
              </a:r>
              <a:r>
                <a:rPr b="0" i="0" lang="en-US" sz="1600" u="none" cap="none" strike="noStrike">
                  <a:solidFill>
                    <a:srgbClr val="000000"/>
                  </a:solidFill>
                  <a:latin typeface="Arial"/>
                  <a:ea typeface="Arial"/>
                  <a:cs typeface="Arial"/>
                  <a:sym typeface="Arial"/>
                </a:rPr>
                <a:t>para c</a:t>
              </a:r>
              <a:r>
                <a:rPr b="0" i="0" lang="en-US" sz="1600" u="none" cap="none" strike="noStrike">
                  <a:solidFill>
                    <a:srgbClr val="000000"/>
                  </a:solidFill>
                  <a:latin typeface="Calibri"/>
                  <a:ea typeface="Calibri"/>
                  <a:cs typeface="Calibri"/>
                  <a:sym typeface="Calibri"/>
                </a:rPr>
                <a:t>ompartir la escritura y lectura de este documento en línea, al lado del botón compartir podrás ver quiénes interactúan con el documento, lo cual queda en un historial.</a:t>
              </a:r>
              <a:endParaRPr/>
            </a:p>
          </p:txBody>
        </p:sp>
      </p:grpSp>
      <p:grpSp>
        <p:nvGrpSpPr>
          <p:cNvPr id="525" name="Google Shape;525;p23"/>
          <p:cNvGrpSpPr/>
          <p:nvPr/>
        </p:nvGrpSpPr>
        <p:grpSpPr>
          <a:xfrm>
            <a:off x="6842537" y="2126661"/>
            <a:ext cx="2725551" cy="1821524"/>
            <a:chOff x="-1" y="-1"/>
            <a:chExt cx="2725550" cy="1821523"/>
          </a:xfrm>
        </p:grpSpPr>
        <p:grpSp>
          <p:nvGrpSpPr>
            <p:cNvPr id="526" name="Google Shape;526;p23"/>
            <p:cNvGrpSpPr/>
            <p:nvPr/>
          </p:nvGrpSpPr>
          <p:grpSpPr>
            <a:xfrm>
              <a:off x="-1" y="237021"/>
              <a:ext cx="2560143" cy="1584501"/>
              <a:chOff x="0" y="0"/>
              <a:chExt cx="2560142" cy="1584499"/>
            </a:xfrm>
          </p:grpSpPr>
          <p:sp>
            <p:nvSpPr>
              <p:cNvPr id="527" name="Google Shape;527;p23"/>
              <p:cNvSpPr/>
              <p:nvPr/>
            </p:nvSpPr>
            <p:spPr>
              <a:xfrm>
                <a:off x="0" y="0"/>
                <a:ext cx="2560142" cy="1584499"/>
              </a:xfrm>
              <a:prstGeom prst="roundRect">
                <a:avLst>
                  <a:gd fmla="val 16792"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23"/>
              <p:cNvSpPr txBox="1"/>
              <p:nvPr/>
            </p:nvSpPr>
            <p:spPr>
              <a:xfrm>
                <a:off x="77930" y="602130"/>
                <a:ext cx="2404282" cy="380185"/>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Google Shape;531;p30" id="529" name="Google Shape;529;p23"/>
            <p:cNvPicPr preferRelativeResize="0"/>
            <p:nvPr/>
          </p:nvPicPr>
          <p:blipFill rotWithShape="1">
            <a:blip r:embed="rId4">
              <a:alphaModFix/>
            </a:blip>
            <a:srcRect b="0" l="0" r="0" t="0"/>
            <a:stretch/>
          </p:blipFill>
          <p:spPr>
            <a:xfrm>
              <a:off x="2225170" y="-1"/>
              <a:ext cx="500379" cy="477104"/>
            </a:xfrm>
            <a:prstGeom prst="rect">
              <a:avLst/>
            </a:prstGeom>
            <a:noFill/>
            <a:ln>
              <a:noFill/>
            </a:ln>
          </p:spPr>
        </p:pic>
        <p:sp>
          <p:nvSpPr>
            <p:cNvPr id="530" name="Google Shape;530;p23"/>
            <p:cNvSpPr txBox="1"/>
            <p:nvPr/>
          </p:nvSpPr>
          <p:spPr>
            <a:xfrm>
              <a:off x="211137" y="376478"/>
              <a:ext cx="2155803" cy="131650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Este documento se va guardando a medida que realizas modificaciones, es por eso que se ve un botón de “guardado”.</a:t>
              </a:r>
              <a:endParaRPr/>
            </a:p>
          </p:txBody>
        </p:sp>
      </p:grpSp>
      <p:grpSp>
        <p:nvGrpSpPr>
          <p:cNvPr id="531" name="Google Shape;531;p23"/>
          <p:cNvGrpSpPr/>
          <p:nvPr/>
        </p:nvGrpSpPr>
        <p:grpSpPr>
          <a:xfrm>
            <a:off x="808082" y="5060278"/>
            <a:ext cx="3509962" cy="1711649"/>
            <a:chOff x="0" y="-1"/>
            <a:chExt cx="3509961" cy="1711647"/>
          </a:xfrm>
        </p:grpSpPr>
        <p:grpSp>
          <p:nvGrpSpPr>
            <p:cNvPr id="532" name="Google Shape;532;p23"/>
            <p:cNvGrpSpPr/>
            <p:nvPr/>
          </p:nvGrpSpPr>
          <p:grpSpPr>
            <a:xfrm>
              <a:off x="0" y="237024"/>
              <a:ext cx="3228643" cy="1474622"/>
              <a:chOff x="0" y="0"/>
              <a:chExt cx="3228641" cy="1474621"/>
            </a:xfrm>
          </p:grpSpPr>
          <p:sp>
            <p:nvSpPr>
              <p:cNvPr id="533" name="Google Shape;533;p23"/>
              <p:cNvSpPr/>
              <p:nvPr/>
            </p:nvSpPr>
            <p:spPr>
              <a:xfrm>
                <a:off x="0" y="0"/>
                <a:ext cx="3228641" cy="1474621"/>
              </a:xfrm>
              <a:prstGeom prst="roundRect">
                <a:avLst>
                  <a:gd fmla="val 16792"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23"/>
              <p:cNvSpPr txBox="1"/>
              <p:nvPr/>
            </p:nvSpPr>
            <p:spPr>
              <a:xfrm>
                <a:off x="72524" y="547190"/>
                <a:ext cx="3083592"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Google Shape;537;p30" id="535" name="Google Shape;535;p23"/>
            <p:cNvPicPr preferRelativeResize="0"/>
            <p:nvPr/>
          </p:nvPicPr>
          <p:blipFill rotWithShape="1">
            <a:blip r:embed="rId4">
              <a:alphaModFix/>
            </a:blip>
            <a:srcRect b="0" l="0" r="0" t="0"/>
            <a:stretch/>
          </p:blipFill>
          <p:spPr>
            <a:xfrm>
              <a:off x="3009582" y="-1"/>
              <a:ext cx="500379" cy="477104"/>
            </a:xfrm>
            <a:prstGeom prst="rect">
              <a:avLst/>
            </a:prstGeom>
            <a:noFill/>
            <a:ln>
              <a:noFill/>
            </a:ln>
          </p:spPr>
        </p:pic>
        <p:sp>
          <p:nvSpPr>
            <p:cNvPr id="536" name="Google Shape;536;p23"/>
            <p:cNvSpPr txBox="1"/>
            <p:nvPr/>
          </p:nvSpPr>
          <p:spPr>
            <a:xfrm>
              <a:off x="211135" y="388201"/>
              <a:ext cx="2971779" cy="106250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Puedes cambiar el nombre del documento directamente ya que queda almacenado en el espacio que te otorga Gmail en Drive.</a:t>
              </a:r>
              <a:endParaRPr/>
            </a:p>
          </p:txBody>
        </p:sp>
      </p:grpSp>
      <p:cxnSp>
        <p:nvCxnSpPr>
          <p:cNvPr id="537" name="Google Shape;537;p23"/>
          <p:cNvCxnSpPr/>
          <p:nvPr/>
        </p:nvCxnSpPr>
        <p:spPr>
          <a:xfrm>
            <a:off x="3787511" y="3838304"/>
            <a:ext cx="450375" cy="775823"/>
          </a:xfrm>
          <a:prstGeom prst="straightConnector1">
            <a:avLst/>
          </a:prstGeom>
          <a:noFill/>
          <a:ln cap="flat" cmpd="sng" w="9525">
            <a:solidFill>
              <a:srgbClr val="ED6B00"/>
            </a:solidFill>
            <a:prstDash val="solid"/>
            <a:round/>
            <a:headEnd len="sm" w="sm" type="none"/>
            <a:tailEnd len="med" w="med" type="triangle"/>
          </a:ln>
        </p:spPr>
      </p:cxnSp>
      <p:cxnSp>
        <p:nvCxnSpPr>
          <p:cNvPr id="538" name="Google Shape;538;p23"/>
          <p:cNvCxnSpPr/>
          <p:nvPr/>
        </p:nvCxnSpPr>
        <p:spPr>
          <a:xfrm>
            <a:off x="6322814" y="3838304"/>
            <a:ext cx="3" cy="775823"/>
          </a:xfrm>
          <a:prstGeom prst="straightConnector1">
            <a:avLst/>
          </a:prstGeom>
          <a:noFill/>
          <a:ln cap="flat" cmpd="sng" w="9525">
            <a:solidFill>
              <a:srgbClr val="FDA739"/>
            </a:solidFill>
            <a:prstDash val="solid"/>
            <a:round/>
            <a:headEnd len="sm" w="sm" type="none"/>
            <a:tailEnd len="med" w="med" type="triangle"/>
          </a:ln>
        </p:spPr>
      </p:cxnSp>
      <p:cxnSp>
        <p:nvCxnSpPr>
          <p:cNvPr id="539" name="Google Shape;539;p23"/>
          <p:cNvCxnSpPr/>
          <p:nvPr/>
        </p:nvCxnSpPr>
        <p:spPr>
          <a:xfrm flipH="1" rot="10800000">
            <a:off x="8122608" y="4555037"/>
            <a:ext cx="624164" cy="716738"/>
          </a:xfrm>
          <a:prstGeom prst="straightConnector1">
            <a:avLst/>
          </a:prstGeom>
          <a:noFill/>
          <a:ln cap="flat" cmpd="sng" w="9525">
            <a:solidFill>
              <a:srgbClr val="FDA739"/>
            </a:solidFill>
            <a:prstDash val="solid"/>
            <a:round/>
            <a:headEnd len="sm" w="sm" type="none"/>
            <a:tailEnd len="med" w="med" type="triangle"/>
          </a:ln>
        </p:spPr>
      </p:cxnSp>
      <p:cxnSp>
        <p:nvCxnSpPr>
          <p:cNvPr id="540" name="Google Shape;540;p23"/>
          <p:cNvCxnSpPr/>
          <p:nvPr/>
        </p:nvCxnSpPr>
        <p:spPr>
          <a:xfrm flipH="1" rot="10800000">
            <a:off x="974762" y="4315157"/>
            <a:ext cx="3" cy="1068215"/>
          </a:xfrm>
          <a:prstGeom prst="straightConnector1">
            <a:avLst/>
          </a:prstGeom>
          <a:noFill/>
          <a:ln cap="flat" cmpd="sng" w="9525">
            <a:solidFill>
              <a:srgbClr val="FDA739"/>
            </a:solidFill>
            <a:prstDash val="solid"/>
            <a:round/>
            <a:headEnd len="sm" w="sm" type="none"/>
            <a:tailEnd len="med" w="med" type="triangle"/>
          </a:ln>
        </p:spPr>
      </p:cxnSp>
      <p:sp>
        <p:nvSpPr>
          <p:cNvPr id="541" name="Google Shape;541;p23"/>
          <p:cNvSpPr txBox="1"/>
          <p:nvPr/>
        </p:nvSpPr>
        <p:spPr>
          <a:xfrm>
            <a:off x="452172" y="1269909"/>
            <a:ext cx="8950506" cy="53611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MENÚ </a:t>
            </a:r>
            <a:r>
              <a:rPr b="0" i="0" lang="en-US" sz="2800" u="none" cap="none" strike="noStrike">
                <a:solidFill>
                  <a:srgbClr val="A93501"/>
                </a:solidFill>
                <a:latin typeface="Calibri"/>
                <a:ea typeface="Calibri"/>
                <a:cs typeface="Calibri"/>
                <a:sym typeface="Calibri"/>
              </a:rPr>
              <a:t>DOCS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24"/>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547" name="Google Shape;547;p24"/>
          <p:cNvSpPr txBox="1"/>
          <p:nvPr/>
        </p:nvSpPr>
        <p:spPr>
          <a:xfrm>
            <a:off x="371683" y="6881800"/>
            <a:ext cx="337160"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24</a:t>
            </a:r>
            <a:endParaRPr/>
          </a:p>
        </p:txBody>
      </p:sp>
      <p:grpSp>
        <p:nvGrpSpPr>
          <p:cNvPr id="548" name="Google Shape;548;p24"/>
          <p:cNvGrpSpPr/>
          <p:nvPr/>
        </p:nvGrpSpPr>
        <p:grpSpPr>
          <a:xfrm>
            <a:off x="728659" y="2604266"/>
            <a:ext cx="5156988" cy="912543"/>
            <a:chOff x="0" y="0"/>
            <a:chExt cx="5156986" cy="912542"/>
          </a:xfrm>
        </p:grpSpPr>
        <p:sp>
          <p:nvSpPr>
            <p:cNvPr id="549" name="Google Shape;549;p24"/>
            <p:cNvSpPr/>
            <p:nvPr/>
          </p:nvSpPr>
          <p:spPr>
            <a:xfrm>
              <a:off x="0" y="0"/>
              <a:ext cx="5156986" cy="912542"/>
            </a:xfrm>
            <a:prstGeom prst="roundRect">
              <a:avLst>
                <a:gd fmla="val 10942"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24"/>
            <p:cNvSpPr txBox="1"/>
            <p:nvPr/>
          </p:nvSpPr>
          <p:spPr>
            <a:xfrm>
              <a:off x="29243" y="266152"/>
              <a:ext cx="5098499"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551" name="Google Shape;551;p24"/>
          <p:cNvSpPr txBox="1"/>
          <p:nvPr/>
        </p:nvSpPr>
        <p:spPr>
          <a:xfrm>
            <a:off x="1342933" y="2645854"/>
            <a:ext cx="4444756" cy="829360"/>
          </a:xfrm>
          <a:prstGeom prst="rect">
            <a:avLst/>
          </a:prstGeom>
          <a:noFill/>
          <a:ln>
            <a:noFill/>
          </a:ln>
        </p:spPr>
        <p:txBody>
          <a:bodyPr anchorCtr="0" anchor="ctr" bIns="91375" lIns="91375" spcFirstLastPara="1" rIns="91375" wrap="square" tIns="91375">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Para iniciar en hojas de cálculo, selecciona una plantilla. Para este ejercicio, seleccionamos la plantilla “Lista de Tareas”</a:t>
            </a:r>
            <a:endParaRPr/>
          </a:p>
        </p:txBody>
      </p:sp>
      <p:sp>
        <p:nvSpPr>
          <p:cNvPr id="552" name="Google Shape;552;p24"/>
          <p:cNvSpPr/>
          <p:nvPr/>
        </p:nvSpPr>
        <p:spPr>
          <a:xfrm>
            <a:off x="5995882" y="2149475"/>
            <a:ext cx="283852" cy="5346700"/>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24"/>
          <p:cNvSpPr/>
          <p:nvPr/>
        </p:nvSpPr>
        <p:spPr>
          <a:xfrm>
            <a:off x="7959142" y="4906850"/>
            <a:ext cx="953038" cy="953038"/>
          </a:xfrm>
          <a:prstGeom prst="rect">
            <a:avLst/>
          </a:prstGeom>
          <a:noFill/>
          <a:ln cap="flat" cmpd="sng" w="76200">
            <a:solidFill>
              <a:srgbClr val="FFFFF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555;p31" id="554" name="Google Shape;554;p24"/>
          <p:cNvPicPr preferRelativeResize="0"/>
          <p:nvPr/>
        </p:nvPicPr>
        <p:blipFill rotWithShape="1">
          <a:blip r:embed="rId3">
            <a:alphaModFix/>
          </a:blip>
          <a:srcRect b="49996" l="72787" r="1146" t="31994"/>
          <a:stretch/>
        </p:blipFill>
        <p:spPr>
          <a:xfrm>
            <a:off x="5912106" y="2076094"/>
            <a:ext cx="3709679" cy="1440711"/>
          </a:xfrm>
          <a:prstGeom prst="rect">
            <a:avLst/>
          </a:prstGeom>
          <a:noFill/>
          <a:ln>
            <a:noFill/>
          </a:ln>
        </p:spPr>
      </p:pic>
      <p:sp>
        <p:nvSpPr>
          <p:cNvPr id="555" name="Google Shape;555;p24"/>
          <p:cNvSpPr/>
          <p:nvPr/>
        </p:nvSpPr>
        <p:spPr>
          <a:xfrm>
            <a:off x="5949320" y="2076094"/>
            <a:ext cx="290175" cy="4968652"/>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24"/>
          <p:cNvSpPr/>
          <p:nvPr/>
        </p:nvSpPr>
        <p:spPr>
          <a:xfrm>
            <a:off x="7321408" y="2290839"/>
            <a:ext cx="1088501" cy="1088501"/>
          </a:xfrm>
          <a:prstGeom prst="ellipse">
            <a:avLst/>
          </a:prstGeom>
          <a:noFill/>
          <a:ln cap="flat" cmpd="sng" w="25400">
            <a:solidFill>
              <a:srgbClr val="ED6B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24"/>
          <p:cNvSpPr/>
          <p:nvPr/>
        </p:nvSpPr>
        <p:spPr>
          <a:xfrm>
            <a:off x="6044014" y="5271773"/>
            <a:ext cx="3577769" cy="2035669"/>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24"/>
          <p:cNvSpPr/>
          <p:nvPr/>
        </p:nvSpPr>
        <p:spPr>
          <a:xfrm>
            <a:off x="9363985" y="2149472"/>
            <a:ext cx="279666" cy="5273326"/>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560;p31" id="559" name="Google Shape;559;p24"/>
          <p:cNvPicPr preferRelativeResize="0"/>
          <p:nvPr/>
        </p:nvPicPr>
        <p:blipFill rotWithShape="1">
          <a:blip r:embed="rId4">
            <a:alphaModFix/>
          </a:blip>
          <a:srcRect b="0" l="0" r="0" t="0"/>
          <a:stretch/>
        </p:blipFill>
        <p:spPr>
          <a:xfrm>
            <a:off x="359815" y="3767468"/>
            <a:ext cx="9144003" cy="2557156"/>
          </a:xfrm>
          <a:prstGeom prst="rect">
            <a:avLst/>
          </a:prstGeom>
          <a:noFill/>
          <a:ln>
            <a:noFill/>
          </a:ln>
        </p:spPr>
      </p:pic>
      <p:pic>
        <p:nvPicPr>
          <p:cNvPr descr="Google Shape;561;p31" id="560" name="Google Shape;560;p24"/>
          <p:cNvPicPr preferRelativeResize="0"/>
          <p:nvPr/>
        </p:nvPicPr>
        <p:blipFill rotWithShape="1">
          <a:blip r:embed="rId5">
            <a:alphaModFix/>
          </a:blip>
          <a:srcRect b="0" l="0" r="0" t="0"/>
          <a:stretch/>
        </p:blipFill>
        <p:spPr>
          <a:xfrm>
            <a:off x="436214" y="2461417"/>
            <a:ext cx="897681" cy="855929"/>
          </a:xfrm>
          <a:prstGeom prst="rect">
            <a:avLst/>
          </a:prstGeom>
          <a:noFill/>
          <a:ln>
            <a:noFill/>
          </a:ln>
        </p:spPr>
      </p:pic>
      <p:sp>
        <p:nvSpPr>
          <p:cNvPr id="561" name="Google Shape;561;p24"/>
          <p:cNvSpPr txBox="1"/>
          <p:nvPr/>
        </p:nvSpPr>
        <p:spPr>
          <a:xfrm>
            <a:off x="452172" y="1269909"/>
            <a:ext cx="8950506" cy="53611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HOJA DE </a:t>
            </a:r>
            <a:r>
              <a:rPr b="0" i="0" lang="en-US" sz="2800" u="none" cap="none" strike="noStrike">
                <a:solidFill>
                  <a:srgbClr val="A93501"/>
                </a:solidFill>
                <a:latin typeface="Calibri"/>
                <a:ea typeface="Calibri"/>
                <a:cs typeface="Calibri"/>
                <a:sym typeface="Calibri"/>
              </a:rPr>
              <a:t>CÁLCULO</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25"/>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567" name="Google Shape;567;p25"/>
          <p:cNvSpPr txBox="1"/>
          <p:nvPr/>
        </p:nvSpPr>
        <p:spPr>
          <a:xfrm>
            <a:off x="371683" y="6881800"/>
            <a:ext cx="337160"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25</a:t>
            </a:r>
            <a:endParaRPr/>
          </a:p>
        </p:txBody>
      </p:sp>
      <p:grpSp>
        <p:nvGrpSpPr>
          <p:cNvPr id="568" name="Google Shape;568;p25"/>
          <p:cNvGrpSpPr/>
          <p:nvPr/>
        </p:nvGrpSpPr>
        <p:grpSpPr>
          <a:xfrm>
            <a:off x="728662" y="2604265"/>
            <a:ext cx="8389585" cy="1175578"/>
            <a:chOff x="0" y="0"/>
            <a:chExt cx="8389584" cy="1175577"/>
          </a:xfrm>
        </p:grpSpPr>
        <p:sp>
          <p:nvSpPr>
            <p:cNvPr id="569" name="Google Shape;569;p25"/>
            <p:cNvSpPr/>
            <p:nvPr/>
          </p:nvSpPr>
          <p:spPr>
            <a:xfrm>
              <a:off x="0" y="0"/>
              <a:ext cx="8389584" cy="1175577"/>
            </a:xfrm>
            <a:prstGeom prst="roundRect">
              <a:avLst>
                <a:gd fmla="val 10942"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25"/>
            <p:cNvSpPr txBox="1"/>
            <p:nvPr/>
          </p:nvSpPr>
          <p:spPr>
            <a:xfrm>
              <a:off x="37674" y="397669"/>
              <a:ext cx="8314234"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571" name="Google Shape;571;p25"/>
          <p:cNvSpPr txBox="1"/>
          <p:nvPr/>
        </p:nvSpPr>
        <p:spPr>
          <a:xfrm>
            <a:off x="1241453" y="2684241"/>
            <a:ext cx="7750148" cy="1057960"/>
          </a:xfrm>
          <a:prstGeom prst="rect">
            <a:avLst/>
          </a:prstGeom>
          <a:noFill/>
          <a:ln>
            <a:noFill/>
          </a:ln>
        </p:spPr>
        <p:txBody>
          <a:bodyPr anchorCtr="0" anchor="ctr" bIns="91375" lIns="91375" spcFirstLastPara="1" rIns="91375" wrap="square" tIns="91375">
            <a:spAutoFit/>
          </a:bodyPr>
          <a:lstStyle/>
          <a:p>
            <a:pPr indent="-285750" lvl="0" marL="4000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Una hoja de cálculo es una planilla en la cual se realizan cálculos en ámbitos financieros, contables, entre otras áreas.</a:t>
            </a:r>
            <a:endParaRPr/>
          </a:p>
          <a:p>
            <a:pPr indent="-285750" lvl="0" marL="4000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Este archivo queda grabado en tu Unidad de Drive, ¿en qué momento se graba? En cada momento que realices una modificación.</a:t>
            </a:r>
            <a:endParaRPr/>
          </a:p>
        </p:txBody>
      </p:sp>
      <p:sp>
        <p:nvSpPr>
          <p:cNvPr id="572" name="Google Shape;572;p25"/>
          <p:cNvSpPr/>
          <p:nvPr/>
        </p:nvSpPr>
        <p:spPr>
          <a:xfrm>
            <a:off x="7959142" y="4906850"/>
            <a:ext cx="953038" cy="953038"/>
          </a:xfrm>
          <a:prstGeom prst="rect">
            <a:avLst/>
          </a:prstGeom>
          <a:noFill/>
          <a:ln cap="flat" cmpd="sng" w="76200">
            <a:solidFill>
              <a:srgbClr val="FFFFF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25"/>
          <p:cNvSpPr/>
          <p:nvPr/>
        </p:nvSpPr>
        <p:spPr>
          <a:xfrm>
            <a:off x="9363985" y="2149472"/>
            <a:ext cx="279666" cy="5273326"/>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574;p32" id="574" name="Google Shape;574;p25"/>
          <p:cNvPicPr preferRelativeResize="0"/>
          <p:nvPr/>
        </p:nvPicPr>
        <p:blipFill rotWithShape="1">
          <a:blip r:embed="rId3">
            <a:alphaModFix/>
          </a:blip>
          <a:srcRect b="0" l="0" r="0" t="0"/>
          <a:stretch/>
        </p:blipFill>
        <p:spPr>
          <a:xfrm>
            <a:off x="1823728" y="3843423"/>
            <a:ext cx="6585598" cy="2954458"/>
          </a:xfrm>
          <a:prstGeom prst="rect">
            <a:avLst/>
          </a:prstGeom>
          <a:noFill/>
          <a:ln>
            <a:noFill/>
          </a:ln>
        </p:spPr>
      </p:pic>
      <p:pic>
        <p:nvPicPr>
          <p:cNvPr descr="Google Shape;575;p32" id="575" name="Google Shape;575;p25"/>
          <p:cNvPicPr preferRelativeResize="0"/>
          <p:nvPr/>
        </p:nvPicPr>
        <p:blipFill rotWithShape="1">
          <a:blip r:embed="rId4">
            <a:alphaModFix/>
          </a:blip>
          <a:srcRect b="0" l="0" r="0" t="0"/>
          <a:stretch/>
        </p:blipFill>
        <p:spPr>
          <a:xfrm>
            <a:off x="436214" y="2461417"/>
            <a:ext cx="897681" cy="855929"/>
          </a:xfrm>
          <a:prstGeom prst="rect">
            <a:avLst/>
          </a:prstGeom>
          <a:noFill/>
          <a:ln>
            <a:noFill/>
          </a:ln>
        </p:spPr>
      </p:pic>
      <p:sp>
        <p:nvSpPr>
          <p:cNvPr id="576" name="Google Shape;576;p25"/>
          <p:cNvSpPr txBox="1"/>
          <p:nvPr/>
        </p:nvSpPr>
        <p:spPr>
          <a:xfrm>
            <a:off x="452172" y="1269909"/>
            <a:ext cx="8950506" cy="53611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LISTA DE </a:t>
            </a:r>
            <a:r>
              <a:rPr b="0" i="0" lang="en-US" sz="2800" u="none" cap="none" strike="noStrike">
                <a:solidFill>
                  <a:srgbClr val="A93501"/>
                </a:solidFill>
                <a:latin typeface="Calibri"/>
                <a:ea typeface="Calibri"/>
                <a:cs typeface="Calibri"/>
                <a:sym typeface="Calibri"/>
              </a:rPr>
              <a:t>TAREAS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26"/>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582" name="Google Shape;582;p26"/>
          <p:cNvSpPr txBox="1"/>
          <p:nvPr/>
        </p:nvSpPr>
        <p:spPr>
          <a:xfrm>
            <a:off x="371683" y="6881800"/>
            <a:ext cx="337160"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26</a:t>
            </a:r>
            <a:endParaRPr/>
          </a:p>
        </p:txBody>
      </p:sp>
      <p:grpSp>
        <p:nvGrpSpPr>
          <p:cNvPr id="583" name="Google Shape;583;p26"/>
          <p:cNvGrpSpPr/>
          <p:nvPr/>
        </p:nvGrpSpPr>
        <p:grpSpPr>
          <a:xfrm>
            <a:off x="768389" y="3382958"/>
            <a:ext cx="4950901" cy="1645138"/>
            <a:chOff x="0" y="0"/>
            <a:chExt cx="4950899" cy="1645136"/>
          </a:xfrm>
        </p:grpSpPr>
        <p:sp>
          <p:nvSpPr>
            <p:cNvPr id="584" name="Google Shape;584;p26"/>
            <p:cNvSpPr/>
            <p:nvPr/>
          </p:nvSpPr>
          <p:spPr>
            <a:xfrm>
              <a:off x="0" y="0"/>
              <a:ext cx="4950899" cy="1645136"/>
            </a:xfrm>
            <a:prstGeom prst="roundRect">
              <a:avLst>
                <a:gd fmla="val 10942"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26"/>
            <p:cNvSpPr txBox="1"/>
            <p:nvPr/>
          </p:nvSpPr>
          <p:spPr>
            <a:xfrm>
              <a:off x="52722" y="632449"/>
              <a:ext cx="4845454"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586" name="Google Shape;586;p26"/>
          <p:cNvSpPr txBox="1"/>
          <p:nvPr/>
        </p:nvSpPr>
        <p:spPr>
          <a:xfrm>
            <a:off x="836213" y="3447922"/>
            <a:ext cx="4438200" cy="1477500"/>
          </a:xfrm>
          <a:prstGeom prst="rect">
            <a:avLst/>
          </a:prstGeom>
          <a:noFill/>
          <a:ln>
            <a:noFill/>
          </a:ln>
        </p:spPr>
        <p:txBody>
          <a:bodyPr anchorCtr="0" anchor="ctr" bIns="91375" lIns="91375" spcFirstLastPara="1" rIns="91375" wrap="square" tIns="91375">
            <a:spAutoFit/>
          </a:bodyPr>
          <a:lstStyle/>
          <a:p>
            <a:pPr indent="-285750" lvl="0" marL="4000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Completa esta lista de tareas con actividades de la semana, nota que debes trabajar con celdas. </a:t>
            </a:r>
            <a:endParaRPr/>
          </a:p>
          <a:p>
            <a:pPr indent="11430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285750" lvl="0" marL="4000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Las celdas de la aplicación son los espacios que tiene cada hoja de </a:t>
            </a:r>
            <a:r>
              <a:rPr lang="en-US">
                <a:latin typeface="Calibri"/>
                <a:ea typeface="Calibri"/>
                <a:cs typeface="Calibri"/>
                <a:sym typeface="Calibri"/>
              </a:rPr>
              <a:t>cálculo</a:t>
            </a:r>
            <a:r>
              <a:rPr b="0" i="0" lang="en-US" sz="1400" u="none" cap="none" strike="noStrike">
                <a:solidFill>
                  <a:srgbClr val="000000"/>
                </a:solidFill>
                <a:latin typeface="Calibri"/>
                <a:ea typeface="Calibri"/>
                <a:cs typeface="Calibri"/>
                <a:sym typeface="Calibri"/>
              </a:rPr>
              <a:t> para ingresar Fórmulas, textos, valores.</a:t>
            </a:r>
            <a:endParaRPr/>
          </a:p>
        </p:txBody>
      </p:sp>
      <p:sp>
        <p:nvSpPr>
          <p:cNvPr id="587" name="Google Shape;587;p26"/>
          <p:cNvSpPr/>
          <p:nvPr/>
        </p:nvSpPr>
        <p:spPr>
          <a:xfrm>
            <a:off x="7959142" y="4906850"/>
            <a:ext cx="953038" cy="953038"/>
          </a:xfrm>
          <a:prstGeom prst="rect">
            <a:avLst/>
          </a:prstGeom>
          <a:noFill/>
          <a:ln cap="flat" cmpd="sng" w="76200">
            <a:solidFill>
              <a:srgbClr val="FFFFF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26"/>
          <p:cNvSpPr/>
          <p:nvPr/>
        </p:nvSpPr>
        <p:spPr>
          <a:xfrm>
            <a:off x="9363985" y="2149472"/>
            <a:ext cx="279666" cy="5273326"/>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588;p33" id="589" name="Google Shape;589;p26"/>
          <p:cNvPicPr preferRelativeResize="0"/>
          <p:nvPr/>
        </p:nvPicPr>
        <p:blipFill rotWithShape="1">
          <a:blip r:embed="rId3">
            <a:alphaModFix/>
          </a:blip>
          <a:srcRect b="0" l="0" r="0" t="0"/>
          <a:stretch/>
        </p:blipFill>
        <p:spPr>
          <a:xfrm>
            <a:off x="5481826" y="3191535"/>
            <a:ext cx="411125" cy="392003"/>
          </a:xfrm>
          <a:prstGeom prst="rect">
            <a:avLst/>
          </a:prstGeom>
          <a:noFill/>
          <a:ln>
            <a:noFill/>
          </a:ln>
        </p:spPr>
      </p:pic>
      <p:sp>
        <p:nvSpPr>
          <p:cNvPr id="590" name="Google Shape;590;p26"/>
          <p:cNvSpPr txBox="1"/>
          <p:nvPr/>
        </p:nvSpPr>
        <p:spPr>
          <a:xfrm>
            <a:off x="452172" y="1269909"/>
            <a:ext cx="8950506" cy="53611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LISTA DE </a:t>
            </a:r>
            <a:r>
              <a:rPr b="0" i="0" lang="en-US" sz="2800" u="none" cap="none" strike="noStrike">
                <a:solidFill>
                  <a:srgbClr val="A93501"/>
                </a:solidFill>
                <a:latin typeface="Calibri"/>
                <a:ea typeface="Calibri"/>
                <a:cs typeface="Calibri"/>
                <a:sym typeface="Calibri"/>
              </a:rPr>
              <a:t>TAREAS</a:t>
            </a:r>
            <a:endParaRPr/>
          </a:p>
        </p:txBody>
      </p:sp>
      <p:sp>
        <p:nvSpPr>
          <p:cNvPr id="591" name="Google Shape;591;p26"/>
          <p:cNvSpPr/>
          <p:nvPr/>
        </p:nvSpPr>
        <p:spPr>
          <a:xfrm>
            <a:off x="5690387" y="5965907"/>
            <a:ext cx="4029878" cy="411849"/>
          </a:xfrm>
          <a:prstGeom prst="rect">
            <a:avLst/>
          </a:prstGeom>
          <a:solidFill>
            <a:srgbClr val="A5A5A5"/>
          </a:solidFill>
          <a:ln cap="flat" cmpd="sng" w="25400">
            <a:solidFill>
              <a:srgbClr val="A5A5A5"/>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591;p33" id="592" name="Google Shape;592;p26"/>
          <p:cNvPicPr preferRelativeResize="0"/>
          <p:nvPr/>
        </p:nvPicPr>
        <p:blipFill rotWithShape="1">
          <a:blip r:embed="rId4">
            <a:alphaModFix/>
          </a:blip>
          <a:srcRect b="0" l="0" r="0" t="0"/>
          <a:stretch/>
        </p:blipFill>
        <p:spPr>
          <a:xfrm>
            <a:off x="5748273" y="2476163"/>
            <a:ext cx="4361439" cy="408686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27"/>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598" name="Google Shape;598;p27"/>
          <p:cNvSpPr txBox="1"/>
          <p:nvPr/>
        </p:nvSpPr>
        <p:spPr>
          <a:xfrm>
            <a:off x="371683" y="6881800"/>
            <a:ext cx="337160"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27</a:t>
            </a:r>
            <a:endParaRPr/>
          </a:p>
        </p:txBody>
      </p:sp>
      <p:grpSp>
        <p:nvGrpSpPr>
          <p:cNvPr id="599" name="Google Shape;599;p27"/>
          <p:cNvGrpSpPr/>
          <p:nvPr/>
        </p:nvGrpSpPr>
        <p:grpSpPr>
          <a:xfrm>
            <a:off x="728659" y="2604265"/>
            <a:ext cx="7951705" cy="1524974"/>
            <a:chOff x="0" y="0"/>
            <a:chExt cx="7951704" cy="1524973"/>
          </a:xfrm>
        </p:grpSpPr>
        <p:sp>
          <p:nvSpPr>
            <p:cNvPr id="600" name="Google Shape;600;p27"/>
            <p:cNvSpPr/>
            <p:nvPr/>
          </p:nvSpPr>
          <p:spPr>
            <a:xfrm>
              <a:off x="0" y="0"/>
              <a:ext cx="7951704" cy="1524973"/>
            </a:xfrm>
            <a:prstGeom prst="roundRect">
              <a:avLst>
                <a:gd fmla="val 10942"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27"/>
            <p:cNvSpPr txBox="1"/>
            <p:nvPr/>
          </p:nvSpPr>
          <p:spPr>
            <a:xfrm>
              <a:off x="48871" y="572368"/>
              <a:ext cx="7853959" cy="380185"/>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602" name="Google Shape;602;p27"/>
          <p:cNvSpPr txBox="1"/>
          <p:nvPr/>
        </p:nvSpPr>
        <p:spPr>
          <a:xfrm>
            <a:off x="452172" y="1269909"/>
            <a:ext cx="8950506" cy="53611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PRESENTACIONES</a:t>
            </a:r>
            <a:endParaRPr/>
          </a:p>
        </p:txBody>
      </p:sp>
      <p:sp>
        <p:nvSpPr>
          <p:cNvPr id="603" name="Google Shape;603;p27"/>
          <p:cNvSpPr txBox="1"/>
          <p:nvPr/>
        </p:nvSpPr>
        <p:spPr>
          <a:xfrm>
            <a:off x="1350017" y="2711742"/>
            <a:ext cx="7137159" cy="1286560"/>
          </a:xfrm>
          <a:prstGeom prst="rect">
            <a:avLst/>
          </a:prstGeom>
          <a:noFill/>
          <a:ln>
            <a:noFill/>
          </a:ln>
        </p:spPr>
        <p:txBody>
          <a:bodyPr anchorCtr="0" anchor="ctr" bIns="91375" lIns="91375" spcFirstLastPara="1" rIns="91375" wrap="square" tIns="91375">
            <a:spAutoFit/>
          </a:bodyPr>
          <a:lstStyle/>
          <a:p>
            <a:pPr indent="-285750" lvl="0" marL="28575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Para realizar presentaciones en alguna charla o exposición es recomendable apoyarse en presentaciones gráficas.</a:t>
            </a:r>
            <a:endParaRPr/>
          </a:p>
          <a:p>
            <a:pPr indent="-285750" lvl="0" marL="28575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Así como Office tiene PowerPoint, Google ofrece Presentaciones en su plataforma G Suite, la encuentras con el nombre Presentaciones o Google Slides.</a:t>
            </a:r>
            <a:endParaRPr/>
          </a:p>
          <a:p>
            <a:pPr indent="-285750" lvl="0" marL="28575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Abre una presentación y sigue las instrucciones de las siguientes diapositivas.</a:t>
            </a:r>
            <a:endParaRPr/>
          </a:p>
        </p:txBody>
      </p:sp>
      <p:sp>
        <p:nvSpPr>
          <p:cNvPr id="604" name="Google Shape;604;p27"/>
          <p:cNvSpPr/>
          <p:nvPr/>
        </p:nvSpPr>
        <p:spPr>
          <a:xfrm>
            <a:off x="9363985" y="2149472"/>
            <a:ext cx="279666" cy="5273326"/>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603;p34" id="605" name="Google Shape;605;p27"/>
          <p:cNvPicPr preferRelativeResize="0"/>
          <p:nvPr/>
        </p:nvPicPr>
        <p:blipFill rotWithShape="1">
          <a:blip r:embed="rId3">
            <a:alphaModFix/>
          </a:blip>
          <a:srcRect b="0" l="0" r="0" t="0"/>
          <a:stretch/>
        </p:blipFill>
        <p:spPr>
          <a:xfrm>
            <a:off x="2560665" y="4223820"/>
            <a:ext cx="4715863" cy="2319098"/>
          </a:xfrm>
          <a:prstGeom prst="rect">
            <a:avLst/>
          </a:prstGeom>
          <a:noFill/>
          <a:ln>
            <a:noFill/>
          </a:ln>
        </p:spPr>
      </p:pic>
      <p:pic>
        <p:nvPicPr>
          <p:cNvPr descr="Google Shape;604;p34" id="606" name="Google Shape;606;p27"/>
          <p:cNvPicPr preferRelativeResize="0"/>
          <p:nvPr/>
        </p:nvPicPr>
        <p:blipFill rotWithShape="1">
          <a:blip r:embed="rId4">
            <a:alphaModFix/>
          </a:blip>
          <a:srcRect b="0" l="0" r="0" t="0"/>
          <a:stretch/>
        </p:blipFill>
        <p:spPr>
          <a:xfrm>
            <a:off x="436214" y="2461417"/>
            <a:ext cx="897681" cy="85592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28"/>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612" name="Google Shape;612;p28"/>
          <p:cNvSpPr txBox="1"/>
          <p:nvPr/>
        </p:nvSpPr>
        <p:spPr>
          <a:xfrm>
            <a:off x="371683" y="6881800"/>
            <a:ext cx="337160"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28</a:t>
            </a:r>
            <a:endParaRPr/>
          </a:p>
        </p:txBody>
      </p:sp>
      <p:grpSp>
        <p:nvGrpSpPr>
          <p:cNvPr id="613" name="Google Shape;613;p28"/>
          <p:cNvGrpSpPr/>
          <p:nvPr/>
        </p:nvGrpSpPr>
        <p:grpSpPr>
          <a:xfrm>
            <a:off x="728659" y="2604265"/>
            <a:ext cx="7951705" cy="1325640"/>
            <a:chOff x="0" y="0"/>
            <a:chExt cx="7951704" cy="1325638"/>
          </a:xfrm>
        </p:grpSpPr>
        <p:sp>
          <p:nvSpPr>
            <p:cNvPr id="614" name="Google Shape;614;p28"/>
            <p:cNvSpPr/>
            <p:nvPr/>
          </p:nvSpPr>
          <p:spPr>
            <a:xfrm>
              <a:off x="0" y="0"/>
              <a:ext cx="7951704" cy="1325638"/>
            </a:xfrm>
            <a:prstGeom prst="roundRect">
              <a:avLst>
                <a:gd fmla="val 10942"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28"/>
            <p:cNvSpPr txBox="1"/>
            <p:nvPr/>
          </p:nvSpPr>
          <p:spPr>
            <a:xfrm>
              <a:off x="48871" y="572367"/>
              <a:ext cx="7853959" cy="380185"/>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616" name="Google Shape;616;p28"/>
          <p:cNvSpPr txBox="1"/>
          <p:nvPr/>
        </p:nvSpPr>
        <p:spPr>
          <a:xfrm>
            <a:off x="1350017" y="2723009"/>
            <a:ext cx="7137159" cy="1057960"/>
          </a:xfrm>
          <a:prstGeom prst="rect">
            <a:avLst/>
          </a:prstGeom>
          <a:noFill/>
          <a:ln>
            <a:noFill/>
          </a:ln>
        </p:spPr>
        <p:txBody>
          <a:bodyPr anchorCtr="0" anchor="ctr" bIns="91375" lIns="91375" spcFirstLastPara="1" rIns="91375" wrap="square" tIns="91375">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Como las aplicaciones de Word y Cálculo, las Presentaciones de Google ofrecen plantillas amigables al momento de querer hacer una charla apoyados de esta herramienta.</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Selecciona una plantilla para conocer esta herramienta. Para este caso, seleccionaremos “Tu Gran Idea”</a:t>
            </a:r>
            <a:endParaRPr/>
          </a:p>
        </p:txBody>
      </p:sp>
      <p:sp>
        <p:nvSpPr>
          <p:cNvPr id="617" name="Google Shape;617;p28"/>
          <p:cNvSpPr/>
          <p:nvPr/>
        </p:nvSpPr>
        <p:spPr>
          <a:xfrm>
            <a:off x="9363985" y="2149472"/>
            <a:ext cx="279666" cy="5273326"/>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615;p35" id="618" name="Google Shape;618;p28"/>
          <p:cNvPicPr preferRelativeResize="0"/>
          <p:nvPr/>
        </p:nvPicPr>
        <p:blipFill rotWithShape="1">
          <a:blip r:embed="rId3">
            <a:alphaModFix/>
          </a:blip>
          <a:srcRect b="0" l="0" r="0" t="0"/>
          <a:stretch/>
        </p:blipFill>
        <p:spPr>
          <a:xfrm>
            <a:off x="2560665" y="4223820"/>
            <a:ext cx="4715863" cy="2319098"/>
          </a:xfrm>
          <a:prstGeom prst="rect">
            <a:avLst/>
          </a:prstGeom>
          <a:noFill/>
          <a:ln>
            <a:noFill/>
          </a:ln>
        </p:spPr>
      </p:pic>
      <p:pic>
        <p:nvPicPr>
          <p:cNvPr descr="Google Shape;616;p35" id="619" name="Google Shape;619;p28"/>
          <p:cNvPicPr preferRelativeResize="0"/>
          <p:nvPr/>
        </p:nvPicPr>
        <p:blipFill rotWithShape="1">
          <a:blip r:embed="rId4">
            <a:alphaModFix/>
          </a:blip>
          <a:srcRect b="0" l="0" r="0" t="0"/>
          <a:stretch/>
        </p:blipFill>
        <p:spPr>
          <a:xfrm>
            <a:off x="754670" y="4129235"/>
            <a:ext cx="7961202" cy="2613015"/>
          </a:xfrm>
          <a:prstGeom prst="rect">
            <a:avLst/>
          </a:prstGeom>
          <a:noFill/>
          <a:ln>
            <a:noFill/>
          </a:ln>
        </p:spPr>
      </p:pic>
      <p:sp>
        <p:nvSpPr>
          <p:cNvPr id="620" name="Google Shape;620;p28"/>
          <p:cNvSpPr/>
          <p:nvPr/>
        </p:nvSpPr>
        <p:spPr>
          <a:xfrm>
            <a:off x="693149" y="4129235"/>
            <a:ext cx="8389375" cy="94589"/>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618;p35" id="621" name="Google Shape;621;p28"/>
          <p:cNvPicPr preferRelativeResize="0"/>
          <p:nvPr/>
        </p:nvPicPr>
        <p:blipFill rotWithShape="1">
          <a:blip r:embed="rId5">
            <a:alphaModFix/>
          </a:blip>
          <a:srcRect b="0" l="0" r="0" t="0"/>
          <a:stretch/>
        </p:blipFill>
        <p:spPr>
          <a:xfrm>
            <a:off x="436214" y="2461417"/>
            <a:ext cx="897681" cy="855929"/>
          </a:xfrm>
          <a:prstGeom prst="rect">
            <a:avLst/>
          </a:prstGeom>
          <a:noFill/>
          <a:ln>
            <a:noFill/>
          </a:ln>
        </p:spPr>
      </p:pic>
      <p:sp>
        <p:nvSpPr>
          <p:cNvPr id="622" name="Google Shape;622;p28"/>
          <p:cNvSpPr txBox="1"/>
          <p:nvPr/>
        </p:nvSpPr>
        <p:spPr>
          <a:xfrm>
            <a:off x="452172" y="1269909"/>
            <a:ext cx="8950506" cy="53611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GOOGLE </a:t>
            </a:r>
            <a:r>
              <a:rPr b="0" i="0" lang="en-US" sz="2800" u="none" cap="none" strike="noStrike">
                <a:solidFill>
                  <a:srgbClr val="A93501"/>
                </a:solidFill>
                <a:latin typeface="Calibri"/>
                <a:ea typeface="Calibri"/>
                <a:cs typeface="Calibri"/>
                <a:sym typeface="Calibri"/>
              </a:rPr>
              <a:t>PRESENTACIONES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29"/>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628" name="Google Shape;628;p29"/>
          <p:cNvSpPr txBox="1"/>
          <p:nvPr/>
        </p:nvSpPr>
        <p:spPr>
          <a:xfrm>
            <a:off x="371683" y="6881800"/>
            <a:ext cx="337160"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29</a:t>
            </a:r>
            <a:endParaRPr/>
          </a:p>
        </p:txBody>
      </p:sp>
      <p:grpSp>
        <p:nvGrpSpPr>
          <p:cNvPr id="629" name="Google Shape;629;p29"/>
          <p:cNvGrpSpPr/>
          <p:nvPr/>
        </p:nvGrpSpPr>
        <p:grpSpPr>
          <a:xfrm>
            <a:off x="728659" y="2604265"/>
            <a:ext cx="7951705" cy="1190573"/>
            <a:chOff x="0" y="0"/>
            <a:chExt cx="7951704" cy="1190572"/>
          </a:xfrm>
        </p:grpSpPr>
        <p:sp>
          <p:nvSpPr>
            <p:cNvPr id="630" name="Google Shape;630;p29"/>
            <p:cNvSpPr/>
            <p:nvPr/>
          </p:nvSpPr>
          <p:spPr>
            <a:xfrm>
              <a:off x="0" y="0"/>
              <a:ext cx="7951704" cy="1190572"/>
            </a:xfrm>
            <a:prstGeom prst="roundRect">
              <a:avLst>
                <a:gd fmla="val 10942"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29"/>
            <p:cNvSpPr txBox="1"/>
            <p:nvPr/>
          </p:nvSpPr>
          <p:spPr>
            <a:xfrm>
              <a:off x="38154" y="405167"/>
              <a:ext cx="7875394"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632" name="Google Shape;632;p29"/>
          <p:cNvSpPr txBox="1"/>
          <p:nvPr/>
        </p:nvSpPr>
        <p:spPr>
          <a:xfrm>
            <a:off x="1350017" y="2664394"/>
            <a:ext cx="7137159" cy="1057960"/>
          </a:xfrm>
          <a:prstGeom prst="rect">
            <a:avLst/>
          </a:prstGeom>
          <a:noFill/>
          <a:ln>
            <a:noFill/>
          </a:ln>
        </p:spPr>
        <p:txBody>
          <a:bodyPr anchorCtr="0" anchor="ctr" bIns="91375" lIns="91375" spcFirstLastPara="1" rIns="91375" wrap="square" tIns="91375">
            <a:spAutoFit/>
          </a:bodyPr>
          <a:lstStyle/>
          <a:p>
            <a:pPr indent="-342900" lvl="0" marL="342900" marR="0" rtl="0" algn="l">
              <a:lnSpc>
                <a:spcPct val="100000"/>
              </a:lnSpc>
              <a:spcBef>
                <a:spcPts val="0"/>
              </a:spcBef>
              <a:spcAft>
                <a:spcPts val="0"/>
              </a:spcAft>
              <a:buClr>
                <a:srgbClr val="000000"/>
              </a:buClr>
              <a:buSzPts val="1400"/>
              <a:buFont typeface="Calibri"/>
              <a:buAutoNum type="arabicPeriod"/>
            </a:pPr>
            <a:r>
              <a:rPr b="0" i="0" lang="en-US" sz="1400" u="none" cap="none" strike="noStrike">
                <a:solidFill>
                  <a:srgbClr val="000000"/>
                </a:solidFill>
                <a:latin typeface="Calibri"/>
                <a:ea typeface="Calibri"/>
                <a:cs typeface="Calibri"/>
                <a:sym typeface="Calibri"/>
              </a:rPr>
              <a:t>Recorre la presentación en las Slides de la parte izquierda.</a:t>
            </a:r>
            <a:endParaRPr/>
          </a:p>
          <a:p>
            <a:pPr indent="-342900" lvl="0" marL="342900" marR="0" rtl="0" algn="l">
              <a:lnSpc>
                <a:spcPct val="100000"/>
              </a:lnSpc>
              <a:spcBef>
                <a:spcPts val="0"/>
              </a:spcBef>
              <a:spcAft>
                <a:spcPts val="0"/>
              </a:spcAft>
              <a:buClr>
                <a:srgbClr val="000000"/>
              </a:buClr>
              <a:buSzPts val="1400"/>
              <a:buFont typeface="Calibri"/>
              <a:buAutoNum type="arabicPeriod"/>
            </a:pPr>
            <a:r>
              <a:rPr b="0" i="0" lang="en-US" sz="1400" u="none" cap="none" strike="noStrike">
                <a:solidFill>
                  <a:srgbClr val="000000"/>
                </a:solidFill>
                <a:latin typeface="Calibri"/>
                <a:ea typeface="Calibri"/>
                <a:cs typeface="Calibri"/>
                <a:sym typeface="Calibri"/>
              </a:rPr>
              <a:t>Escribe un texto adhoc a alguna idea que hayas tenido o tengas para presentar.</a:t>
            </a:r>
            <a:endParaRPr/>
          </a:p>
          <a:p>
            <a:pPr indent="-342900" lvl="0" marL="342900" marR="0" rtl="0" algn="l">
              <a:lnSpc>
                <a:spcPct val="100000"/>
              </a:lnSpc>
              <a:spcBef>
                <a:spcPts val="0"/>
              </a:spcBef>
              <a:spcAft>
                <a:spcPts val="0"/>
              </a:spcAft>
              <a:buClr>
                <a:srgbClr val="000000"/>
              </a:buClr>
              <a:buSzPts val="1400"/>
              <a:buFont typeface="Calibri"/>
              <a:buAutoNum type="arabicPeriod"/>
            </a:pPr>
            <a:r>
              <a:rPr b="0" i="0" lang="en-US" sz="1400" u="none" cap="none" strike="noStrike">
                <a:solidFill>
                  <a:srgbClr val="000000"/>
                </a:solidFill>
                <a:latin typeface="Calibri"/>
                <a:ea typeface="Calibri"/>
                <a:cs typeface="Calibri"/>
                <a:sym typeface="Calibri"/>
              </a:rPr>
              <a:t>No es necesario utilices todas las Slides, simplemente las puedes eliminar seleccionando y presionando la tecla Supr</a:t>
            </a:r>
            <a:endParaRPr/>
          </a:p>
        </p:txBody>
      </p:sp>
      <p:sp>
        <p:nvSpPr>
          <p:cNvPr id="633" name="Google Shape;633;p29"/>
          <p:cNvSpPr/>
          <p:nvPr/>
        </p:nvSpPr>
        <p:spPr>
          <a:xfrm>
            <a:off x="9363985" y="2149472"/>
            <a:ext cx="279666" cy="5273326"/>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29"/>
          <p:cNvSpPr/>
          <p:nvPr/>
        </p:nvSpPr>
        <p:spPr>
          <a:xfrm>
            <a:off x="693149" y="4129235"/>
            <a:ext cx="8389375" cy="94589"/>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631;p36" id="635" name="Google Shape;635;p29"/>
          <p:cNvPicPr preferRelativeResize="0"/>
          <p:nvPr/>
        </p:nvPicPr>
        <p:blipFill rotWithShape="1">
          <a:blip r:embed="rId3">
            <a:alphaModFix/>
          </a:blip>
          <a:srcRect b="0" l="0" r="0" t="0"/>
          <a:stretch/>
        </p:blipFill>
        <p:spPr>
          <a:xfrm>
            <a:off x="3371972" y="3899763"/>
            <a:ext cx="5909310" cy="2733058"/>
          </a:xfrm>
          <a:prstGeom prst="rect">
            <a:avLst/>
          </a:prstGeom>
          <a:noFill/>
          <a:ln>
            <a:noFill/>
          </a:ln>
        </p:spPr>
      </p:pic>
      <p:grpSp>
        <p:nvGrpSpPr>
          <p:cNvPr id="636" name="Google Shape;636;p29"/>
          <p:cNvGrpSpPr/>
          <p:nvPr/>
        </p:nvGrpSpPr>
        <p:grpSpPr>
          <a:xfrm>
            <a:off x="411682" y="3824401"/>
            <a:ext cx="2434002" cy="1116149"/>
            <a:chOff x="-1" y="0"/>
            <a:chExt cx="2434000" cy="1116147"/>
          </a:xfrm>
        </p:grpSpPr>
        <p:grpSp>
          <p:nvGrpSpPr>
            <p:cNvPr id="637" name="Google Shape;637;p29"/>
            <p:cNvGrpSpPr/>
            <p:nvPr/>
          </p:nvGrpSpPr>
          <p:grpSpPr>
            <a:xfrm>
              <a:off x="-1" y="237024"/>
              <a:ext cx="2247258" cy="879123"/>
              <a:chOff x="0" y="0"/>
              <a:chExt cx="2247256" cy="879122"/>
            </a:xfrm>
          </p:grpSpPr>
          <p:sp>
            <p:nvSpPr>
              <p:cNvPr id="638" name="Google Shape;638;p29"/>
              <p:cNvSpPr/>
              <p:nvPr/>
            </p:nvSpPr>
            <p:spPr>
              <a:xfrm>
                <a:off x="0" y="0"/>
                <a:ext cx="2247256" cy="879122"/>
              </a:xfrm>
              <a:prstGeom prst="roundRect">
                <a:avLst>
                  <a:gd fmla="val 16792"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29"/>
              <p:cNvSpPr txBox="1"/>
              <p:nvPr/>
            </p:nvSpPr>
            <p:spPr>
              <a:xfrm>
                <a:off x="43235" y="249441"/>
                <a:ext cx="2160784" cy="380185"/>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Google Shape;636;p36" id="640" name="Google Shape;640;p29"/>
            <p:cNvPicPr preferRelativeResize="0"/>
            <p:nvPr/>
          </p:nvPicPr>
          <p:blipFill rotWithShape="1">
            <a:blip r:embed="rId4">
              <a:alphaModFix/>
            </a:blip>
            <a:srcRect b="0" l="0" r="0" t="0"/>
            <a:stretch/>
          </p:blipFill>
          <p:spPr>
            <a:xfrm>
              <a:off x="1933622" y="0"/>
              <a:ext cx="500377" cy="477102"/>
            </a:xfrm>
            <a:prstGeom prst="rect">
              <a:avLst/>
            </a:prstGeom>
            <a:noFill/>
            <a:ln>
              <a:noFill/>
            </a:ln>
          </p:spPr>
        </p:pic>
        <p:sp>
          <p:nvSpPr>
            <p:cNvPr id="641" name="Google Shape;641;p29"/>
            <p:cNvSpPr txBox="1"/>
            <p:nvPr/>
          </p:nvSpPr>
          <p:spPr>
            <a:xfrm>
              <a:off x="128430" y="399420"/>
              <a:ext cx="1990394" cy="50931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4. Cambia el nombre del archivo a Mi Idea Super</a:t>
              </a:r>
              <a:endParaRPr/>
            </a:p>
          </p:txBody>
        </p:sp>
      </p:grpSp>
      <p:grpSp>
        <p:nvGrpSpPr>
          <p:cNvPr id="642" name="Google Shape;642;p29"/>
          <p:cNvGrpSpPr/>
          <p:nvPr/>
        </p:nvGrpSpPr>
        <p:grpSpPr>
          <a:xfrm>
            <a:off x="424049" y="4992535"/>
            <a:ext cx="2876943" cy="1531316"/>
            <a:chOff x="0" y="0"/>
            <a:chExt cx="2876942" cy="1531314"/>
          </a:xfrm>
        </p:grpSpPr>
        <p:grpSp>
          <p:nvGrpSpPr>
            <p:cNvPr id="643" name="Google Shape;643;p29"/>
            <p:cNvGrpSpPr/>
            <p:nvPr/>
          </p:nvGrpSpPr>
          <p:grpSpPr>
            <a:xfrm>
              <a:off x="0" y="185026"/>
              <a:ext cx="2749172" cy="1342878"/>
              <a:chOff x="0" y="0"/>
              <a:chExt cx="2749171" cy="1342876"/>
            </a:xfrm>
          </p:grpSpPr>
          <p:sp>
            <p:nvSpPr>
              <p:cNvPr id="644" name="Google Shape;644;p29"/>
              <p:cNvSpPr/>
              <p:nvPr/>
            </p:nvSpPr>
            <p:spPr>
              <a:xfrm>
                <a:off x="0" y="0"/>
                <a:ext cx="2749171" cy="1342876"/>
              </a:xfrm>
              <a:prstGeom prst="roundRect">
                <a:avLst>
                  <a:gd fmla="val 16792"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29"/>
              <p:cNvSpPr txBox="1"/>
              <p:nvPr/>
            </p:nvSpPr>
            <p:spPr>
              <a:xfrm>
                <a:off x="66045" y="481319"/>
                <a:ext cx="2617080"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Google Shape;642;p36" id="646" name="Google Shape;646;p29"/>
            <p:cNvPicPr preferRelativeResize="0"/>
            <p:nvPr/>
          </p:nvPicPr>
          <p:blipFill rotWithShape="1">
            <a:blip r:embed="rId4">
              <a:alphaModFix/>
            </a:blip>
            <a:srcRect b="0" l="0" r="0" t="0"/>
            <a:stretch/>
          </p:blipFill>
          <p:spPr>
            <a:xfrm>
              <a:off x="2376564" y="0"/>
              <a:ext cx="500378" cy="477103"/>
            </a:xfrm>
            <a:prstGeom prst="rect">
              <a:avLst/>
            </a:prstGeom>
            <a:noFill/>
            <a:ln>
              <a:noFill/>
            </a:ln>
          </p:spPr>
        </p:pic>
        <p:sp>
          <p:nvSpPr>
            <p:cNvPr id="647" name="Google Shape;647;p29"/>
            <p:cNvSpPr txBox="1"/>
            <p:nvPr/>
          </p:nvSpPr>
          <p:spPr>
            <a:xfrm>
              <a:off x="211136" y="336204"/>
              <a:ext cx="2493015" cy="119511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5. Como las anteriores aplicaciones, este archivo queda grabado en tu Unidad de Drive y la puedes compartir con el resto del curso y docentes.</a:t>
              </a:r>
              <a:endParaRPr/>
            </a:p>
          </p:txBody>
        </p:sp>
      </p:grpSp>
      <p:cxnSp>
        <p:nvCxnSpPr>
          <p:cNvPr id="648" name="Google Shape;648;p29"/>
          <p:cNvCxnSpPr/>
          <p:nvPr/>
        </p:nvCxnSpPr>
        <p:spPr>
          <a:xfrm flipH="1" rot="10800000">
            <a:off x="2576228" y="4061532"/>
            <a:ext cx="1094103" cy="423902"/>
          </a:xfrm>
          <a:prstGeom prst="straightConnector1">
            <a:avLst/>
          </a:prstGeom>
          <a:noFill/>
          <a:ln cap="flat" cmpd="sng" w="9525">
            <a:solidFill>
              <a:srgbClr val="ED6B00"/>
            </a:solidFill>
            <a:prstDash val="solid"/>
            <a:round/>
            <a:headEnd len="sm" w="sm" type="none"/>
            <a:tailEnd len="med" w="med" type="triangle"/>
          </a:ln>
        </p:spPr>
      </p:cxnSp>
      <p:cxnSp>
        <p:nvCxnSpPr>
          <p:cNvPr id="649" name="Google Shape;649;p29"/>
          <p:cNvCxnSpPr/>
          <p:nvPr/>
        </p:nvCxnSpPr>
        <p:spPr>
          <a:xfrm flipH="1" rot="10800000">
            <a:off x="3076604" y="4061426"/>
            <a:ext cx="5500728" cy="2001086"/>
          </a:xfrm>
          <a:prstGeom prst="straightConnector1">
            <a:avLst/>
          </a:prstGeom>
          <a:noFill/>
          <a:ln cap="flat" cmpd="sng" w="9525">
            <a:solidFill>
              <a:srgbClr val="ED6B00"/>
            </a:solidFill>
            <a:prstDash val="solid"/>
            <a:round/>
            <a:headEnd len="sm" w="sm" type="none"/>
            <a:tailEnd len="med" w="med" type="triangle"/>
          </a:ln>
        </p:spPr>
      </p:cxnSp>
      <p:cxnSp>
        <p:nvCxnSpPr>
          <p:cNvPr id="650" name="Google Shape;650;p29"/>
          <p:cNvCxnSpPr/>
          <p:nvPr/>
        </p:nvCxnSpPr>
        <p:spPr>
          <a:xfrm flipH="1">
            <a:off x="4658071" y="4590360"/>
            <a:ext cx="2463946" cy="879280"/>
          </a:xfrm>
          <a:prstGeom prst="straightConnector1">
            <a:avLst/>
          </a:prstGeom>
          <a:noFill/>
          <a:ln cap="flat" cmpd="sng" w="9525">
            <a:solidFill>
              <a:srgbClr val="FFFFFF"/>
            </a:solidFill>
            <a:prstDash val="solid"/>
            <a:round/>
            <a:headEnd len="sm" w="sm" type="none"/>
            <a:tailEnd len="sm" w="sm" type="none"/>
          </a:ln>
        </p:spPr>
      </p:cxnSp>
      <p:pic>
        <p:nvPicPr>
          <p:cNvPr descr="Google Shape;647;p36" id="651" name="Google Shape;651;p29"/>
          <p:cNvPicPr preferRelativeResize="0"/>
          <p:nvPr/>
        </p:nvPicPr>
        <p:blipFill rotWithShape="1">
          <a:blip r:embed="rId4">
            <a:alphaModFix/>
          </a:blip>
          <a:srcRect b="0" l="0" r="0" t="0"/>
          <a:stretch/>
        </p:blipFill>
        <p:spPr>
          <a:xfrm>
            <a:off x="436214" y="2461417"/>
            <a:ext cx="897681" cy="855929"/>
          </a:xfrm>
          <a:prstGeom prst="rect">
            <a:avLst/>
          </a:prstGeom>
          <a:noFill/>
          <a:ln>
            <a:noFill/>
          </a:ln>
        </p:spPr>
      </p:pic>
      <p:sp>
        <p:nvSpPr>
          <p:cNvPr id="652" name="Google Shape;652;p29"/>
          <p:cNvSpPr txBox="1"/>
          <p:nvPr/>
        </p:nvSpPr>
        <p:spPr>
          <a:xfrm>
            <a:off x="452172" y="1269909"/>
            <a:ext cx="8950506" cy="53611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GOOGLE </a:t>
            </a:r>
            <a:r>
              <a:rPr b="0" i="0" lang="en-US" sz="2800" u="none" cap="none" strike="noStrike">
                <a:solidFill>
                  <a:srgbClr val="A93501"/>
                </a:solidFill>
                <a:latin typeface="Calibri"/>
                <a:ea typeface="Calibri"/>
                <a:cs typeface="Calibri"/>
                <a:sym typeface="Calibri"/>
              </a:rPr>
              <a:t>PRESENTACIONES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3"/>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101" name="Google Shape;101;p3"/>
          <p:cNvSpPr txBox="1"/>
          <p:nvPr/>
        </p:nvSpPr>
        <p:spPr>
          <a:xfrm>
            <a:off x="442488" y="6881800"/>
            <a:ext cx="266355"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3</a:t>
            </a:r>
            <a:endParaRPr/>
          </a:p>
        </p:txBody>
      </p:sp>
      <p:sp>
        <p:nvSpPr>
          <p:cNvPr id="102" name="Google Shape;102;p3"/>
          <p:cNvSpPr/>
          <p:nvPr/>
        </p:nvSpPr>
        <p:spPr>
          <a:xfrm>
            <a:off x="103238" y="825908"/>
            <a:ext cx="9497963" cy="1401100"/>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3"/>
          <p:cNvSpPr txBox="1"/>
          <p:nvPr/>
        </p:nvSpPr>
        <p:spPr>
          <a:xfrm>
            <a:off x="462114" y="2476003"/>
            <a:ext cx="2760223" cy="2915213"/>
          </a:xfrm>
          <a:prstGeom prst="rect">
            <a:avLst/>
          </a:prstGeom>
          <a:noFill/>
          <a:ln>
            <a:noFill/>
          </a:ln>
        </p:spPr>
        <p:txBody>
          <a:bodyPr anchorCtr="0" anchor="t" bIns="91400" lIns="91400" spcFirstLastPara="1" rIns="91400" wrap="square" tIns="91400">
            <a:spAutoFit/>
          </a:bodyPr>
          <a:lstStyle/>
          <a:p>
            <a:pPr indent="0" lvl="0" marL="0" marR="0" rtl="0" algn="l">
              <a:lnSpc>
                <a:spcPct val="115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OA 6</a:t>
            </a:r>
            <a:endParaRPr/>
          </a:p>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Utilizar los equipos y herramientas tecnológicas en la gestión administrativa, considerando un uso eficiente de la energía, de los materiales y los insumos.</a:t>
            </a:r>
            <a:endParaRPr/>
          </a:p>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OA Genérico</a:t>
            </a:r>
            <a:endParaRPr/>
          </a:p>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B - D - H</a:t>
            </a:r>
            <a:endParaRPr/>
          </a:p>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Calibri"/>
              <a:buNone/>
            </a:pPr>
            <a:br>
              <a:rPr b="0" i="0" lang="en-US" sz="14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grpSp>
        <p:nvGrpSpPr>
          <p:cNvPr id="104" name="Google Shape;104;p3"/>
          <p:cNvGrpSpPr/>
          <p:nvPr/>
        </p:nvGrpSpPr>
        <p:grpSpPr>
          <a:xfrm>
            <a:off x="252573" y="1472660"/>
            <a:ext cx="2980515" cy="4543830"/>
            <a:chOff x="0" y="0"/>
            <a:chExt cx="2980514" cy="4543829"/>
          </a:xfrm>
        </p:grpSpPr>
        <p:sp>
          <p:nvSpPr>
            <p:cNvPr id="105" name="Google Shape;105;p3"/>
            <p:cNvSpPr/>
            <p:nvPr/>
          </p:nvSpPr>
          <p:spPr>
            <a:xfrm>
              <a:off x="0" y="0"/>
              <a:ext cx="2980514" cy="4543829"/>
            </a:xfrm>
            <a:prstGeom prst="roundRect">
              <a:avLst>
                <a:gd fmla="val 8420" name="adj"/>
              </a:avLst>
            </a:prstGeom>
            <a:noFill/>
            <a:ln cap="flat" cmpd="sng" w="9525">
              <a:solidFill>
                <a:srgbClr val="A7A7A7"/>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3"/>
            <p:cNvSpPr txBox="1"/>
            <p:nvPr/>
          </p:nvSpPr>
          <p:spPr>
            <a:xfrm>
              <a:off x="78265" y="2081797"/>
              <a:ext cx="2823983"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07" name="Google Shape;107;p3"/>
          <p:cNvSpPr txBox="1"/>
          <p:nvPr/>
        </p:nvSpPr>
        <p:spPr>
          <a:xfrm>
            <a:off x="358670" y="2033504"/>
            <a:ext cx="2768319" cy="424498"/>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OBJETIVO DE APRENDIZAJE</a:t>
            </a:r>
            <a:endParaRPr/>
          </a:p>
        </p:txBody>
      </p:sp>
      <p:pic>
        <p:nvPicPr>
          <p:cNvPr descr="Imagen 39" id="108" name="Google Shape;108;p3"/>
          <p:cNvPicPr preferRelativeResize="0"/>
          <p:nvPr/>
        </p:nvPicPr>
        <p:blipFill rotWithShape="1">
          <a:blip r:embed="rId3">
            <a:alphaModFix/>
          </a:blip>
          <a:srcRect b="0" l="0" r="0" t="0"/>
          <a:stretch/>
        </p:blipFill>
        <p:spPr>
          <a:xfrm>
            <a:off x="1410121" y="1203013"/>
            <a:ext cx="702377" cy="669709"/>
          </a:xfrm>
          <a:prstGeom prst="rect">
            <a:avLst/>
          </a:prstGeom>
          <a:noFill/>
          <a:ln>
            <a:noFill/>
          </a:ln>
        </p:spPr>
      </p:pic>
      <p:grpSp>
        <p:nvGrpSpPr>
          <p:cNvPr id="109" name="Google Shape;109;p3"/>
          <p:cNvGrpSpPr/>
          <p:nvPr/>
        </p:nvGrpSpPr>
        <p:grpSpPr>
          <a:xfrm>
            <a:off x="3362219" y="1472660"/>
            <a:ext cx="2980515" cy="4543828"/>
            <a:chOff x="0" y="0"/>
            <a:chExt cx="2980514" cy="4543827"/>
          </a:xfrm>
        </p:grpSpPr>
        <p:sp>
          <p:nvSpPr>
            <p:cNvPr id="110" name="Google Shape;110;p3"/>
            <p:cNvSpPr/>
            <p:nvPr/>
          </p:nvSpPr>
          <p:spPr>
            <a:xfrm>
              <a:off x="0" y="0"/>
              <a:ext cx="2980514" cy="4543827"/>
            </a:xfrm>
            <a:prstGeom prst="roundRect">
              <a:avLst>
                <a:gd fmla="val 8420" name="adj"/>
              </a:avLst>
            </a:prstGeom>
            <a:noFill/>
            <a:ln cap="flat" cmpd="sng" w="9525">
              <a:solidFill>
                <a:srgbClr val="A7A7A7"/>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3"/>
            <p:cNvSpPr txBox="1"/>
            <p:nvPr/>
          </p:nvSpPr>
          <p:spPr>
            <a:xfrm>
              <a:off x="78265" y="2081796"/>
              <a:ext cx="2823983" cy="38023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12" name="Google Shape;112;p3"/>
          <p:cNvSpPr txBox="1"/>
          <p:nvPr/>
        </p:nvSpPr>
        <p:spPr>
          <a:xfrm>
            <a:off x="3561634" y="2499448"/>
            <a:ext cx="2781098" cy="128661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2. </a:t>
            </a:r>
            <a:r>
              <a:rPr b="0" i="0" lang="en-US" sz="1400" u="none" cap="none" strike="noStrike">
                <a:solidFill>
                  <a:srgbClr val="000000"/>
                </a:solidFill>
                <a:latin typeface="Calibri"/>
                <a:ea typeface="Calibri"/>
                <a:cs typeface="Calibri"/>
                <a:sym typeface="Calibri"/>
              </a:rPr>
              <a:t>Maneja Normas Internacionales de Contabilidad y legislación tributaria, en el registro de las actividades financieras y económicas de una entidad.</a:t>
            </a:r>
            <a:endParaRPr/>
          </a:p>
        </p:txBody>
      </p:sp>
      <p:sp>
        <p:nvSpPr>
          <p:cNvPr id="113" name="Google Shape;113;p3"/>
          <p:cNvSpPr txBox="1"/>
          <p:nvPr/>
        </p:nvSpPr>
        <p:spPr>
          <a:xfrm>
            <a:off x="3561636" y="2033504"/>
            <a:ext cx="2609185" cy="424498"/>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APRENDIZAJE ESPERADO</a:t>
            </a:r>
            <a:endParaRPr/>
          </a:p>
        </p:txBody>
      </p:sp>
      <p:pic>
        <p:nvPicPr>
          <p:cNvPr descr="Imagen 43" id="114" name="Google Shape;114;p3"/>
          <p:cNvPicPr preferRelativeResize="0"/>
          <p:nvPr/>
        </p:nvPicPr>
        <p:blipFill rotWithShape="1">
          <a:blip r:embed="rId4">
            <a:alphaModFix/>
          </a:blip>
          <a:srcRect b="0" l="0" r="0" t="0"/>
          <a:stretch/>
        </p:blipFill>
        <p:spPr>
          <a:xfrm>
            <a:off x="4539905" y="1203013"/>
            <a:ext cx="702377" cy="669709"/>
          </a:xfrm>
          <a:prstGeom prst="rect">
            <a:avLst/>
          </a:prstGeom>
          <a:noFill/>
          <a:ln>
            <a:noFill/>
          </a:ln>
        </p:spPr>
      </p:pic>
      <p:grpSp>
        <p:nvGrpSpPr>
          <p:cNvPr id="115" name="Google Shape;115;p3"/>
          <p:cNvGrpSpPr/>
          <p:nvPr/>
        </p:nvGrpSpPr>
        <p:grpSpPr>
          <a:xfrm>
            <a:off x="6473042" y="1472660"/>
            <a:ext cx="2980515" cy="5663580"/>
            <a:chOff x="0" y="0"/>
            <a:chExt cx="2980514" cy="5663580"/>
          </a:xfrm>
        </p:grpSpPr>
        <p:sp>
          <p:nvSpPr>
            <p:cNvPr id="116" name="Google Shape;116;p3"/>
            <p:cNvSpPr/>
            <p:nvPr/>
          </p:nvSpPr>
          <p:spPr>
            <a:xfrm>
              <a:off x="0" y="0"/>
              <a:ext cx="2980514" cy="5663580"/>
            </a:xfrm>
            <a:prstGeom prst="roundRect">
              <a:avLst>
                <a:gd fmla="val 8420" name="adj"/>
              </a:avLst>
            </a:prstGeom>
            <a:noFill/>
            <a:ln cap="flat" cmpd="sng" w="9525">
              <a:solidFill>
                <a:srgbClr val="A7A7A7"/>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3"/>
            <p:cNvSpPr txBox="1"/>
            <p:nvPr/>
          </p:nvSpPr>
          <p:spPr>
            <a:xfrm>
              <a:off x="78265" y="2641673"/>
              <a:ext cx="2823983"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18" name="Google Shape;118;p3"/>
          <p:cNvSpPr txBox="1"/>
          <p:nvPr/>
        </p:nvSpPr>
        <p:spPr>
          <a:xfrm>
            <a:off x="6656438" y="2499448"/>
            <a:ext cx="2684207" cy="174381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2.2.</a:t>
            </a:r>
            <a:r>
              <a:rPr b="0" i="0" lang="en-US" sz="1400" u="none" cap="none" strike="noStrike">
                <a:solidFill>
                  <a:srgbClr val="000000"/>
                </a:solidFill>
                <a:latin typeface="Calibri"/>
                <a:ea typeface="Calibri"/>
                <a:cs typeface="Calibri"/>
                <a:sym typeface="Calibri"/>
              </a:rPr>
              <a:t> Usa aplicaciones web de trabajo en equipo para coordinar eficientemente el trabajo dentro </a:t>
            </a:r>
            <a:endParaRPr/>
          </a:p>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y fuera de la organización, respetando las políticas institucionales.</a:t>
            </a:r>
            <a:br>
              <a:rPr b="0" i="0" lang="en-US" sz="1400" u="none" cap="none" strike="noStrike">
                <a:solidFill>
                  <a:srgbClr val="000000"/>
                </a:solidFill>
                <a:latin typeface="Calibri"/>
                <a:ea typeface="Calibri"/>
                <a:cs typeface="Calibri"/>
                <a:sym typeface="Calibri"/>
              </a:rPr>
            </a:br>
            <a:endParaRPr b="0" i="0" sz="1400" u="none" cap="none" strike="noStrike">
              <a:solidFill>
                <a:srgbClr val="000000"/>
              </a:solidFill>
              <a:latin typeface="Arial"/>
              <a:ea typeface="Arial"/>
              <a:cs typeface="Arial"/>
              <a:sym typeface="Arial"/>
            </a:endParaRPr>
          </a:p>
        </p:txBody>
      </p:sp>
      <p:sp>
        <p:nvSpPr>
          <p:cNvPr id="119" name="Google Shape;119;p3"/>
          <p:cNvSpPr txBox="1"/>
          <p:nvPr/>
        </p:nvSpPr>
        <p:spPr>
          <a:xfrm>
            <a:off x="6554516" y="2033504"/>
            <a:ext cx="2862261" cy="424498"/>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CRITERIOS DE EVALUACIÓN</a:t>
            </a:r>
            <a:endParaRPr/>
          </a:p>
        </p:txBody>
      </p:sp>
      <p:pic>
        <p:nvPicPr>
          <p:cNvPr descr="Imagen 47" id="120" name="Google Shape;120;p3"/>
          <p:cNvPicPr preferRelativeResize="0"/>
          <p:nvPr/>
        </p:nvPicPr>
        <p:blipFill rotWithShape="1">
          <a:blip r:embed="rId5">
            <a:alphaModFix/>
          </a:blip>
          <a:srcRect b="0" l="0" r="0" t="0"/>
          <a:stretch/>
        </p:blipFill>
        <p:spPr>
          <a:xfrm>
            <a:off x="7649551" y="1203013"/>
            <a:ext cx="702377" cy="669709"/>
          </a:xfrm>
          <a:prstGeom prst="rect">
            <a:avLst/>
          </a:prstGeom>
          <a:noFill/>
          <a:ln>
            <a:noFill/>
          </a:ln>
        </p:spPr>
      </p:pic>
      <p:pic>
        <p:nvPicPr>
          <p:cNvPr descr="Imagen 48" id="121" name="Google Shape;121;p3"/>
          <p:cNvPicPr preferRelativeResize="0"/>
          <p:nvPr/>
        </p:nvPicPr>
        <p:blipFill rotWithShape="1">
          <a:blip r:embed="rId6">
            <a:alphaModFix/>
          </a:blip>
          <a:srcRect b="0" l="0" r="0" t="0"/>
          <a:stretch/>
        </p:blipFill>
        <p:spPr>
          <a:xfrm flipH="1">
            <a:off x="511864" y="4448533"/>
            <a:ext cx="3103843" cy="2466271"/>
          </a:xfrm>
          <a:prstGeom prst="rect">
            <a:avLst/>
          </a:prstGeom>
          <a:noFill/>
          <a:ln>
            <a:noFill/>
          </a:ln>
        </p:spPr>
      </p:pic>
      <p:pic>
        <p:nvPicPr>
          <p:cNvPr descr="Imagen 49" id="122" name="Google Shape;122;p3"/>
          <p:cNvPicPr preferRelativeResize="0"/>
          <p:nvPr/>
        </p:nvPicPr>
        <p:blipFill rotWithShape="1">
          <a:blip r:embed="rId7">
            <a:alphaModFix/>
          </a:blip>
          <a:srcRect b="0" l="0" r="0" t="0"/>
          <a:stretch/>
        </p:blipFill>
        <p:spPr>
          <a:xfrm flipH="1">
            <a:off x="3588296" y="3757726"/>
            <a:ext cx="3025212" cy="408238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30"/>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658" name="Google Shape;658;p30"/>
          <p:cNvSpPr txBox="1"/>
          <p:nvPr/>
        </p:nvSpPr>
        <p:spPr>
          <a:xfrm>
            <a:off x="371683" y="6881800"/>
            <a:ext cx="337160"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30</a:t>
            </a:r>
            <a:endParaRPr/>
          </a:p>
        </p:txBody>
      </p:sp>
      <p:grpSp>
        <p:nvGrpSpPr>
          <p:cNvPr id="659" name="Google Shape;659;p30"/>
          <p:cNvGrpSpPr/>
          <p:nvPr/>
        </p:nvGrpSpPr>
        <p:grpSpPr>
          <a:xfrm>
            <a:off x="2035274" y="2911881"/>
            <a:ext cx="6999683" cy="2696565"/>
            <a:chOff x="-1" y="0"/>
            <a:chExt cx="6999681" cy="2696563"/>
          </a:xfrm>
        </p:grpSpPr>
        <p:grpSp>
          <p:nvGrpSpPr>
            <p:cNvPr id="660" name="Google Shape;660;p30"/>
            <p:cNvGrpSpPr/>
            <p:nvPr/>
          </p:nvGrpSpPr>
          <p:grpSpPr>
            <a:xfrm>
              <a:off x="-1" y="0"/>
              <a:ext cx="6999681" cy="2696563"/>
              <a:chOff x="0" y="0"/>
              <a:chExt cx="6999679" cy="2696562"/>
            </a:xfrm>
          </p:grpSpPr>
          <p:sp>
            <p:nvSpPr>
              <p:cNvPr id="661" name="Google Shape;661;p30"/>
              <p:cNvSpPr/>
              <p:nvPr/>
            </p:nvSpPr>
            <p:spPr>
              <a:xfrm>
                <a:off x="0" y="0"/>
                <a:ext cx="6999679" cy="2696562"/>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30"/>
              <p:cNvSpPr/>
              <p:nvPr/>
            </p:nvSpPr>
            <p:spPr>
              <a:xfrm>
                <a:off x="136397" y="1348277"/>
                <a:ext cx="6726885" cy="1"/>
              </a:xfrm>
              <a:custGeom>
                <a:rect b="b" l="l" r="r" t="t"/>
                <a:pathLst>
                  <a:path extrusionOk="0" h="120000" w="21600">
                    <a:moveTo>
                      <a:pt x="0" y="0"/>
                    </a:moveTo>
                    <a:lnTo>
                      <a:pt x="21600" y="0"/>
                    </a:lnTo>
                    <a:lnTo>
                      <a:pt x="21600" y="0"/>
                    </a:lnTo>
                    <a:lnTo>
                      <a:pt x="0" y="0"/>
                    </a:lnTo>
                    <a:close/>
                  </a:path>
                </a:pathLst>
              </a:cu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663" name="Google Shape;663;p30"/>
            <p:cNvSpPr/>
            <p:nvPr/>
          </p:nvSpPr>
          <p:spPr>
            <a:xfrm>
              <a:off x="1260795" y="983282"/>
              <a:ext cx="5691989" cy="1"/>
            </a:xfrm>
            <a:custGeom>
              <a:rect b="b" l="l" r="r" t="t"/>
              <a:pathLst>
                <a:path extrusionOk="0" h="120000" w="21600">
                  <a:moveTo>
                    <a:pt x="0" y="0"/>
                  </a:moveTo>
                  <a:lnTo>
                    <a:pt x="21600" y="0"/>
                  </a:lnTo>
                  <a:lnTo>
                    <a:pt x="21600" y="0"/>
                  </a:lnTo>
                  <a:lnTo>
                    <a:pt x="0" y="0"/>
                  </a:lnTo>
                  <a:close/>
                </a:path>
              </a:pathLst>
            </a:custGeom>
            <a:noFill/>
            <a:ln>
              <a:noFill/>
            </a:ln>
          </p:spPr>
          <p:txBody>
            <a:bodyPr anchorCtr="0" anchor="ctr" bIns="91375" lIns="91375" spcFirstLastPara="1" rIns="91375" wrap="square" tIns="91375">
              <a:spAutoFit/>
            </a:bodyPr>
            <a:lstStyle/>
            <a:p>
              <a:pPr indent="0" lvl="0" marL="0" marR="0" rtl="0" algn="l">
                <a:lnSpc>
                  <a:spcPct val="115000"/>
                </a:lnSpc>
                <a:spcBef>
                  <a:spcPts val="0"/>
                </a:spcBef>
                <a:spcAft>
                  <a:spcPts val="0"/>
                </a:spcAft>
                <a:buClr>
                  <a:srgbClr val="A93501"/>
                </a:buClr>
                <a:buSzPts val="1800"/>
                <a:buFont typeface="Calibri"/>
                <a:buNone/>
              </a:pPr>
              <a:r>
                <a:rPr b="0" i="0" lang="en-US" sz="1800" u="none" cap="none" strike="noStrike">
                  <a:solidFill>
                    <a:srgbClr val="A93501"/>
                  </a:solidFill>
                  <a:latin typeface="Calibri"/>
                  <a:ea typeface="Calibri"/>
                  <a:cs typeface="Calibri"/>
                  <a:sym typeface="Calibri"/>
                </a:rPr>
                <a:t>PROGRAMA TUS </a:t>
              </a:r>
              <a:r>
                <a:rPr b="1" i="0" lang="en-US" sz="1800" u="none" cap="none" strike="noStrike">
                  <a:solidFill>
                    <a:srgbClr val="ED6B00"/>
                  </a:solidFill>
                  <a:latin typeface="Calibri"/>
                  <a:ea typeface="Calibri"/>
                  <a:cs typeface="Calibri"/>
                  <a:sym typeface="Calibri"/>
                </a:rPr>
                <a:t>ACTIVIDADES</a:t>
              </a:r>
              <a:endParaRPr b="1" i="0" sz="1400" u="none" cap="none" strike="noStrike">
                <a:solidFill>
                  <a:srgbClr val="ED6B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Para revisar los temas trabajados durante el desarrollo de la presentación, te invitamos a realizar la Actividad 4 Cuánto aprendimos. </a:t>
              </a:r>
              <a:endParaRPr/>
            </a:p>
          </p:txBody>
        </p:sp>
        <p:sp>
          <p:nvSpPr>
            <p:cNvPr id="664" name="Google Shape;664;p30"/>
            <p:cNvSpPr/>
            <p:nvPr/>
          </p:nvSpPr>
          <p:spPr>
            <a:xfrm>
              <a:off x="1260795" y="1642031"/>
              <a:ext cx="5691989" cy="1"/>
            </a:xfrm>
            <a:custGeom>
              <a:rect b="b" l="l" r="r" t="t"/>
              <a:pathLst>
                <a:path extrusionOk="0" h="120000" w="21600">
                  <a:moveTo>
                    <a:pt x="0" y="0"/>
                  </a:moveTo>
                  <a:lnTo>
                    <a:pt x="21600" y="0"/>
                  </a:lnTo>
                  <a:lnTo>
                    <a:pt x="21600" y="0"/>
                  </a:lnTo>
                  <a:lnTo>
                    <a:pt x="0" y="0"/>
                  </a:lnTo>
                  <a:close/>
                </a:path>
              </a:pathLst>
            </a:custGeom>
            <a:noFill/>
            <a:ln>
              <a:noFill/>
            </a:ln>
          </p:spPr>
          <p:txBody>
            <a:bodyPr anchorCtr="0" anchor="ctr" bIns="91375" lIns="91375" spcFirstLastPara="1" rIns="91375" wrap="square" tIns="91375">
              <a:spAutoFit/>
            </a:bodyPr>
            <a:lstStyle/>
            <a:p>
              <a:pPr indent="0" lvl="0" marL="0" marR="0" rtl="0" algn="l">
                <a:lnSpc>
                  <a:spcPct val="11500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¡Muy Bien! </a:t>
              </a:r>
              <a:r>
                <a:rPr b="0" i="0" lang="en-US" sz="1600" u="none" cap="none" strike="noStrike">
                  <a:solidFill>
                    <a:srgbClr val="000000"/>
                  </a:solidFill>
                  <a:latin typeface="Calibri"/>
                  <a:ea typeface="Calibri"/>
                  <a:cs typeface="Calibri"/>
                  <a:sym typeface="Calibri"/>
                </a:rPr>
                <a:t>ahora te invitamos a seguir practicando. </a:t>
              </a:r>
              <a:endParaRPr/>
            </a:p>
          </p:txBody>
        </p:sp>
      </p:grpSp>
      <p:sp>
        <p:nvSpPr>
          <p:cNvPr id="665" name="Google Shape;665;p30"/>
          <p:cNvSpPr txBox="1"/>
          <p:nvPr/>
        </p:nvSpPr>
        <p:spPr>
          <a:xfrm>
            <a:off x="320352" y="1450788"/>
            <a:ext cx="4042393" cy="53611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¿CUÁNTO APRENDIMOS?</a:t>
            </a:r>
            <a:endParaRPr/>
          </a:p>
        </p:txBody>
      </p:sp>
      <p:sp>
        <p:nvSpPr>
          <p:cNvPr id="666" name="Google Shape;666;p30"/>
          <p:cNvSpPr txBox="1"/>
          <p:nvPr/>
        </p:nvSpPr>
        <p:spPr>
          <a:xfrm>
            <a:off x="366450" y="1120628"/>
            <a:ext cx="4700400" cy="372159"/>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REVISEMOS</a:t>
            </a:r>
            <a:endParaRPr/>
          </a:p>
        </p:txBody>
      </p:sp>
      <p:sp>
        <p:nvSpPr>
          <p:cNvPr id="667" name="Google Shape;667;p30"/>
          <p:cNvSpPr txBox="1"/>
          <p:nvPr/>
        </p:nvSpPr>
        <p:spPr>
          <a:xfrm>
            <a:off x="4106149" y="1247960"/>
            <a:ext cx="559359" cy="941725"/>
          </a:xfrm>
          <a:prstGeom prst="rect">
            <a:avLst/>
          </a:prstGeom>
          <a:noFill/>
          <a:ln>
            <a:noFill/>
          </a:ln>
        </p:spPr>
        <p:txBody>
          <a:bodyPr anchorCtr="0" anchor="ctr" bIns="91375" lIns="91375" spcFirstLastPara="1" rIns="91375" wrap="square" tIns="91375">
            <a:spAutoFit/>
          </a:bodyPr>
          <a:lstStyle/>
          <a:p>
            <a:pPr indent="0" lvl="0" marL="0" marR="0" rtl="0" algn="r">
              <a:lnSpc>
                <a:spcPct val="90000"/>
              </a:lnSpc>
              <a:spcBef>
                <a:spcPts val="0"/>
              </a:spcBef>
              <a:spcAft>
                <a:spcPts val="0"/>
              </a:spcAft>
              <a:buClr>
                <a:srgbClr val="FFB375"/>
              </a:buClr>
              <a:buSzPts val="6000"/>
              <a:buFont typeface="Calibri"/>
              <a:buNone/>
            </a:pPr>
            <a:r>
              <a:rPr b="0" i="0" lang="en-US" sz="6000" u="none" cap="none" strike="noStrike">
                <a:solidFill>
                  <a:srgbClr val="FFB375"/>
                </a:solidFill>
                <a:latin typeface="Calibri"/>
                <a:ea typeface="Calibri"/>
                <a:cs typeface="Calibri"/>
                <a:sym typeface="Calibri"/>
              </a:rPr>
              <a:t>4</a:t>
            </a:r>
            <a:endParaRPr/>
          </a:p>
        </p:txBody>
      </p:sp>
      <p:pic>
        <p:nvPicPr>
          <p:cNvPr descr="Google Shape;663;p37" id="668" name="Google Shape;668;p30"/>
          <p:cNvPicPr preferRelativeResize="0"/>
          <p:nvPr/>
        </p:nvPicPr>
        <p:blipFill rotWithShape="1">
          <a:blip r:embed="rId3">
            <a:alphaModFix/>
          </a:blip>
          <a:srcRect b="0" l="0" r="0" t="0"/>
          <a:stretch/>
        </p:blipFill>
        <p:spPr>
          <a:xfrm>
            <a:off x="530942" y="2715211"/>
            <a:ext cx="2812028" cy="3182574"/>
          </a:xfrm>
          <a:prstGeom prst="rect">
            <a:avLst/>
          </a:prstGeom>
          <a:noFill/>
          <a:ln>
            <a:noFill/>
          </a:ln>
        </p:spPr>
      </p:pic>
      <p:pic>
        <p:nvPicPr>
          <p:cNvPr descr="Google Shape;664;p37" id="669" name="Google Shape;669;p30"/>
          <p:cNvPicPr preferRelativeResize="0"/>
          <p:nvPr/>
        </p:nvPicPr>
        <p:blipFill rotWithShape="1">
          <a:blip r:embed="rId4">
            <a:alphaModFix/>
          </a:blip>
          <a:srcRect b="0" l="0" r="0" t="0"/>
          <a:stretch/>
        </p:blipFill>
        <p:spPr>
          <a:xfrm>
            <a:off x="7228123" y="5063613"/>
            <a:ext cx="1705022" cy="1272247"/>
          </a:xfrm>
          <a:prstGeom prst="rect">
            <a:avLst/>
          </a:prstGeom>
          <a:noFill/>
          <a:ln>
            <a:noFill/>
          </a:ln>
        </p:spPr>
      </p:pic>
      <p:pic>
        <p:nvPicPr>
          <p:cNvPr descr="Google Shape;665;p37" id="670" name="Google Shape;670;p30"/>
          <p:cNvPicPr preferRelativeResize="0"/>
          <p:nvPr/>
        </p:nvPicPr>
        <p:blipFill rotWithShape="1">
          <a:blip r:embed="rId5">
            <a:alphaModFix/>
          </a:blip>
          <a:srcRect b="0" l="0" r="0" t="0"/>
          <a:stretch/>
        </p:blipFill>
        <p:spPr>
          <a:xfrm>
            <a:off x="5474444" y="5389021"/>
            <a:ext cx="1651876" cy="88451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31"/>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676" name="Google Shape;676;p31"/>
          <p:cNvSpPr txBox="1"/>
          <p:nvPr/>
        </p:nvSpPr>
        <p:spPr>
          <a:xfrm>
            <a:off x="371683" y="6881800"/>
            <a:ext cx="337160"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31</a:t>
            </a:r>
            <a:endParaRPr/>
          </a:p>
        </p:txBody>
      </p:sp>
      <p:sp>
        <p:nvSpPr>
          <p:cNvPr id="677" name="Google Shape;677;p31"/>
          <p:cNvSpPr txBox="1"/>
          <p:nvPr/>
        </p:nvSpPr>
        <p:spPr>
          <a:xfrm>
            <a:off x="375977" y="1283909"/>
            <a:ext cx="7017881" cy="53611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A93501"/>
              </a:buClr>
              <a:buSzPts val="2800"/>
              <a:buFont typeface="Calibri"/>
              <a:buNone/>
            </a:pPr>
            <a:r>
              <a:rPr b="0" i="0" lang="en-US" sz="2800" u="none" cap="none" strike="noStrike">
                <a:solidFill>
                  <a:srgbClr val="A93501"/>
                </a:solidFill>
                <a:latin typeface="Calibri"/>
                <a:ea typeface="Calibri"/>
                <a:cs typeface="Calibri"/>
                <a:sym typeface="Calibri"/>
              </a:rPr>
              <a:t>TOMA LAS SIGUIENTES </a:t>
            </a:r>
            <a:r>
              <a:rPr b="1" i="0" lang="en-US" sz="2800" u="none" cap="none" strike="noStrike">
                <a:solidFill>
                  <a:srgbClr val="ED6B00"/>
                </a:solidFill>
                <a:latin typeface="Calibri"/>
                <a:ea typeface="Calibri"/>
                <a:cs typeface="Calibri"/>
                <a:sym typeface="Calibri"/>
              </a:rPr>
              <a:t>PRECAUCIONES</a:t>
            </a:r>
            <a:endParaRPr/>
          </a:p>
        </p:txBody>
      </p:sp>
      <p:grpSp>
        <p:nvGrpSpPr>
          <p:cNvPr id="678" name="Google Shape;678;p31"/>
          <p:cNvGrpSpPr/>
          <p:nvPr/>
        </p:nvGrpSpPr>
        <p:grpSpPr>
          <a:xfrm>
            <a:off x="-4660" y="4568177"/>
            <a:ext cx="9109191" cy="783016"/>
            <a:chOff x="-1" y="-2"/>
            <a:chExt cx="9109190" cy="783015"/>
          </a:xfrm>
        </p:grpSpPr>
        <p:sp>
          <p:nvSpPr>
            <p:cNvPr id="679" name="Google Shape;679;p31"/>
            <p:cNvSpPr txBox="1"/>
            <p:nvPr/>
          </p:nvSpPr>
          <p:spPr>
            <a:xfrm>
              <a:off x="1334835" y="222248"/>
              <a:ext cx="7774354" cy="30050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Se </a:t>
              </a:r>
              <a:r>
                <a:rPr b="1" i="0" lang="en-US" sz="1600" u="none" cap="none" strike="noStrike">
                  <a:solidFill>
                    <a:srgbClr val="ED6B00"/>
                  </a:solidFill>
                  <a:latin typeface="Calibri"/>
                  <a:ea typeface="Calibri"/>
                  <a:cs typeface="Calibri"/>
                  <a:sym typeface="Calibri"/>
                </a:rPr>
                <a:t>riguroso</a:t>
              </a:r>
              <a:r>
                <a:rPr b="0" i="0" lang="en-US" sz="1600" u="none" cap="none" strike="noStrike">
                  <a:solidFill>
                    <a:srgbClr val="000000"/>
                  </a:solidFill>
                  <a:latin typeface="Calibri"/>
                  <a:ea typeface="Calibri"/>
                  <a:cs typeface="Calibri"/>
                  <a:sym typeface="Calibri"/>
                </a:rPr>
                <a:t> y </a:t>
              </a:r>
              <a:r>
                <a:rPr b="1" i="0" lang="en-US" sz="1600" u="none" cap="none" strike="noStrike">
                  <a:solidFill>
                    <a:srgbClr val="ED6B00"/>
                  </a:solidFill>
                  <a:latin typeface="Calibri"/>
                  <a:ea typeface="Calibri"/>
                  <a:cs typeface="Calibri"/>
                  <a:sym typeface="Calibri"/>
                </a:rPr>
                <a:t>ordenado</a:t>
              </a:r>
              <a:r>
                <a:rPr b="0" i="0" lang="en-US" sz="1600" u="none" cap="none" strike="noStrike">
                  <a:solidFill>
                    <a:srgbClr val="000000"/>
                  </a:solidFill>
                  <a:latin typeface="Calibri"/>
                  <a:ea typeface="Calibri"/>
                  <a:cs typeface="Calibri"/>
                  <a:sym typeface="Calibri"/>
                </a:rPr>
                <a:t> con los antecedentes que manejas.</a:t>
              </a:r>
              <a:endParaRPr/>
            </a:p>
          </p:txBody>
        </p:sp>
        <p:grpSp>
          <p:nvGrpSpPr>
            <p:cNvPr id="680" name="Google Shape;680;p31"/>
            <p:cNvGrpSpPr/>
            <p:nvPr/>
          </p:nvGrpSpPr>
          <p:grpSpPr>
            <a:xfrm>
              <a:off x="-1" y="-2"/>
              <a:ext cx="1135375" cy="783015"/>
              <a:chOff x="-1" y="0"/>
              <a:chExt cx="1135374" cy="783013"/>
            </a:xfrm>
          </p:grpSpPr>
          <p:sp>
            <p:nvSpPr>
              <p:cNvPr id="681" name="Google Shape;681;p31"/>
              <p:cNvSpPr/>
              <p:nvPr/>
            </p:nvSpPr>
            <p:spPr>
              <a:xfrm rot="5400000">
                <a:off x="176180" y="-176181"/>
                <a:ext cx="783013" cy="1135374"/>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677;p38" id="682" name="Google Shape;682;p31"/>
              <p:cNvPicPr preferRelativeResize="0"/>
              <p:nvPr/>
            </p:nvPicPr>
            <p:blipFill rotWithShape="1">
              <a:blip r:embed="rId3">
                <a:alphaModFix/>
              </a:blip>
              <a:srcRect b="0" l="0" r="0" t="0"/>
              <a:stretch/>
            </p:blipFill>
            <p:spPr>
              <a:xfrm>
                <a:off x="286451" y="103503"/>
                <a:ext cx="683391" cy="576006"/>
              </a:xfrm>
              <a:prstGeom prst="rect">
                <a:avLst/>
              </a:prstGeom>
              <a:noFill/>
              <a:ln>
                <a:noFill/>
              </a:ln>
            </p:spPr>
          </p:pic>
        </p:grpSp>
      </p:grpSp>
      <p:grpSp>
        <p:nvGrpSpPr>
          <p:cNvPr id="683" name="Google Shape;683;p31"/>
          <p:cNvGrpSpPr/>
          <p:nvPr/>
        </p:nvGrpSpPr>
        <p:grpSpPr>
          <a:xfrm>
            <a:off x="-4660" y="3697441"/>
            <a:ext cx="6615377" cy="783016"/>
            <a:chOff x="-1" y="-2"/>
            <a:chExt cx="6615376" cy="783015"/>
          </a:xfrm>
        </p:grpSpPr>
        <p:sp>
          <p:nvSpPr>
            <p:cNvPr id="684" name="Google Shape;684;p31"/>
            <p:cNvSpPr txBox="1"/>
            <p:nvPr/>
          </p:nvSpPr>
          <p:spPr>
            <a:xfrm>
              <a:off x="1334837" y="94431"/>
              <a:ext cx="5280539" cy="55450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Cuidado con los dispositivos externos,  asegura la información instalando </a:t>
              </a:r>
              <a:r>
                <a:rPr b="1" i="0" lang="en-US" sz="1600" u="none" cap="none" strike="noStrike">
                  <a:solidFill>
                    <a:srgbClr val="ED6B00"/>
                  </a:solidFill>
                  <a:latin typeface="Calibri"/>
                  <a:ea typeface="Calibri"/>
                  <a:cs typeface="Calibri"/>
                  <a:sym typeface="Calibri"/>
                </a:rPr>
                <a:t>antivirus</a:t>
              </a:r>
              <a:r>
                <a:rPr b="0" i="0" lang="en-US" sz="1600" u="none" cap="none" strike="noStrike">
                  <a:solidFill>
                    <a:srgbClr val="ED6B00"/>
                  </a:solidFill>
                  <a:latin typeface="Calibri"/>
                  <a:ea typeface="Calibri"/>
                  <a:cs typeface="Calibri"/>
                  <a:sym typeface="Calibri"/>
                </a:rPr>
                <a:t>.</a:t>
              </a:r>
              <a:endParaRPr/>
            </a:p>
          </p:txBody>
        </p:sp>
        <p:grpSp>
          <p:nvGrpSpPr>
            <p:cNvPr id="685" name="Google Shape;685;p31"/>
            <p:cNvGrpSpPr/>
            <p:nvPr/>
          </p:nvGrpSpPr>
          <p:grpSpPr>
            <a:xfrm>
              <a:off x="-1" y="-2"/>
              <a:ext cx="1135375" cy="783015"/>
              <a:chOff x="-1" y="0"/>
              <a:chExt cx="1135374" cy="783013"/>
            </a:xfrm>
          </p:grpSpPr>
          <p:sp>
            <p:nvSpPr>
              <p:cNvPr id="686" name="Google Shape;686;p31"/>
              <p:cNvSpPr/>
              <p:nvPr/>
            </p:nvSpPr>
            <p:spPr>
              <a:xfrm rot="5400000">
                <a:off x="176180" y="-176181"/>
                <a:ext cx="783013" cy="1135374"/>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682;p38" id="687" name="Google Shape;687;p31"/>
              <p:cNvPicPr preferRelativeResize="0"/>
              <p:nvPr/>
            </p:nvPicPr>
            <p:blipFill rotWithShape="1">
              <a:blip r:embed="rId4">
                <a:alphaModFix/>
              </a:blip>
              <a:srcRect b="0" l="0" r="0" t="0"/>
              <a:stretch/>
            </p:blipFill>
            <p:spPr>
              <a:xfrm>
                <a:off x="286452" y="103503"/>
                <a:ext cx="683391" cy="576006"/>
              </a:xfrm>
              <a:prstGeom prst="rect">
                <a:avLst/>
              </a:prstGeom>
              <a:noFill/>
              <a:ln>
                <a:noFill/>
              </a:ln>
            </p:spPr>
          </p:pic>
        </p:grpSp>
      </p:grpSp>
      <p:grpSp>
        <p:nvGrpSpPr>
          <p:cNvPr id="688" name="Google Shape;688;p31"/>
          <p:cNvGrpSpPr/>
          <p:nvPr/>
        </p:nvGrpSpPr>
        <p:grpSpPr>
          <a:xfrm>
            <a:off x="-4662" y="1955972"/>
            <a:ext cx="9178022" cy="783017"/>
            <a:chOff x="-2" y="-2"/>
            <a:chExt cx="9178019" cy="783015"/>
          </a:xfrm>
        </p:grpSpPr>
        <p:sp>
          <p:nvSpPr>
            <p:cNvPr id="689" name="Google Shape;689;p31"/>
            <p:cNvSpPr txBox="1"/>
            <p:nvPr/>
          </p:nvSpPr>
          <p:spPr>
            <a:xfrm>
              <a:off x="1334836" y="222248"/>
              <a:ext cx="7843182" cy="30050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Cuida </a:t>
              </a:r>
              <a:r>
                <a:rPr b="1" i="0" lang="en-US" sz="1600" u="none" cap="none" strike="noStrike">
                  <a:solidFill>
                    <a:srgbClr val="ED6B00"/>
                  </a:solidFill>
                  <a:latin typeface="Calibri"/>
                  <a:ea typeface="Calibri"/>
                  <a:cs typeface="Calibri"/>
                  <a:sym typeface="Calibri"/>
                </a:rPr>
                <a:t>tus claves </a:t>
              </a:r>
              <a:r>
                <a:rPr b="0" i="0" lang="en-US" sz="1600" u="none" cap="none" strike="noStrike">
                  <a:solidFill>
                    <a:srgbClr val="000000"/>
                  </a:solidFill>
                  <a:latin typeface="Calibri"/>
                  <a:ea typeface="Calibri"/>
                  <a:cs typeface="Calibri"/>
                  <a:sym typeface="Calibri"/>
                </a:rPr>
                <a:t>de acceso.</a:t>
              </a:r>
              <a:endParaRPr/>
            </a:p>
          </p:txBody>
        </p:sp>
        <p:grpSp>
          <p:nvGrpSpPr>
            <p:cNvPr id="690" name="Google Shape;690;p31"/>
            <p:cNvGrpSpPr/>
            <p:nvPr/>
          </p:nvGrpSpPr>
          <p:grpSpPr>
            <a:xfrm>
              <a:off x="-2" y="-2"/>
              <a:ext cx="1135376" cy="783015"/>
              <a:chOff x="-1" y="0"/>
              <a:chExt cx="1135374" cy="783013"/>
            </a:xfrm>
          </p:grpSpPr>
          <p:sp>
            <p:nvSpPr>
              <p:cNvPr id="691" name="Google Shape;691;p31"/>
              <p:cNvSpPr/>
              <p:nvPr/>
            </p:nvSpPr>
            <p:spPr>
              <a:xfrm rot="5400000">
                <a:off x="176180" y="-176181"/>
                <a:ext cx="783013" cy="1135374"/>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687;p38" id="692" name="Google Shape;692;p31"/>
              <p:cNvPicPr preferRelativeResize="0"/>
              <p:nvPr/>
            </p:nvPicPr>
            <p:blipFill rotWithShape="1">
              <a:blip r:embed="rId5">
                <a:alphaModFix/>
              </a:blip>
              <a:srcRect b="0" l="0" r="0" t="0"/>
              <a:stretch/>
            </p:blipFill>
            <p:spPr>
              <a:xfrm>
                <a:off x="262215" y="83075"/>
                <a:ext cx="731865" cy="616862"/>
              </a:xfrm>
              <a:prstGeom prst="rect">
                <a:avLst/>
              </a:prstGeom>
              <a:noFill/>
              <a:ln>
                <a:noFill/>
              </a:ln>
            </p:spPr>
          </p:pic>
        </p:grpSp>
      </p:grpSp>
      <p:grpSp>
        <p:nvGrpSpPr>
          <p:cNvPr id="693" name="Google Shape;693;p31"/>
          <p:cNvGrpSpPr/>
          <p:nvPr/>
        </p:nvGrpSpPr>
        <p:grpSpPr>
          <a:xfrm>
            <a:off x="-4663" y="2826707"/>
            <a:ext cx="8912551" cy="783016"/>
            <a:chOff x="-2" y="-2"/>
            <a:chExt cx="8912549" cy="783015"/>
          </a:xfrm>
        </p:grpSpPr>
        <p:sp>
          <p:nvSpPr>
            <p:cNvPr id="694" name="Google Shape;694;p31"/>
            <p:cNvSpPr txBox="1"/>
            <p:nvPr/>
          </p:nvSpPr>
          <p:spPr>
            <a:xfrm>
              <a:off x="1334836" y="222248"/>
              <a:ext cx="7577711" cy="30050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Resguarda la </a:t>
              </a:r>
              <a:r>
                <a:rPr b="1" i="0" lang="en-US" sz="1600" u="none" cap="none" strike="noStrike">
                  <a:solidFill>
                    <a:srgbClr val="ED6B00"/>
                  </a:solidFill>
                  <a:latin typeface="Calibri"/>
                  <a:ea typeface="Calibri"/>
                  <a:cs typeface="Calibri"/>
                  <a:sym typeface="Calibri"/>
                </a:rPr>
                <a:t>confidencialidad</a:t>
              </a:r>
              <a:r>
                <a:rPr b="0" i="0" lang="en-US" sz="1600" u="none" cap="none" strike="noStrike">
                  <a:solidFill>
                    <a:srgbClr val="000000"/>
                  </a:solidFill>
                  <a:latin typeface="Calibri"/>
                  <a:ea typeface="Calibri"/>
                  <a:cs typeface="Calibri"/>
                  <a:sym typeface="Calibri"/>
                </a:rPr>
                <a:t> de la información.</a:t>
              </a:r>
              <a:endParaRPr/>
            </a:p>
          </p:txBody>
        </p:sp>
        <p:grpSp>
          <p:nvGrpSpPr>
            <p:cNvPr id="695" name="Google Shape;695;p31"/>
            <p:cNvGrpSpPr/>
            <p:nvPr/>
          </p:nvGrpSpPr>
          <p:grpSpPr>
            <a:xfrm>
              <a:off x="-2" y="-2"/>
              <a:ext cx="1135376" cy="783015"/>
              <a:chOff x="-1" y="0"/>
              <a:chExt cx="1135374" cy="783013"/>
            </a:xfrm>
          </p:grpSpPr>
          <p:sp>
            <p:nvSpPr>
              <p:cNvPr id="696" name="Google Shape;696;p31"/>
              <p:cNvSpPr/>
              <p:nvPr/>
            </p:nvSpPr>
            <p:spPr>
              <a:xfrm rot="5400000">
                <a:off x="176180" y="-176181"/>
                <a:ext cx="783013" cy="1135374"/>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692;p38" id="697" name="Google Shape;697;p31"/>
              <p:cNvPicPr preferRelativeResize="0"/>
              <p:nvPr/>
            </p:nvPicPr>
            <p:blipFill rotWithShape="1">
              <a:blip r:embed="rId6">
                <a:alphaModFix/>
              </a:blip>
              <a:srcRect b="0" l="0" r="0" t="0"/>
              <a:stretch/>
            </p:blipFill>
            <p:spPr>
              <a:xfrm>
                <a:off x="286452" y="103503"/>
                <a:ext cx="683391" cy="576006"/>
              </a:xfrm>
              <a:prstGeom prst="rect">
                <a:avLst/>
              </a:prstGeom>
              <a:noFill/>
              <a:ln>
                <a:noFill/>
              </a:ln>
            </p:spPr>
          </p:pic>
        </p:grpSp>
      </p:grpSp>
      <p:grpSp>
        <p:nvGrpSpPr>
          <p:cNvPr id="698" name="Google Shape;698;p31"/>
          <p:cNvGrpSpPr/>
          <p:nvPr/>
        </p:nvGrpSpPr>
        <p:grpSpPr>
          <a:xfrm>
            <a:off x="-4660" y="5438909"/>
            <a:ext cx="6861182" cy="783016"/>
            <a:chOff x="-1" y="-2"/>
            <a:chExt cx="6861181" cy="783015"/>
          </a:xfrm>
        </p:grpSpPr>
        <p:sp>
          <p:nvSpPr>
            <p:cNvPr id="699" name="Google Shape;699;p31"/>
            <p:cNvSpPr txBox="1"/>
            <p:nvPr/>
          </p:nvSpPr>
          <p:spPr>
            <a:xfrm>
              <a:off x="1334835" y="123927"/>
              <a:ext cx="5526346" cy="55450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Realiza trabajo en equipo con </a:t>
              </a:r>
              <a:r>
                <a:rPr b="1" i="0" lang="en-US" sz="1600" u="none" cap="none" strike="noStrike">
                  <a:solidFill>
                    <a:srgbClr val="ED6B00"/>
                  </a:solidFill>
                  <a:latin typeface="Calibri"/>
                  <a:ea typeface="Calibri"/>
                  <a:cs typeface="Calibri"/>
                  <a:sym typeface="Calibri"/>
                </a:rPr>
                <a:t>respeto</a:t>
              </a:r>
              <a:r>
                <a:rPr b="0" i="0" lang="en-US" sz="1600" u="none" cap="none" strike="noStrike">
                  <a:solidFill>
                    <a:srgbClr val="000000"/>
                  </a:solidFill>
                  <a:latin typeface="Calibri"/>
                  <a:ea typeface="Calibri"/>
                  <a:cs typeface="Calibri"/>
                  <a:sym typeface="Calibri"/>
                </a:rPr>
                <a:t> en tus opiniones, </a:t>
              </a:r>
              <a:endParaRPr/>
            </a:p>
            <a:p>
              <a:pPr indent="0" lvl="0" marL="0" marR="0" rtl="0" algn="l">
                <a:lnSpc>
                  <a:spcPct val="10000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escucha</a:t>
              </a:r>
              <a:r>
                <a:rPr b="0" i="0" lang="en-US" sz="1600" u="none" cap="none" strike="noStrike">
                  <a:solidFill>
                    <a:srgbClr val="000000"/>
                  </a:solidFill>
                  <a:latin typeface="Calibri"/>
                  <a:ea typeface="Calibri"/>
                  <a:cs typeface="Calibri"/>
                  <a:sym typeface="Calibri"/>
                </a:rPr>
                <a:t> a los demás. </a:t>
              </a:r>
              <a:endParaRPr/>
            </a:p>
          </p:txBody>
        </p:sp>
        <p:grpSp>
          <p:nvGrpSpPr>
            <p:cNvPr id="700" name="Google Shape;700;p31"/>
            <p:cNvGrpSpPr/>
            <p:nvPr/>
          </p:nvGrpSpPr>
          <p:grpSpPr>
            <a:xfrm>
              <a:off x="-1" y="-2"/>
              <a:ext cx="1135375" cy="783015"/>
              <a:chOff x="-1" y="0"/>
              <a:chExt cx="1135374" cy="783013"/>
            </a:xfrm>
          </p:grpSpPr>
          <p:sp>
            <p:nvSpPr>
              <p:cNvPr id="701" name="Google Shape;701;p31"/>
              <p:cNvSpPr/>
              <p:nvPr/>
            </p:nvSpPr>
            <p:spPr>
              <a:xfrm rot="5400000">
                <a:off x="176180" y="-176181"/>
                <a:ext cx="783013" cy="1135374"/>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697;p38" id="702" name="Google Shape;702;p31"/>
              <p:cNvPicPr preferRelativeResize="0"/>
              <p:nvPr/>
            </p:nvPicPr>
            <p:blipFill rotWithShape="1">
              <a:blip r:embed="rId7">
                <a:alphaModFix/>
              </a:blip>
              <a:srcRect b="0" l="0" r="0" t="0"/>
              <a:stretch/>
            </p:blipFill>
            <p:spPr>
              <a:xfrm>
                <a:off x="286451" y="103503"/>
                <a:ext cx="683394" cy="576006"/>
              </a:xfrm>
              <a:prstGeom prst="rect">
                <a:avLst/>
              </a:prstGeom>
              <a:noFill/>
              <a:ln>
                <a:noFill/>
              </a:ln>
            </p:spPr>
          </p:pic>
        </p:grpSp>
      </p:grpSp>
      <p:pic>
        <p:nvPicPr>
          <p:cNvPr descr="Google Shape;698;p38" id="703" name="Google Shape;703;p31"/>
          <p:cNvPicPr preferRelativeResize="0"/>
          <p:nvPr/>
        </p:nvPicPr>
        <p:blipFill rotWithShape="1">
          <a:blip r:embed="rId8">
            <a:alphaModFix/>
          </a:blip>
          <a:srcRect b="0" l="0" r="0" t="0"/>
          <a:stretch/>
        </p:blipFill>
        <p:spPr>
          <a:xfrm>
            <a:off x="5639332" y="1565094"/>
            <a:ext cx="3816536" cy="6006178"/>
          </a:xfrm>
          <a:prstGeom prst="rect">
            <a:avLst/>
          </a:prstGeom>
          <a:noFill/>
          <a:ln>
            <a:noFill/>
          </a:ln>
        </p:spPr>
      </p:pic>
      <p:sp>
        <p:nvSpPr>
          <p:cNvPr id="704" name="Google Shape;704;p31"/>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ANTES DE COMENZAR A TRABAJAR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32"/>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710" name="Google Shape;710;p32"/>
          <p:cNvSpPr txBox="1"/>
          <p:nvPr/>
        </p:nvSpPr>
        <p:spPr>
          <a:xfrm>
            <a:off x="371683" y="6881800"/>
            <a:ext cx="337160"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32</a:t>
            </a:r>
            <a:endParaRPr/>
          </a:p>
        </p:txBody>
      </p:sp>
      <p:sp>
        <p:nvSpPr>
          <p:cNvPr id="711" name="Google Shape;711;p32"/>
          <p:cNvSpPr txBox="1"/>
          <p:nvPr/>
        </p:nvSpPr>
        <p:spPr>
          <a:xfrm>
            <a:off x="382497" y="1348886"/>
            <a:ext cx="8950506" cy="53611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ACTIVIDAD PRÁCTICA</a:t>
            </a:r>
            <a:endParaRPr/>
          </a:p>
        </p:txBody>
      </p:sp>
      <p:grpSp>
        <p:nvGrpSpPr>
          <p:cNvPr id="712" name="Google Shape;712;p32"/>
          <p:cNvGrpSpPr/>
          <p:nvPr/>
        </p:nvGrpSpPr>
        <p:grpSpPr>
          <a:xfrm>
            <a:off x="375971" y="2370244"/>
            <a:ext cx="8839209" cy="3238201"/>
            <a:chOff x="0" y="0"/>
            <a:chExt cx="8839207" cy="3238200"/>
          </a:xfrm>
        </p:grpSpPr>
        <p:sp>
          <p:nvSpPr>
            <p:cNvPr id="713" name="Google Shape;713;p32"/>
            <p:cNvSpPr/>
            <p:nvPr/>
          </p:nvSpPr>
          <p:spPr>
            <a:xfrm>
              <a:off x="0" y="0"/>
              <a:ext cx="8839207" cy="3238200"/>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p32"/>
            <p:cNvSpPr txBox="1"/>
            <p:nvPr/>
          </p:nvSpPr>
          <p:spPr>
            <a:xfrm>
              <a:off x="162839" y="1428980"/>
              <a:ext cx="8513530" cy="380185"/>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715" name="Google Shape;715;p32"/>
          <p:cNvSpPr/>
          <p:nvPr/>
        </p:nvSpPr>
        <p:spPr>
          <a:xfrm>
            <a:off x="5279923" y="7354529"/>
            <a:ext cx="2723538" cy="205148"/>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32"/>
          <p:cNvSpPr txBox="1"/>
          <p:nvPr/>
        </p:nvSpPr>
        <p:spPr>
          <a:xfrm>
            <a:off x="366450" y="1110795"/>
            <a:ext cx="4700400" cy="372160"/>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¡PRACTIQUEMOS!</a:t>
            </a:r>
            <a:endParaRPr/>
          </a:p>
        </p:txBody>
      </p:sp>
      <p:sp>
        <p:nvSpPr>
          <p:cNvPr id="717" name="Google Shape;717;p32"/>
          <p:cNvSpPr txBox="1"/>
          <p:nvPr/>
        </p:nvSpPr>
        <p:spPr>
          <a:xfrm>
            <a:off x="958644" y="3152910"/>
            <a:ext cx="6075203" cy="1751515"/>
          </a:xfrm>
          <a:prstGeom prst="rect">
            <a:avLst/>
          </a:prstGeom>
          <a:noFill/>
          <a:ln>
            <a:noFill/>
          </a:ln>
        </p:spPr>
        <p:txBody>
          <a:bodyPr anchorCtr="0" anchor="ctr" bIns="91375" lIns="91375" spcFirstLastPara="1" rIns="91375" wrap="square" tIns="91375">
            <a:spAutoFit/>
          </a:bodyPr>
          <a:lstStyle/>
          <a:p>
            <a:pPr indent="0" lvl="0" marL="0" marR="0" rtl="0" algn="l">
              <a:lnSpc>
                <a:spcPct val="115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PROGRAMA TUS </a:t>
            </a:r>
            <a:r>
              <a:rPr b="1" i="0" lang="en-US" sz="2000" u="none" cap="none" strike="noStrike">
                <a:solidFill>
                  <a:srgbClr val="ED6B00"/>
                </a:solidFill>
                <a:latin typeface="Calibri"/>
                <a:ea typeface="Calibri"/>
                <a:cs typeface="Calibri"/>
                <a:sym typeface="Calibri"/>
              </a:rPr>
              <a:t>ACTIVIDADES</a:t>
            </a:r>
            <a:endParaRPr b="1" i="0" sz="1400" u="none" cap="none" strike="noStrike">
              <a:solidFill>
                <a:srgbClr val="ED6B00"/>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ED6B00"/>
              </a:buClr>
              <a:buSzPts val="1400"/>
              <a:buFont typeface="Helvetica Neue"/>
              <a:buNone/>
            </a:pPr>
            <a:r>
              <a:t/>
            </a:r>
            <a:endParaRPr b="1" i="0" sz="1400" u="none" cap="none" strike="noStrike">
              <a:solidFill>
                <a:srgbClr val="ED6B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Ahora realizaremos una actividad práctica, descarga el archivo</a:t>
            </a:r>
            <a:endParaRPr/>
          </a:p>
          <a:p>
            <a:pPr indent="0" lvl="0" marL="0" marR="0" rtl="0" algn="l">
              <a:lnSpc>
                <a:spcPct val="10000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Actividad Práctica</a:t>
            </a:r>
            <a:r>
              <a:rPr b="0" i="0" lang="en-US" sz="1600" u="none" cap="none" strike="noStrike">
                <a:solidFill>
                  <a:srgbClr val="000000"/>
                </a:solidFill>
                <a:latin typeface="Calibri"/>
                <a:ea typeface="Calibri"/>
                <a:cs typeface="Calibri"/>
                <a:sym typeface="Calibri"/>
              </a:rPr>
              <a:t>,  y sigue las instrucciones señaladas.</a:t>
            </a:r>
            <a:r>
              <a:rPr b="0" i="0" lang="en-US" sz="16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600"/>
              <a:buFont typeface="Arial"/>
              <a:buNone/>
            </a:pPr>
            <a:br>
              <a:rPr b="0" i="0" lang="en-US" sz="16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718" name="Google Shape;718;p32"/>
          <p:cNvSpPr txBox="1"/>
          <p:nvPr/>
        </p:nvSpPr>
        <p:spPr>
          <a:xfrm>
            <a:off x="3716566" y="1075501"/>
            <a:ext cx="559359" cy="941725"/>
          </a:xfrm>
          <a:prstGeom prst="rect">
            <a:avLst/>
          </a:prstGeom>
          <a:noFill/>
          <a:ln>
            <a:noFill/>
          </a:ln>
        </p:spPr>
        <p:txBody>
          <a:bodyPr anchorCtr="0" anchor="ctr" bIns="91375" lIns="91375" spcFirstLastPara="1" rIns="91375" wrap="square" tIns="91375">
            <a:spAutoFit/>
          </a:bodyPr>
          <a:lstStyle/>
          <a:p>
            <a:pPr indent="0" lvl="0" marL="0" marR="0" rtl="0" algn="r">
              <a:lnSpc>
                <a:spcPct val="90000"/>
              </a:lnSpc>
              <a:spcBef>
                <a:spcPts val="0"/>
              </a:spcBef>
              <a:spcAft>
                <a:spcPts val="0"/>
              </a:spcAft>
              <a:buClr>
                <a:srgbClr val="FFB375"/>
              </a:buClr>
              <a:buSzPts val="6000"/>
              <a:buFont typeface="Calibri"/>
              <a:buNone/>
            </a:pPr>
            <a:r>
              <a:rPr b="0" i="0" lang="en-US" sz="6000" u="none" cap="none" strike="noStrike">
                <a:solidFill>
                  <a:srgbClr val="FFB375"/>
                </a:solidFill>
                <a:latin typeface="Calibri"/>
                <a:ea typeface="Calibri"/>
                <a:cs typeface="Calibri"/>
                <a:sym typeface="Calibri"/>
              </a:rPr>
              <a:t>4</a:t>
            </a:r>
            <a:endParaRPr/>
          </a:p>
        </p:txBody>
      </p:sp>
      <p:pic>
        <p:nvPicPr>
          <p:cNvPr descr="Google Shape;712;p39" id="719" name="Google Shape;719;p32"/>
          <p:cNvPicPr preferRelativeResize="0"/>
          <p:nvPr/>
        </p:nvPicPr>
        <p:blipFill rotWithShape="1">
          <a:blip r:embed="rId3">
            <a:alphaModFix/>
          </a:blip>
          <a:srcRect b="0" l="0" r="0" t="0"/>
          <a:stretch/>
        </p:blipFill>
        <p:spPr>
          <a:xfrm>
            <a:off x="2716053" y="3978569"/>
            <a:ext cx="6899896" cy="3974398"/>
          </a:xfrm>
          <a:prstGeom prst="rect">
            <a:avLst/>
          </a:prstGeom>
          <a:noFill/>
          <a:ln>
            <a:noFill/>
          </a:ln>
        </p:spPr>
      </p:pic>
      <p:sp>
        <p:nvSpPr>
          <p:cNvPr id="720" name="Google Shape;720;p32"/>
          <p:cNvSpPr txBox="1"/>
          <p:nvPr/>
        </p:nvSpPr>
        <p:spPr>
          <a:xfrm>
            <a:off x="2710004" y="6881800"/>
            <a:ext cx="1639637" cy="317068"/>
          </a:xfrm>
          <a:prstGeom prst="rect">
            <a:avLst/>
          </a:prstGeom>
          <a:noFill/>
          <a:ln>
            <a:noFill/>
          </a:ln>
        </p:spPr>
        <p:txBody>
          <a:bodyPr anchorCtr="0" anchor="t" bIns="91375" lIns="91375" spcFirstLastPara="1" rIns="91375" wrap="square" tIns="91375">
            <a:spAutoFit/>
          </a:bodyPr>
          <a:lstStyle/>
          <a:p>
            <a:pPr indent="0" lvl="0" marL="0" marR="0" rtl="0" algn="l">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ción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33"/>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726" name="Google Shape;726;p33"/>
          <p:cNvSpPr txBox="1"/>
          <p:nvPr/>
        </p:nvSpPr>
        <p:spPr>
          <a:xfrm>
            <a:off x="371683" y="6881800"/>
            <a:ext cx="337160"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33</a:t>
            </a:r>
            <a:endParaRPr/>
          </a:p>
        </p:txBody>
      </p:sp>
      <p:grpSp>
        <p:nvGrpSpPr>
          <p:cNvPr id="727" name="Google Shape;727;p33"/>
          <p:cNvGrpSpPr/>
          <p:nvPr/>
        </p:nvGrpSpPr>
        <p:grpSpPr>
          <a:xfrm>
            <a:off x="431620" y="2372797"/>
            <a:ext cx="8839209" cy="3238201"/>
            <a:chOff x="0" y="0"/>
            <a:chExt cx="8839207" cy="3238200"/>
          </a:xfrm>
        </p:grpSpPr>
        <p:sp>
          <p:nvSpPr>
            <p:cNvPr id="728" name="Google Shape;728;p33"/>
            <p:cNvSpPr/>
            <p:nvPr/>
          </p:nvSpPr>
          <p:spPr>
            <a:xfrm>
              <a:off x="0" y="0"/>
              <a:ext cx="8839207" cy="3238200"/>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33"/>
            <p:cNvSpPr txBox="1"/>
            <p:nvPr/>
          </p:nvSpPr>
          <p:spPr>
            <a:xfrm>
              <a:off x="162839" y="1428980"/>
              <a:ext cx="8513530" cy="380185"/>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730" name="Google Shape;730;p33"/>
          <p:cNvSpPr/>
          <p:nvPr/>
        </p:nvSpPr>
        <p:spPr>
          <a:xfrm>
            <a:off x="5279923" y="7354529"/>
            <a:ext cx="2723538" cy="205148"/>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33"/>
          <p:cNvSpPr txBox="1"/>
          <p:nvPr/>
        </p:nvSpPr>
        <p:spPr>
          <a:xfrm>
            <a:off x="375972" y="1408390"/>
            <a:ext cx="8950505" cy="53611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TICKET DE SALIDA</a:t>
            </a:r>
            <a:endParaRPr/>
          </a:p>
        </p:txBody>
      </p:sp>
      <p:sp>
        <p:nvSpPr>
          <p:cNvPr id="732" name="Google Shape;732;p33"/>
          <p:cNvSpPr txBox="1"/>
          <p:nvPr/>
        </p:nvSpPr>
        <p:spPr>
          <a:xfrm>
            <a:off x="366450" y="1110795"/>
            <a:ext cx="4700400" cy="372160"/>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ANTES DE TERMINAR:</a:t>
            </a:r>
            <a:endParaRPr/>
          </a:p>
        </p:txBody>
      </p:sp>
      <p:pic>
        <p:nvPicPr>
          <p:cNvPr descr="Google Shape;725;p40" id="733" name="Google Shape;733;p33"/>
          <p:cNvPicPr preferRelativeResize="0"/>
          <p:nvPr/>
        </p:nvPicPr>
        <p:blipFill rotWithShape="1">
          <a:blip r:embed="rId3">
            <a:alphaModFix/>
          </a:blip>
          <a:srcRect b="0" l="0" r="0" t="0"/>
          <a:stretch/>
        </p:blipFill>
        <p:spPr>
          <a:xfrm>
            <a:off x="6006376" y="2890682"/>
            <a:ext cx="2963594" cy="4629223"/>
          </a:xfrm>
          <a:prstGeom prst="rect">
            <a:avLst/>
          </a:prstGeom>
          <a:noFill/>
          <a:ln>
            <a:noFill/>
          </a:ln>
        </p:spPr>
      </p:pic>
      <p:sp>
        <p:nvSpPr>
          <p:cNvPr id="734" name="Google Shape;734;p33"/>
          <p:cNvSpPr txBox="1"/>
          <p:nvPr/>
        </p:nvSpPr>
        <p:spPr>
          <a:xfrm>
            <a:off x="958644" y="2871196"/>
            <a:ext cx="6004866" cy="2314945"/>
          </a:xfrm>
          <a:prstGeom prst="rect">
            <a:avLst/>
          </a:prstGeom>
          <a:noFill/>
          <a:ln>
            <a:noFill/>
          </a:ln>
        </p:spPr>
        <p:txBody>
          <a:bodyPr anchorCtr="0" anchor="ctr" bIns="91375" lIns="91375" spcFirstLastPara="1" rIns="91375" wrap="square" tIns="91375">
            <a:spAutoFit/>
          </a:bodyPr>
          <a:lstStyle/>
          <a:p>
            <a:pPr indent="0" lvl="0" marL="0" marR="0" rtl="0" algn="l">
              <a:lnSpc>
                <a:spcPct val="115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PROGRAMA TUS </a:t>
            </a:r>
            <a:r>
              <a:rPr b="1" i="0" lang="en-US" sz="2000" u="none" cap="none" strike="noStrike">
                <a:solidFill>
                  <a:srgbClr val="ED6B00"/>
                </a:solidFill>
                <a:latin typeface="Calibri"/>
                <a:ea typeface="Calibri"/>
                <a:cs typeface="Calibri"/>
                <a:sym typeface="Calibri"/>
              </a:rPr>
              <a:t>ACTIVIDADES</a:t>
            </a:r>
            <a:endParaRPr b="1" i="0" sz="1400" u="none" cap="none" strike="noStrike">
              <a:solidFill>
                <a:srgbClr val="ED6B00"/>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ED6B00"/>
              </a:buClr>
              <a:buSzPts val="1400"/>
              <a:buFont typeface="Helvetica Neue"/>
              <a:buNone/>
            </a:pPr>
            <a:r>
              <a:t/>
            </a:r>
            <a:endParaRPr b="1" i="0" sz="1400" u="none" cap="none" strike="noStrike">
              <a:solidFill>
                <a:srgbClr val="ED6B00"/>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¡No olvides contestar el Ticket de Salida!</a:t>
            </a:r>
            <a:endParaRPr/>
          </a:p>
          <a:p>
            <a:pPr indent="0" lvl="0" marL="0" marR="0" rtl="0" algn="l">
              <a:lnSpc>
                <a:spcPct val="115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¡Hasta la próxima! </a:t>
            </a:r>
            <a:endParaRPr/>
          </a:p>
          <a:p>
            <a:pPr indent="0" lvl="0" marL="0" marR="0" rtl="0" algn="l">
              <a:lnSpc>
                <a:spcPct val="100000"/>
              </a:lnSpc>
              <a:spcBef>
                <a:spcPts val="0"/>
              </a:spcBef>
              <a:spcAft>
                <a:spcPts val="0"/>
              </a:spcAft>
              <a:buClr>
                <a:srgbClr val="ED6B00"/>
              </a:buClr>
              <a:buSzPts val="2100"/>
              <a:buFont typeface="Arial"/>
              <a:buNone/>
            </a:pPr>
            <a:br>
              <a:rPr b="1" i="0" lang="en-US" sz="2100" u="none" cap="none" strike="noStrike">
                <a:solidFill>
                  <a:srgbClr val="ED6B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descr="Google Shape;727;p40" id="735" name="Google Shape;735;p33"/>
          <p:cNvPicPr preferRelativeResize="0"/>
          <p:nvPr/>
        </p:nvPicPr>
        <p:blipFill rotWithShape="1">
          <a:blip r:embed="rId4">
            <a:alphaModFix/>
          </a:blip>
          <a:srcRect b="0" l="0" r="0" t="0"/>
          <a:stretch/>
        </p:blipFill>
        <p:spPr>
          <a:xfrm>
            <a:off x="3220622" y="4011560"/>
            <a:ext cx="673179" cy="6037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4"/>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128" name="Google Shape;128;p4"/>
          <p:cNvSpPr txBox="1"/>
          <p:nvPr/>
        </p:nvSpPr>
        <p:spPr>
          <a:xfrm>
            <a:off x="442488" y="6881800"/>
            <a:ext cx="266355"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4</a:t>
            </a:r>
            <a:endParaRPr/>
          </a:p>
        </p:txBody>
      </p:sp>
      <p:grpSp>
        <p:nvGrpSpPr>
          <p:cNvPr id="129" name="Google Shape;129;p4"/>
          <p:cNvGrpSpPr/>
          <p:nvPr/>
        </p:nvGrpSpPr>
        <p:grpSpPr>
          <a:xfrm>
            <a:off x="375972" y="3300469"/>
            <a:ext cx="4845910" cy="698296"/>
            <a:chOff x="-1" y="0"/>
            <a:chExt cx="4845909" cy="698294"/>
          </a:xfrm>
        </p:grpSpPr>
        <p:grpSp>
          <p:nvGrpSpPr>
            <p:cNvPr id="130" name="Google Shape;130;p4"/>
            <p:cNvGrpSpPr/>
            <p:nvPr/>
          </p:nvGrpSpPr>
          <p:grpSpPr>
            <a:xfrm>
              <a:off x="188099" y="0"/>
              <a:ext cx="4657809" cy="698294"/>
              <a:chOff x="0" y="0"/>
              <a:chExt cx="4657808" cy="698293"/>
            </a:xfrm>
          </p:grpSpPr>
          <p:sp>
            <p:nvSpPr>
              <p:cNvPr id="131" name="Google Shape;131;p4"/>
              <p:cNvSpPr/>
              <p:nvPr/>
            </p:nvSpPr>
            <p:spPr>
              <a:xfrm>
                <a:off x="0" y="0"/>
                <a:ext cx="4657808" cy="698293"/>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4"/>
              <p:cNvSpPr txBox="1"/>
              <p:nvPr/>
            </p:nvSpPr>
            <p:spPr>
              <a:xfrm>
                <a:off x="38848" y="159026"/>
                <a:ext cx="4580110"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33" name="Google Shape;133;p4"/>
            <p:cNvGrpSpPr/>
            <p:nvPr/>
          </p:nvGrpSpPr>
          <p:grpSpPr>
            <a:xfrm>
              <a:off x="-1" y="78975"/>
              <a:ext cx="376207" cy="536120"/>
              <a:chOff x="0" y="0"/>
              <a:chExt cx="376205" cy="536118"/>
            </a:xfrm>
          </p:grpSpPr>
          <p:sp>
            <p:nvSpPr>
              <p:cNvPr id="134" name="Google Shape;134;p4"/>
              <p:cNvSpPr/>
              <p:nvPr/>
            </p:nvSpPr>
            <p:spPr>
              <a:xfrm>
                <a:off x="0" y="81950"/>
                <a:ext cx="376205" cy="385807"/>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4"/>
              <p:cNvSpPr txBox="1"/>
              <p:nvPr/>
            </p:nvSpPr>
            <p:spPr>
              <a:xfrm>
                <a:off x="9524" y="0"/>
                <a:ext cx="300305" cy="536118"/>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2</a:t>
                </a:r>
                <a:endParaRPr/>
              </a:p>
            </p:txBody>
          </p:sp>
        </p:grpSp>
        <p:sp>
          <p:nvSpPr>
            <p:cNvPr id="136" name="Google Shape;136;p4"/>
            <p:cNvSpPr txBox="1"/>
            <p:nvPr/>
          </p:nvSpPr>
          <p:spPr>
            <a:xfrm>
              <a:off x="455968" y="158577"/>
              <a:ext cx="3960529" cy="391954"/>
            </a:xfrm>
            <a:prstGeom prst="rect">
              <a:avLst/>
            </a:prstGeom>
            <a:noFill/>
            <a:ln>
              <a:noFill/>
            </a:ln>
          </p:spPr>
          <p:txBody>
            <a:bodyPr anchorCtr="0" anchor="ctr" bIns="91375" lIns="91375" spcFirstLastPara="1" rIns="91375" wrap="square" tIns="91375">
              <a:spAutoFit/>
            </a:bodyPr>
            <a:lstStyle/>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Seleccionamos información de internet. </a:t>
              </a:r>
              <a:endParaRPr/>
            </a:p>
          </p:txBody>
        </p:sp>
      </p:grpSp>
      <p:grpSp>
        <p:nvGrpSpPr>
          <p:cNvPr id="137" name="Google Shape;137;p4"/>
          <p:cNvGrpSpPr/>
          <p:nvPr/>
        </p:nvGrpSpPr>
        <p:grpSpPr>
          <a:xfrm>
            <a:off x="375972" y="2487376"/>
            <a:ext cx="4845910" cy="698296"/>
            <a:chOff x="-1" y="0"/>
            <a:chExt cx="4845909" cy="698294"/>
          </a:xfrm>
        </p:grpSpPr>
        <p:grpSp>
          <p:nvGrpSpPr>
            <p:cNvPr id="138" name="Google Shape;138;p4"/>
            <p:cNvGrpSpPr/>
            <p:nvPr/>
          </p:nvGrpSpPr>
          <p:grpSpPr>
            <a:xfrm>
              <a:off x="188099" y="0"/>
              <a:ext cx="4657809" cy="698294"/>
              <a:chOff x="0" y="0"/>
              <a:chExt cx="4657808" cy="698293"/>
            </a:xfrm>
          </p:grpSpPr>
          <p:sp>
            <p:nvSpPr>
              <p:cNvPr id="139" name="Google Shape;139;p4"/>
              <p:cNvSpPr/>
              <p:nvPr/>
            </p:nvSpPr>
            <p:spPr>
              <a:xfrm>
                <a:off x="0" y="0"/>
                <a:ext cx="4657808" cy="698293"/>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4"/>
              <p:cNvSpPr txBox="1"/>
              <p:nvPr/>
            </p:nvSpPr>
            <p:spPr>
              <a:xfrm>
                <a:off x="38848" y="159026"/>
                <a:ext cx="4580110"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41" name="Google Shape;141;p4"/>
            <p:cNvGrpSpPr/>
            <p:nvPr/>
          </p:nvGrpSpPr>
          <p:grpSpPr>
            <a:xfrm>
              <a:off x="-1" y="78975"/>
              <a:ext cx="376207" cy="536120"/>
              <a:chOff x="0" y="0"/>
              <a:chExt cx="376205" cy="536118"/>
            </a:xfrm>
          </p:grpSpPr>
          <p:sp>
            <p:nvSpPr>
              <p:cNvPr id="142" name="Google Shape;142;p4"/>
              <p:cNvSpPr/>
              <p:nvPr/>
            </p:nvSpPr>
            <p:spPr>
              <a:xfrm>
                <a:off x="0" y="81950"/>
                <a:ext cx="376205" cy="385807"/>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4"/>
              <p:cNvSpPr txBox="1"/>
              <p:nvPr/>
            </p:nvSpPr>
            <p:spPr>
              <a:xfrm>
                <a:off x="9524" y="0"/>
                <a:ext cx="300305" cy="536118"/>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1</a:t>
                </a:r>
                <a:endParaRPr/>
              </a:p>
            </p:txBody>
          </p:sp>
        </p:grpSp>
        <p:sp>
          <p:nvSpPr>
            <p:cNvPr id="144" name="Google Shape;144;p4"/>
            <p:cNvSpPr txBox="1"/>
            <p:nvPr/>
          </p:nvSpPr>
          <p:spPr>
            <a:xfrm>
              <a:off x="458628" y="15890"/>
              <a:ext cx="4283102" cy="677327"/>
            </a:xfrm>
            <a:prstGeom prst="rect">
              <a:avLst/>
            </a:prstGeom>
            <a:noFill/>
            <a:ln>
              <a:noFill/>
            </a:ln>
          </p:spPr>
          <p:txBody>
            <a:bodyPr anchorCtr="0" anchor="ctr" bIns="91375" lIns="91375" spcFirstLastPara="1" rIns="91375" wrap="square" tIns="91375">
              <a:spAutoFit/>
            </a:bodyPr>
            <a:lstStyle/>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Utilizamos buscadores de internet cotizando equipos tecnológicos. </a:t>
              </a:r>
              <a:endParaRPr/>
            </a:p>
          </p:txBody>
        </p:sp>
      </p:grpSp>
      <p:grpSp>
        <p:nvGrpSpPr>
          <p:cNvPr id="145" name="Google Shape;145;p4"/>
          <p:cNvGrpSpPr/>
          <p:nvPr/>
        </p:nvGrpSpPr>
        <p:grpSpPr>
          <a:xfrm>
            <a:off x="385497" y="4109427"/>
            <a:ext cx="4845910" cy="698296"/>
            <a:chOff x="-1" y="0"/>
            <a:chExt cx="4845909" cy="698294"/>
          </a:xfrm>
        </p:grpSpPr>
        <p:grpSp>
          <p:nvGrpSpPr>
            <p:cNvPr id="146" name="Google Shape;146;p4"/>
            <p:cNvGrpSpPr/>
            <p:nvPr/>
          </p:nvGrpSpPr>
          <p:grpSpPr>
            <a:xfrm>
              <a:off x="188099" y="0"/>
              <a:ext cx="4657809" cy="698294"/>
              <a:chOff x="0" y="0"/>
              <a:chExt cx="4657808" cy="698293"/>
            </a:xfrm>
          </p:grpSpPr>
          <p:sp>
            <p:nvSpPr>
              <p:cNvPr id="147" name="Google Shape;147;p4"/>
              <p:cNvSpPr/>
              <p:nvPr/>
            </p:nvSpPr>
            <p:spPr>
              <a:xfrm>
                <a:off x="0" y="0"/>
                <a:ext cx="4657808" cy="698293"/>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4"/>
              <p:cNvSpPr txBox="1"/>
              <p:nvPr/>
            </p:nvSpPr>
            <p:spPr>
              <a:xfrm>
                <a:off x="38848" y="159026"/>
                <a:ext cx="4580110"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49" name="Google Shape;149;p4"/>
            <p:cNvGrpSpPr/>
            <p:nvPr/>
          </p:nvGrpSpPr>
          <p:grpSpPr>
            <a:xfrm>
              <a:off x="-1" y="78975"/>
              <a:ext cx="376207" cy="536120"/>
              <a:chOff x="0" y="0"/>
              <a:chExt cx="376205" cy="536118"/>
            </a:xfrm>
          </p:grpSpPr>
          <p:sp>
            <p:nvSpPr>
              <p:cNvPr id="150" name="Google Shape;150;p4"/>
              <p:cNvSpPr/>
              <p:nvPr/>
            </p:nvSpPr>
            <p:spPr>
              <a:xfrm>
                <a:off x="0" y="81950"/>
                <a:ext cx="376205" cy="385807"/>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4"/>
              <p:cNvSpPr txBox="1"/>
              <p:nvPr/>
            </p:nvSpPr>
            <p:spPr>
              <a:xfrm>
                <a:off x="9524" y="0"/>
                <a:ext cx="300305" cy="536118"/>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3</a:t>
                </a:r>
                <a:endParaRPr/>
              </a:p>
            </p:txBody>
          </p:sp>
        </p:grpSp>
        <p:sp>
          <p:nvSpPr>
            <p:cNvPr id="152" name="Google Shape;152;p4"/>
            <p:cNvSpPr txBox="1"/>
            <p:nvPr/>
          </p:nvSpPr>
          <p:spPr>
            <a:xfrm>
              <a:off x="447052" y="4191"/>
              <a:ext cx="3960529" cy="677328"/>
            </a:xfrm>
            <a:prstGeom prst="rect">
              <a:avLst/>
            </a:prstGeom>
            <a:noFill/>
            <a:ln>
              <a:noFill/>
            </a:ln>
          </p:spPr>
          <p:txBody>
            <a:bodyPr anchorCtr="0" anchor="ctr" bIns="91375" lIns="91375" spcFirstLastPara="1" rIns="91375" wrap="square" tIns="91375">
              <a:spAutoFit/>
            </a:bodyPr>
            <a:lstStyle/>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Conocimos las ventajas y desventajas de equipos tecnológicos. </a:t>
              </a:r>
              <a:endParaRPr/>
            </a:p>
          </p:txBody>
        </p:sp>
      </p:grpSp>
      <p:grpSp>
        <p:nvGrpSpPr>
          <p:cNvPr id="153" name="Google Shape;153;p4"/>
          <p:cNvGrpSpPr/>
          <p:nvPr/>
        </p:nvGrpSpPr>
        <p:grpSpPr>
          <a:xfrm>
            <a:off x="375972" y="4925521"/>
            <a:ext cx="4845910" cy="698296"/>
            <a:chOff x="-1" y="0"/>
            <a:chExt cx="4845909" cy="698294"/>
          </a:xfrm>
        </p:grpSpPr>
        <p:grpSp>
          <p:nvGrpSpPr>
            <p:cNvPr id="154" name="Google Shape;154;p4"/>
            <p:cNvGrpSpPr/>
            <p:nvPr/>
          </p:nvGrpSpPr>
          <p:grpSpPr>
            <a:xfrm>
              <a:off x="188099" y="0"/>
              <a:ext cx="4657809" cy="698294"/>
              <a:chOff x="0" y="0"/>
              <a:chExt cx="4657808" cy="698293"/>
            </a:xfrm>
          </p:grpSpPr>
          <p:sp>
            <p:nvSpPr>
              <p:cNvPr id="155" name="Google Shape;155;p4"/>
              <p:cNvSpPr/>
              <p:nvPr/>
            </p:nvSpPr>
            <p:spPr>
              <a:xfrm>
                <a:off x="0" y="0"/>
                <a:ext cx="4657808" cy="698293"/>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4"/>
              <p:cNvSpPr txBox="1"/>
              <p:nvPr/>
            </p:nvSpPr>
            <p:spPr>
              <a:xfrm>
                <a:off x="38848" y="159026"/>
                <a:ext cx="4580110"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57" name="Google Shape;157;p4"/>
            <p:cNvGrpSpPr/>
            <p:nvPr/>
          </p:nvGrpSpPr>
          <p:grpSpPr>
            <a:xfrm>
              <a:off x="-1" y="78975"/>
              <a:ext cx="376207" cy="536120"/>
              <a:chOff x="0" y="0"/>
              <a:chExt cx="376205" cy="536118"/>
            </a:xfrm>
          </p:grpSpPr>
          <p:sp>
            <p:nvSpPr>
              <p:cNvPr id="158" name="Google Shape;158;p4"/>
              <p:cNvSpPr/>
              <p:nvPr/>
            </p:nvSpPr>
            <p:spPr>
              <a:xfrm>
                <a:off x="0" y="81950"/>
                <a:ext cx="376205" cy="385807"/>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4"/>
              <p:cNvSpPr txBox="1"/>
              <p:nvPr/>
            </p:nvSpPr>
            <p:spPr>
              <a:xfrm>
                <a:off x="9524" y="0"/>
                <a:ext cx="300305" cy="536118"/>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4</a:t>
                </a:r>
                <a:endParaRPr/>
              </a:p>
            </p:txBody>
          </p:sp>
        </p:grpSp>
        <p:sp>
          <p:nvSpPr>
            <p:cNvPr id="160" name="Google Shape;160;p4"/>
            <p:cNvSpPr txBox="1"/>
            <p:nvPr/>
          </p:nvSpPr>
          <p:spPr>
            <a:xfrm>
              <a:off x="447052" y="15915"/>
              <a:ext cx="3960529" cy="677327"/>
            </a:xfrm>
            <a:prstGeom prst="rect">
              <a:avLst/>
            </a:prstGeom>
            <a:noFill/>
            <a:ln>
              <a:noFill/>
            </a:ln>
          </p:spPr>
          <p:txBody>
            <a:bodyPr anchorCtr="0" anchor="ctr" bIns="91375" lIns="91375" spcFirstLastPara="1" rIns="91375" wrap="square" tIns="91375">
              <a:spAutoFit/>
            </a:bodyPr>
            <a:lstStyle/>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Realizamos sugerencia de compra de equipos tecnológicos. </a:t>
              </a:r>
              <a:endParaRPr/>
            </a:p>
          </p:txBody>
        </p:sp>
      </p:grpSp>
      <p:grpSp>
        <p:nvGrpSpPr>
          <p:cNvPr id="161" name="Google Shape;161;p4"/>
          <p:cNvGrpSpPr/>
          <p:nvPr/>
        </p:nvGrpSpPr>
        <p:grpSpPr>
          <a:xfrm>
            <a:off x="375971" y="5818890"/>
            <a:ext cx="5440941" cy="983561"/>
            <a:chOff x="0" y="0"/>
            <a:chExt cx="5440939" cy="983559"/>
          </a:xfrm>
        </p:grpSpPr>
        <p:sp>
          <p:nvSpPr>
            <p:cNvPr id="162" name="Google Shape;162;p4"/>
            <p:cNvSpPr/>
            <p:nvPr/>
          </p:nvSpPr>
          <p:spPr>
            <a:xfrm>
              <a:off x="0" y="0"/>
              <a:ext cx="5440939" cy="983559"/>
            </a:xfrm>
            <a:prstGeom prst="roundRect">
              <a:avLst>
                <a:gd fmla="val 16523"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accent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4"/>
            <p:cNvSpPr txBox="1"/>
            <p:nvPr/>
          </p:nvSpPr>
          <p:spPr>
            <a:xfrm>
              <a:off x="47597" y="301661"/>
              <a:ext cx="5345743"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chemeClr val="accent1"/>
                </a:buClr>
                <a:buSzPts val="1400"/>
                <a:buFont typeface="Arial"/>
                <a:buNone/>
              </a:pPr>
              <a:r>
                <a:rPr b="0" i="0" lang="en-US" sz="1400" u="none" cap="none" strike="noStrike">
                  <a:solidFill>
                    <a:schemeClr val="accent1"/>
                  </a:solidFill>
                  <a:latin typeface="Arial"/>
                  <a:ea typeface="Arial"/>
                  <a:cs typeface="Arial"/>
                  <a:sym typeface="Arial"/>
                </a:rPr>
                <a:t>    </a:t>
              </a:r>
              <a:endParaRPr/>
            </a:p>
          </p:txBody>
        </p:sp>
      </p:grpSp>
      <p:sp>
        <p:nvSpPr>
          <p:cNvPr id="164" name="Google Shape;164;p4"/>
          <p:cNvSpPr txBox="1"/>
          <p:nvPr/>
        </p:nvSpPr>
        <p:spPr>
          <a:xfrm>
            <a:off x="530104" y="5985628"/>
            <a:ext cx="5203009" cy="629215"/>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200"/>
              <a:buFont typeface="Calibri"/>
              <a:buNone/>
            </a:pPr>
            <a:r>
              <a:rPr b="0" i="1" lang="en-US" sz="1200" u="none" cap="none" strike="noStrike">
                <a:solidFill>
                  <a:srgbClr val="000000"/>
                </a:solidFill>
                <a:latin typeface="Calibri"/>
                <a:ea typeface="Calibri"/>
                <a:cs typeface="Calibri"/>
                <a:sym typeface="Calibri"/>
              </a:rPr>
              <a:t>Para recordar los aprendizajes trabajados en la actividad anterior, te invitamos</a:t>
            </a:r>
            <a:endParaRPr/>
          </a:p>
          <a:p>
            <a:pPr indent="0" lvl="0" marL="0" marR="0" rtl="0" algn="l">
              <a:lnSpc>
                <a:spcPct val="100000"/>
              </a:lnSpc>
              <a:spcBef>
                <a:spcPts val="0"/>
              </a:spcBef>
              <a:spcAft>
                <a:spcPts val="0"/>
              </a:spcAft>
              <a:buClr>
                <a:srgbClr val="000000"/>
              </a:buClr>
              <a:buSzPts val="1200"/>
              <a:buFont typeface="Calibri"/>
              <a:buNone/>
            </a:pPr>
            <a:r>
              <a:rPr b="0" i="1" lang="en-US" sz="1200" u="none" cap="none" strike="noStrike">
                <a:solidFill>
                  <a:srgbClr val="000000"/>
                </a:solidFill>
                <a:latin typeface="Calibri"/>
                <a:ea typeface="Calibri"/>
                <a:cs typeface="Calibri"/>
                <a:sym typeface="Calibri"/>
              </a:rPr>
              <a:t>a desarrollar la Actividad 4 de Conocimientos Previos, que consiste en otorgar puntajes a distintos ítems al momento de adquirir un computador para ti.</a:t>
            </a:r>
            <a:endParaRPr/>
          </a:p>
        </p:txBody>
      </p:sp>
      <p:sp>
        <p:nvSpPr>
          <p:cNvPr id="165" name="Google Shape;165;p4"/>
          <p:cNvSpPr txBox="1"/>
          <p:nvPr/>
        </p:nvSpPr>
        <p:spPr>
          <a:xfrm>
            <a:off x="574648" y="2064323"/>
            <a:ext cx="4778406" cy="424448"/>
          </a:xfrm>
          <a:prstGeom prst="rect">
            <a:avLst/>
          </a:prstGeom>
          <a:noFill/>
          <a:ln>
            <a:noFill/>
          </a:ln>
        </p:spPr>
        <p:txBody>
          <a:bodyPr anchorCtr="0" anchor="ctr" bIns="91375" lIns="91375" spcFirstLastPara="1" rIns="91375" wrap="square" tIns="91375">
            <a:spAutoFit/>
          </a:bodyPr>
          <a:lstStyle/>
          <a:p>
            <a:pPr indent="0" lvl="0" marL="0" marR="0" rtl="0" algn="l">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DECISIÓN EN BASE A LA INFORMACIÓN:</a:t>
            </a:r>
            <a:endParaRPr/>
          </a:p>
        </p:txBody>
      </p:sp>
      <p:sp>
        <p:nvSpPr>
          <p:cNvPr id="166" name="Google Shape;166;p4"/>
          <p:cNvSpPr txBox="1"/>
          <p:nvPr/>
        </p:nvSpPr>
        <p:spPr>
          <a:xfrm>
            <a:off x="375974" y="1265365"/>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¿QUÉ APRENDIMOS LA ACTIVIDAD ANTERIOR?</a:t>
            </a:r>
            <a:endParaRPr/>
          </a:p>
        </p:txBody>
      </p:sp>
      <p:sp>
        <p:nvSpPr>
          <p:cNvPr id="167" name="Google Shape;167;p4"/>
          <p:cNvSpPr txBox="1"/>
          <p:nvPr/>
        </p:nvSpPr>
        <p:spPr>
          <a:xfrm>
            <a:off x="366450" y="828855"/>
            <a:ext cx="4700400" cy="60081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RECORDEMOS</a:t>
            </a:r>
            <a:endParaRPr/>
          </a:p>
        </p:txBody>
      </p:sp>
      <p:sp>
        <p:nvSpPr>
          <p:cNvPr id="168" name="Google Shape;168;p4"/>
          <p:cNvSpPr/>
          <p:nvPr/>
        </p:nvSpPr>
        <p:spPr>
          <a:xfrm>
            <a:off x="5026616" y="3630159"/>
            <a:ext cx="696537" cy="696535"/>
          </a:xfrm>
          <a:prstGeom prst="ellipse">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Imagen 49" id="169" name="Google Shape;169;p4"/>
          <p:cNvPicPr preferRelativeResize="0"/>
          <p:nvPr/>
        </p:nvPicPr>
        <p:blipFill rotWithShape="1">
          <a:blip r:embed="rId3">
            <a:alphaModFix/>
          </a:blip>
          <a:srcRect b="0" l="0" r="0" t="0"/>
          <a:stretch/>
        </p:blipFill>
        <p:spPr>
          <a:xfrm>
            <a:off x="4870517" y="2513152"/>
            <a:ext cx="4828329" cy="457447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5"/>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175" name="Google Shape;175;p5"/>
          <p:cNvSpPr txBox="1"/>
          <p:nvPr/>
        </p:nvSpPr>
        <p:spPr>
          <a:xfrm>
            <a:off x="442488" y="6881800"/>
            <a:ext cx="266355"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5</a:t>
            </a:r>
            <a:endParaRPr/>
          </a:p>
        </p:txBody>
      </p:sp>
      <p:grpSp>
        <p:nvGrpSpPr>
          <p:cNvPr id="176" name="Google Shape;176;p5"/>
          <p:cNvGrpSpPr/>
          <p:nvPr/>
        </p:nvGrpSpPr>
        <p:grpSpPr>
          <a:xfrm>
            <a:off x="536221" y="2440017"/>
            <a:ext cx="5390408" cy="2790752"/>
            <a:chOff x="0" y="0"/>
            <a:chExt cx="5390406" cy="2790751"/>
          </a:xfrm>
        </p:grpSpPr>
        <p:grpSp>
          <p:nvGrpSpPr>
            <p:cNvPr id="177" name="Google Shape;177;p5"/>
            <p:cNvGrpSpPr/>
            <p:nvPr/>
          </p:nvGrpSpPr>
          <p:grpSpPr>
            <a:xfrm>
              <a:off x="0" y="0"/>
              <a:ext cx="4657808" cy="2790751"/>
              <a:chOff x="0" y="0"/>
              <a:chExt cx="4657807" cy="2790750"/>
            </a:xfrm>
          </p:grpSpPr>
          <p:sp>
            <p:nvSpPr>
              <p:cNvPr id="178" name="Google Shape;178;p5"/>
              <p:cNvSpPr/>
              <p:nvPr/>
            </p:nvSpPr>
            <p:spPr>
              <a:xfrm flipH="1">
                <a:off x="0" y="0"/>
                <a:ext cx="4657807" cy="2790750"/>
              </a:xfrm>
              <a:prstGeom prst="roundRect">
                <a:avLst>
                  <a:gd fmla="val 16667"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5"/>
              <p:cNvSpPr txBox="1"/>
              <p:nvPr/>
            </p:nvSpPr>
            <p:spPr>
              <a:xfrm>
                <a:off x="136234" y="1205255"/>
                <a:ext cx="4385340" cy="380185"/>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80" name="Google Shape;180;p5"/>
            <p:cNvSpPr/>
            <p:nvPr/>
          </p:nvSpPr>
          <p:spPr>
            <a:xfrm flipH="1" rot="7028958">
              <a:off x="4620442" y="1630533"/>
              <a:ext cx="432623" cy="1022560"/>
            </a:xfrm>
            <a:prstGeom prst="triangle">
              <a:avLst>
                <a:gd fmla="val 50000" name="adj"/>
              </a:avLst>
            </a:prstGeom>
            <a:solidFill>
              <a:srgbClr val="F7E3D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1" name="Google Shape;181;p5"/>
          <p:cNvSpPr txBox="1"/>
          <p:nvPr/>
        </p:nvSpPr>
        <p:spPr>
          <a:xfrm>
            <a:off x="681614" y="2640606"/>
            <a:ext cx="4415100" cy="2378100"/>
          </a:xfrm>
          <a:prstGeom prst="rect">
            <a:avLst/>
          </a:prstGeom>
          <a:noFill/>
          <a:ln>
            <a:noFill/>
          </a:ln>
        </p:spPr>
        <p:txBody>
          <a:bodyPr anchorCtr="0" anchor="ctr" bIns="91375" lIns="91375" spcFirstLastPara="1" rIns="91375" wrap="square" tIns="91375">
            <a:spAutoFit/>
          </a:bodyPr>
          <a:lstStyle/>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Recordemos el caso de Marta y Carlos que acudieron a usted para asesorarlos con la compra de un Laptop o un Mac. </a:t>
            </a:r>
            <a:endParaRPr/>
          </a:p>
          <a:p>
            <a:pPr indent="0" lvl="0" marL="0" marR="0" rtl="0" algn="l">
              <a:lnSpc>
                <a:spcPct val="115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En cuanto a la decisión tomada o sugerida, es importante recalcar que debe ser considerada siempre de manera informada con datos concretos y documentos que </a:t>
            </a:r>
            <a:r>
              <a:rPr lang="en-US" sz="1600">
                <a:latin typeface="Calibri"/>
                <a:ea typeface="Calibri"/>
                <a:cs typeface="Calibri"/>
                <a:sym typeface="Calibri"/>
              </a:rPr>
              <a:t>respaldan</a:t>
            </a:r>
            <a:r>
              <a:rPr b="0" i="0" lang="en-US" sz="1600" u="none" cap="none" strike="noStrike">
                <a:solidFill>
                  <a:srgbClr val="000000"/>
                </a:solidFill>
                <a:latin typeface="Calibri"/>
                <a:ea typeface="Calibri"/>
                <a:cs typeface="Calibri"/>
                <a:sym typeface="Calibri"/>
              </a:rPr>
              <a:t> esta decisión.</a:t>
            </a:r>
            <a:endParaRPr/>
          </a:p>
        </p:txBody>
      </p:sp>
      <p:pic>
        <p:nvPicPr>
          <p:cNvPr descr="Google Shape;181;p12" id="182" name="Google Shape;182;p5"/>
          <p:cNvPicPr preferRelativeResize="0"/>
          <p:nvPr/>
        </p:nvPicPr>
        <p:blipFill rotWithShape="1">
          <a:blip r:embed="rId3">
            <a:alphaModFix/>
          </a:blip>
          <a:srcRect b="0" l="0" r="0" t="0"/>
          <a:stretch/>
        </p:blipFill>
        <p:spPr>
          <a:xfrm>
            <a:off x="5135674" y="3333134"/>
            <a:ext cx="4585616" cy="4344528"/>
          </a:xfrm>
          <a:prstGeom prst="rect">
            <a:avLst/>
          </a:prstGeom>
          <a:noFill/>
          <a:ln>
            <a:noFill/>
          </a:ln>
        </p:spPr>
      </p:pic>
      <p:sp>
        <p:nvSpPr>
          <p:cNvPr id="183" name="Google Shape;183;p5"/>
          <p:cNvSpPr txBox="1"/>
          <p:nvPr/>
        </p:nvSpPr>
        <p:spPr>
          <a:xfrm>
            <a:off x="375974" y="1265365"/>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ACTIVIDAD DE CONOCIMIENTOS PREVIOS</a:t>
            </a:r>
            <a:endParaRPr/>
          </a:p>
        </p:txBody>
      </p:sp>
      <p:sp>
        <p:nvSpPr>
          <p:cNvPr id="184" name="Google Shape;184;p5"/>
          <p:cNvSpPr txBox="1"/>
          <p:nvPr/>
        </p:nvSpPr>
        <p:spPr>
          <a:xfrm>
            <a:off x="856787" y="5416932"/>
            <a:ext cx="4995616" cy="111459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¡Muy bien!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Calibri"/>
              <a:buNone/>
            </a:pPr>
            <a:r>
              <a:rPr b="0" i="0" lang="en-US" sz="2100" u="none" cap="none" strike="noStrike">
                <a:solidFill>
                  <a:srgbClr val="ED6B00"/>
                </a:solidFill>
                <a:latin typeface="Calibri"/>
                <a:ea typeface="Calibri"/>
                <a:cs typeface="Calibri"/>
                <a:sym typeface="Calibri"/>
              </a:rPr>
              <a:t>Te invitamos a profundizar revisando</a:t>
            </a:r>
            <a:endParaRPr/>
          </a:p>
          <a:p>
            <a:pPr indent="0" lvl="0" marL="0" marR="0" rtl="0" algn="l">
              <a:lnSpc>
                <a:spcPct val="100000"/>
              </a:lnSpc>
              <a:spcBef>
                <a:spcPts val="0"/>
              </a:spcBef>
              <a:spcAft>
                <a:spcPts val="0"/>
              </a:spcAft>
              <a:buClr>
                <a:srgbClr val="A93501"/>
              </a:buClr>
              <a:buSzPts val="2100"/>
              <a:buFont typeface="Calibri"/>
              <a:buNone/>
            </a:pPr>
            <a:r>
              <a:rPr b="0" i="0" lang="en-US" sz="2100" u="none" cap="none" strike="noStrike">
                <a:solidFill>
                  <a:srgbClr val="A93501"/>
                </a:solidFill>
                <a:latin typeface="Calibri"/>
                <a:ea typeface="Calibri"/>
                <a:cs typeface="Calibri"/>
                <a:sym typeface="Calibri"/>
              </a:rPr>
              <a:t>la siguiente presentación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6"/>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190" name="Google Shape;190;p6"/>
          <p:cNvSpPr txBox="1"/>
          <p:nvPr/>
        </p:nvSpPr>
        <p:spPr>
          <a:xfrm>
            <a:off x="442488" y="6881800"/>
            <a:ext cx="266355"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6</a:t>
            </a:r>
            <a:endParaRPr/>
          </a:p>
        </p:txBody>
      </p:sp>
      <p:pic>
        <p:nvPicPr>
          <p:cNvPr descr="Google Shape;187;p13" id="191" name="Google Shape;191;p6"/>
          <p:cNvPicPr preferRelativeResize="0"/>
          <p:nvPr/>
        </p:nvPicPr>
        <p:blipFill rotWithShape="1">
          <a:blip r:embed="rId3">
            <a:alphaModFix/>
          </a:blip>
          <a:srcRect b="0" l="0" r="0" t="0"/>
          <a:stretch/>
        </p:blipFill>
        <p:spPr>
          <a:xfrm>
            <a:off x="4263299" y="2440019"/>
            <a:ext cx="5100881" cy="4206312"/>
          </a:xfrm>
          <a:prstGeom prst="rect">
            <a:avLst/>
          </a:prstGeom>
          <a:noFill/>
          <a:ln>
            <a:noFill/>
          </a:ln>
        </p:spPr>
      </p:pic>
      <p:grpSp>
        <p:nvGrpSpPr>
          <p:cNvPr id="192" name="Google Shape;192;p6"/>
          <p:cNvGrpSpPr/>
          <p:nvPr/>
        </p:nvGrpSpPr>
        <p:grpSpPr>
          <a:xfrm>
            <a:off x="536222" y="2440018"/>
            <a:ext cx="3890932" cy="1633829"/>
            <a:chOff x="0" y="0"/>
            <a:chExt cx="3890930" cy="1633829"/>
          </a:xfrm>
        </p:grpSpPr>
        <p:grpSp>
          <p:nvGrpSpPr>
            <p:cNvPr id="193" name="Google Shape;193;p6"/>
            <p:cNvGrpSpPr/>
            <p:nvPr/>
          </p:nvGrpSpPr>
          <p:grpSpPr>
            <a:xfrm>
              <a:off x="0" y="0"/>
              <a:ext cx="3337282" cy="1230287"/>
              <a:chOff x="0" y="0"/>
              <a:chExt cx="3337281" cy="1230286"/>
            </a:xfrm>
          </p:grpSpPr>
          <p:sp>
            <p:nvSpPr>
              <p:cNvPr id="194" name="Google Shape;194;p6"/>
              <p:cNvSpPr/>
              <p:nvPr/>
            </p:nvSpPr>
            <p:spPr>
              <a:xfrm flipH="1">
                <a:off x="0" y="0"/>
                <a:ext cx="3337281" cy="1230286"/>
              </a:xfrm>
              <a:prstGeom prst="roundRect">
                <a:avLst>
                  <a:gd fmla="val 16667"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6"/>
              <p:cNvSpPr txBox="1"/>
              <p:nvPr/>
            </p:nvSpPr>
            <p:spPr>
              <a:xfrm>
                <a:off x="60056" y="425024"/>
                <a:ext cx="3217168"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96" name="Google Shape;196;p6"/>
            <p:cNvSpPr/>
            <p:nvPr/>
          </p:nvSpPr>
          <p:spPr>
            <a:xfrm flipH="1" rot="7028958">
              <a:off x="3120966" y="696768"/>
              <a:ext cx="432622" cy="1022560"/>
            </a:xfrm>
            <a:prstGeom prst="triangle">
              <a:avLst>
                <a:gd fmla="val 50000" name="adj"/>
              </a:avLst>
            </a:prstGeom>
            <a:solidFill>
              <a:srgbClr val="F7E3D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7" name="Google Shape;197;p6"/>
          <p:cNvSpPr txBox="1"/>
          <p:nvPr/>
        </p:nvSpPr>
        <p:spPr>
          <a:xfrm>
            <a:off x="837123" y="2478157"/>
            <a:ext cx="3125280" cy="115395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Recuerda la búsqueda realizada para adquirir un laptop o un mac. Esta y muchas otras búsquedas puedes realizar….</a:t>
            </a:r>
            <a:endParaRPr/>
          </a:p>
        </p:txBody>
      </p:sp>
      <p:sp>
        <p:nvSpPr>
          <p:cNvPr id="198" name="Google Shape;198;p6"/>
          <p:cNvSpPr txBox="1"/>
          <p:nvPr/>
        </p:nvSpPr>
        <p:spPr>
          <a:xfrm>
            <a:off x="628185" y="4928220"/>
            <a:ext cx="4995619" cy="1444739"/>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¡Muy bien!</a:t>
            </a:r>
            <a:endParaRPr/>
          </a:p>
          <a:p>
            <a:pPr indent="0" lvl="0" marL="0" marR="0" rtl="0" algn="l">
              <a:lnSpc>
                <a:spcPct val="100000"/>
              </a:lnSpc>
              <a:spcBef>
                <a:spcPts val="0"/>
              </a:spcBef>
              <a:spcAft>
                <a:spcPts val="0"/>
              </a:spcAft>
              <a:buClr>
                <a:srgbClr val="ED6B00"/>
              </a:buClr>
              <a:buSzPts val="2100"/>
              <a:buFont typeface="Calibri"/>
              <a:buNone/>
            </a:pPr>
            <a:r>
              <a:rPr b="0" i="0" lang="en-US" sz="2100" u="none" cap="none" strike="noStrike">
                <a:solidFill>
                  <a:srgbClr val="ED6B00"/>
                </a:solidFill>
                <a:latin typeface="Calibri"/>
                <a:ea typeface="Calibri"/>
                <a:cs typeface="Calibri"/>
                <a:sym typeface="Calibri"/>
              </a:rPr>
              <a:t>te invitamos a conocer </a:t>
            </a:r>
            <a:endParaRPr/>
          </a:p>
          <a:p>
            <a:pPr indent="0" lvl="0" marL="0" marR="0" rtl="0" algn="l">
              <a:lnSpc>
                <a:spcPct val="100000"/>
              </a:lnSpc>
              <a:spcBef>
                <a:spcPts val="0"/>
              </a:spcBef>
              <a:spcAft>
                <a:spcPts val="0"/>
              </a:spcAft>
              <a:buClr>
                <a:srgbClr val="ED6B00"/>
              </a:buClr>
              <a:buSzPts val="2100"/>
              <a:buFont typeface="Calibri"/>
              <a:buNone/>
            </a:pPr>
            <a:r>
              <a:rPr b="0" i="0" lang="en-US" sz="2100" u="none" cap="none" strike="noStrike">
                <a:solidFill>
                  <a:srgbClr val="ED6B00"/>
                </a:solidFill>
                <a:latin typeface="Calibri"/>
                <a:ea typeface="Calibri"/>
                <a:cs typeface="Calibri"/>
                <a:sym typeface="Calibri"/>
              </a:rPr>
              <a:t>otras funcionalidades en </a:t>
            </a:r>
            <a:endParaRPr/>
          </a:p>
          <a:p>
            <a:pPr indent="0" lvl="0" marL="0" marR="0" rtl="0" algn="l">
              <a:lnSpc>
                <a:spcPct val="100000"/>
              </a:lnSpc>
              <a:spcBef>
                <a:spcPts val="0"/>
              </a:spcBef>
              <a:spcAft>
                <a:spcPts val="0"/>
              </a:spcAft>
              <a:buClr>
                <a:srgbClr val="ED6B00"/>
              </a:buClr>
              <a:buSzPts val="2100"/>
              <a:buFont typeface="Calibri"/>
              <a:buNone/>
            </a:pPr>
            <a:r>
              <a:rPr b="0" i="0" lang="en-US" sz="2100" u="none" cap="none" strike="noStrike">
                <a:solidFill>
                  <a:srgbClr val="ED6B00"/>
                </a:solidFill>
                <a:latin typeface="Calibri"/>
                <a:ea typeface="Calibri"/>
                <a:cs typeface="Calibri"/>
                <a:sym typeface="Calibri"/>
              </a:rPr>
              <a:t>un ambiente Web</a:t>
            </a:r>
            <a:endParaRPr/>
          </a:p>
        </p:txBody>
      </p:sp>
      <p:sp>
        <p:nvSpPr>
          <p:cNvPr id="199" name="Google Shape;199;p6"/>
          <p:cNvSpPr txBox="1"/>
          <p:nvPr/>
        </p:nvSpPr>
        <p:spPr>
          <a:xfrm>
            <a:off x="375974" y="1265365"/>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¿QUÉ APRENDIMOS LA ACTIVIDAD ANTERIOR?</a:t>
            </a:r>
            <a:endParaRPr/>
          </a:p>
        </p:txBody>
      </p:sp>
      <p:sp>
        <p:nvSpPr>
          <p:cNvPr id="200" name="Google Shape;200;p6"/>
          <p:cNvSpPr txBox="1"/>
          <p:nvPr/>
        </p:nvSpPr>
        <p:spPr>
          <a:xfrm>
            <a:off x="366450" y="828855"/>
            <a:ext cx="4700400" cy="60081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RECORDEMOS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7"/>
          <p:cNvSpPr/>
          <p:nvPr/>
        </p:nvSpPr>
        <p:spPr>
          <a:xfrm flipH="1" rot="10800000">
            <a:off x="181649" y="898225"/>
            <a:ext cx="9356688"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7"/>
          <p:cNvSpPr txBox="1"/>
          <p:nvPr/>
        </p:nvSpPr>
        <p:spPr>
          <a:xfrm>
            <a:off x="4109576" y="2664933"/>
            <a:ext cx="4840957" cy="300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Al término de la actividad estarás en condiciones de:</a:t>
            </a:r>
            <a:endParaRPr/>
          </a:p>
        </p:txBody>
      </p:sp>
      <p:grpSp>
        <p:nvGrpSpPr>
          <p:cNvPr id="207" name="Google Shape;207;p7"/>
          <p:cNvGrpSpPr/>
          <p:nvPr/>
        </p:nvGrpSpPr>
        <p:grpSpPr>
          <a:xfrm>
            <a:off x="4063851" y="3185653"/>
            <a:ext cx="5081311" cy="3106993"/>
            <a:chOff x="0" y="0"/>
            <a:chExt cx="5081309" cy="3106992"/>
          </a:xfrm>
        </p:grpSpPr>
        <p:sp>
          <p:nvSpPr>
            <p:cNvPr id="208" name="Google Shape;208;p7"/>
            <p:cNvSpPr/>
            <p:nvPr/>
          </p:nvSpPr>
          <p:spPr>
            <a:xfrm>
              <a:off x="0" y="0"/>
              <a:ext cx="5081309" cy="3106992"/>
            </a:xfrm>
            <a:prstGeom prst="roundRect">
              <a:avLst>
                <a:gd fmla="val 6741" name="adj"/>
              </a:avLst>
            </a:prstGeom>
            <a:solidFill>
              <a:srgbClr val="FFFFFF"/>
            </a:solidFill>
            <a:ln cap="flat" cmpd="sng" w="9525">
              <a:solidFill>
                <a:srgbClr val="A7A7A7"/>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7"/>
            <p:cNvSpPr txBox="1"/>
            <p:nvPr/>
          </p:nvSpPr>
          <p:spPr>
            <a:xfrm>
              <a:off x="66106" y="1363379"/>
              <a:ext cx="4949096"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210" name="Google Shape;210;p7"/>
          <p:cNvSpPr txBox="1"/>
          <p:nvPr/>
        </p:nvSpPr>
        <p:spPr>
          <a:xfrm>
            <a:off x="4624638" y="3325943"/>
            <a:ext cx="4079644" cy="300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Reconocer el uso de herramientas de internet.</a:t>
            </a:r>
            <a:endParaRPr/>
          </a:p>
        </p:txBody>
      </p:sp>
      <p:grpSp>
        <p:nvGrpSpPr>
          <p:cNvPr id="211" name="Google Shape;211;p7"/>
          <p:cNvGrpSpPr/>
          <p:nvPr/>
        </p:nvGrpSpPr>
        <p:grpSpPr>
          <a:xfrm>
            <a:off x="3895219" y="3223568"/>
            <a:ext cx="375441" cy="536170"/>
            <a:chOff x="0" y="0"/>
            <a:chExt cx="375439" cy="536168"/>
          </a:xfrm>
        </p:grpSpPr>
        <p:sp>
          <p:nvSpPr>
            <p:cNvPr id="212" name="Google Shape;212;p7"/>
            <p:cNvSpPr/>
            <p:nvPr/>
          </p:nvSpPr>
          <p:spPr>
            <a:xfrm>
              <a:off x="0" y="87005"/>
              <a:ext cx="375439" cy="362158"/>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7"/>
            <p:cNvSpPr txBox="1"/>
            <p:nvPr/>
          </p:nvSpPr>
          <p:spPr>
            <a:xfrm>
              <a:off x="9505" y="0"/>
              <a:ext cx="29969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1</a:t>
              </a:r>
              <a:endParaRPr/>
            </a:p>
          </p:txBody>
        </p:sp>
      </p:grpSp>
      <p:sp>
        <p:nvSpPr>
          <p:cNvPr id="214" name="Google Shape;214;p7"/>
          <p:cNvSpPr txBox="1"/>
          <p:nvPr/>
        </p:nvSpPr>
        <p:spPr>
          <a:xfrm>
            <a:off x="4655559" y="4642334"/>
            <a:ext cx="3892106" cy="300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Preparar Video llamadas.</a:t>
            </a:r>
            <a:endParaRPr/>
          </a:p>
        </p:txBody>
      </p:sp>
      <p:grpSp>
        <p:nvGrpSpPr>
          <p:cNvPr id="215" name="Google Shape;215;p7"/>
          <p:cNvGrpSpPr/>
          <p:nvPr/>
        </p:nvGrpSpPr>
        <p:grpSpPr>
          <a:xfrm>
            <a:off x="3905491" y="5063028"/>
            <a:ext cx="375440" cy="536170"/>
            <a:chOff x="0" y="0"/>
            <a:chExt cx="375439" cy="536168"/>
          </a:xfrm>
        </p:grpSpPr>
        <p:sp>
          <p:nvSpPr>
            <p:cNvPr id="216" name="Google Shape;216;p7"/>
            <p:cNvSpPr/>
            <p:nvPr/>
          </p:nvSpPr>
          <p:spPr>
            <a:xfrm>
              <a:off x="0" y="87005"/>
              <a:ext cx="375439" cy="362158"/>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7"/>
            <p:cNvSpPr txBox="1"/>
            <p:nvPr/>
          </p:nvSpPr>
          <p:spPr>
            <a:xfrm>
              <a:off x="9505" y="0"/>
              <a:ext cx="29969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5</a:t>
              </a:r>
              <a:endParaRPr/>
            </a:p>
          </p:txBody>
        </p:sp>
      </p:grpSp>
      <p:sp>
        <p:nvSpPr>
          <p:cNvPr id="218" name="Google Shape;218;p7"/>
          <p:cNvSpPr txBox="1"/>
          <p:nvPr/>
        </p:nvSpPr>
        <p:spPr>
          <a:xfrm>
            <a:off x="375974" y="1760907"/>
            <a:ext cx="4997400" cy="461700"/>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A93501"/>
              </a:buClr>
              <a:buSzPts val="2000"/>
              <a:buFont typeface="Calibri"/>
              <a:buNone/>
            </a:pPr>
            <a:r>
              <a:rPr lang="en-US" sz="2000">
                <a:solidFill>
                  <a:srgbClr val="A93501"/>
                </a:solidFill>
                <a:latin typeface="Calibri"/>
                <a:ea typeface="Calibri"/>
                <a:cs typeface="Calibri"/>
                <a:sym typeface="Calibri"/>
              </a:rPr>
              <a:t>PROGRAMA</a:t>
            </a:r>
            <a:r>
              <a:rPr b="0" i="0" lang="en-US" sz="2000" u="none" cap="none" strike="noStrike">
                <a:solidFill>
                  <a:srgbClr val="A93501"/>
                </a:solidFill>
                <a:latin typeface="Calibri"/>
                <a:ea typeface="Calibri"/>
                <a:cs typeface="Calibri"/>
                <a:sym typeface="Calibri"/>
              </a:rPr>
              <a:t> </a:t>
            </a:r>
            <a:r>
              <a:rPr b="1" i="0" lang="en-US" sz="2000" u="none" cap="none" strike="noStrike">
                <a:solidFill>
                  <a:srgbClr val="ED6B00"/>
                </a:solidFill>
                <a:latin typeface="Calibri"/>
                <a:ea typeface="Calibri"/>
                <a:cs typeface="Calibri"/>
                <a:sym typeface="Calibri"/>
              </a:rPr>
              <a:t>TUS ACTIVIDADES</a:t>
            </a:r>
            <a:endParaRPr/>
          </a:p>
        </p:txBody>
      </p:sp>
      <p:sp>
        <p:nvSpPr>
          <p:cNvPr id="219" name="Google Shape;219;p7"/>
          <p:cNvSpPr txBox="1"/>
          <p:nvPr/>
        </p:nvSpPr>
        <p:spPr>
          <a:xfrm>
            <a:off x="4017017" y="1029694"/>
            <a:ext cx="466493" cy="830104"/>
          </a:xfrm>
          <a:prstGeom prst="rect">
            <a:avLst/>
          </a:prstGeom>
          <a:noFill/>
          <a:ln>
            <a:noFill/>
          </a:ln>
        </p:spPr>
        <p:txBody>
          <a:bodyPr anchorCtr="0" anchor="ctr" bIns="91400" lIns="91400" spcFirstLastPara="1" rIns="91400" wrap="square" tIns="91400">
            <a:spAutoFit/>
          </a:bodyPr>
          <a:lstStyle/>
          <a:p>
            <a:pPr indent="0" lvl="0" marL="0" marR="0" rtl="0" algn="r">
              <a:lnSpc>
                <a:spcPct val="90000"/>
              </a:lnSpc>
              <a:spcBef>
                <a:spcPts val="0"/>
              </a:spcBef>
              <a:spcAft>
                <a:spcPts val="0"/>
              </a:spcAft>
              <a:buClr>
                <a:srgbClr val="FFB375"/>
              </a:buClr>
              <a:buSzPts val="5000"/>
              <a:buFont typeface="Calibri"/>
              <a:buNone/>
            </a:pPr>
            <a:r>
              <a:rPr b="0" i="0" lang="en-US" sz="5000" u="none" cap="none" strike="noStrike">
                <a:solidFill>
                  <a:srgbClr val="FFB375"/>
                </a:solidFill>
                <a:latin typeface="Calibri"/>
                <a:ea typeface="Calibri"/>
                <a:cs typeface="Calibri"/>
                <a:sym typeface="Calibri"/>
              </a:rPr>
              <a:t>4</a:t>
            </a:r>
            <a:endParaRPr/>
          </a:p>
        </p:txBody>
      </p:sp>
      <p:pic>
        <p:nvPicPr>
          <p:cNvPr descr="Imagen 69" id="220" name="Google Shape;220;p7"/>
          <p:cNvPicPr preferRelativeResize="0"/>
          <p:nvPr/>
        </p:nvPicPr>
        <p:blipFill rotWithShape="1">
          <a:blip r:embed="rId3">
            <a:alphaModFix/>
          </a:blip>
          <a:srcRect b="0" l="0" r="0" t="0"/>
          <a:stretch/>
        </p:blipFill>
        <p:spPr>
          <a:xfrm>
            <a:off x="678383" y="2382978"/>
            <a:ext cx="2950556" cy="4313789"/>
          </a:xfrm>
          <a:prstGeom prst="rect">
            <a:avLst/>
          </a:prstGeom>
          <a:noFill/>
          <a:ln>
            <a:noFill/>
          </a:ln>
        </p:spPr>
      </p:pic>
      <p:sp>
        <p:nvSpPr>
          <p:cNvPr id="221" name="Google Shape;221;p7"/>
          <p:cNvSpPr txBox="1"/>
          <p:nvPr/>
        </p:nvSpPr>
        <p:spPr>
          <a:xfrm>
            <a:off x="375975" y="1265365"/>
            <a:ext cx="4107535"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MENÚ DE LA ACTIVIDAD</a:t>
            </a:r>
            <a:endParaRPr/>
          </a:p>
        </p:txBody>
      </p:sp>
      <p:sp>
        <p:nvSpPr>
          <p:cNvPr id="222" name="Google Shape;222;p7"/>
          <p:cNvSpPr txBox="1"/>
          <p:nvPr/>
        </p:nvSpPr>
        <p:spPr>
          <a:xfrm>
            <a:off x="4622130" y="3728036"/>
            <a:ext cx="3923027" cy="300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Elaborar  una cuenta de  correo electrónico.</a:t>
            </a:r>
            <a:endParaRPr/>
          </a:p>
        </p:txBody>
      </p:sp>
      <p:sp>
        <p:nvSpPr>
          <p:cNvPr id="223" name="Google Shape;223;p7"/>
          <p:cNvSpPr txBox="1"/>
          <p:nvPr/>
        </p:nvSpPr>
        <p:spPr>
          <a:xfrm>
            <a:off x="4622130" y="4076548"/>
            <a:ext cx="3923027" cy="554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Calendarizar  actividades con sus compañeros y docente.</a:t>
            </a:r>
            <a:endParaRPr/>
          </a:p>
        </p:txBody>
      </p:sp>
      <p:sp>
        <p:nvSpPr>
          <p:cNvPr id="224" name="Google Shape;224;p7"/>
          <p:cNvSpPr txBox="1"/>
          <p:nvPr/>
        </p:nvSpPr>
        <p:spPr>
          <a:xfrm>
            <a:off x="4655559" y="5011732"/>
            <a:ext cx="3892106" cy="554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Usar Docs, Planillas de Cálculo y Presentación en línea.</a:t>
            </a:r>
            <a:endParaRPr/>
          </a:p>
        </p:txBody>
      </p:sp>
      <p:sp>
        <p:nvSpPr>
          <p:cNvPr id="225" name="Google Shape;225;p7"/>
          <p:cNvSpPr txBox="1"/>
          <p:nvPr/>
        </p:nvSpPr>
        <p:spPr>
          <a:xfrm>
            <a:off x="4655559" y="5597314"/>
            <a:ext cx="3892106" cy="554555"/>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Respetar los Protocolos de Comunicación y Seguridad.</a:t>
            </a:r>
            <a:endParaRPr/>
          </a:p>
        </p:txBody>
      </p:sp>
      <p:grpSp>
        <p:nvGrpSpPr>
          <p:cNvPr id="226" name="Google Shape;226;p7"/>
          <p:cNvGrpSpPr/>
          <p:nvPr/>
        </p:nvGrpSpPr>
        <p:grpSpPr>
          <a:xfrm>
            <a:off x="3895256" y="3644001"/>
            <a:ext cx="375440" cy="536170"/>
            <a:chOff x="0" y="0"/>
            <a:chExt cx="375439" cy="536168"/>
          </a:xfrm>
        </p:grpSpPr>
        <p:sp>
          <p:nvSpPr>
            <p:cNvPr id="227" name="Google Shape;227;p7"/>
            <p:cNvSpPr/>
            <p:nvPr/>
          </p:nvSpPr>
          <p:spPr>
            <a:xfrm>
              <a:off x="0" y="87005"/>
              <a:ext cx="375439" cy="362158"/>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7"/>
            <p:cNvSpPr txBox="1"/>
            <p:nvPr/>
          </p:nvSpPr>
          <p:spPr>
            <a:xfrm>
              <a:off x="9505" y="0"/>
              <a:ext cx="29969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2</a:t>
              </a:r>
              <a:endParaRPr/>
            </a:p>
          </p:txBody>
        </p:sp>
      </p:grpSp>
      <p:grpSp>
        <p:nvGrpSpPr>
          <p:cNvPr id="229" name="Google Shape;229;p7"/>
          <p:cNvGrpSpPr/>
          <p:nvPr/>
        </p:nvGrpSpPr>
        <p:grpSpPr>
          <a:xfrm>
            <a:off x="3895219" y="4086318"/>
            <a:ext cx="375441" cy="536170"/>
            <a:chOff x="0" y="0"/>
            <a:chExt cx="375439" cy="536168"/>
          </a:xfrm>
        </p:grpSpPr>
        <p:sp>
          <p:nvSpPr>
            <p:cNvPr id="230" name="Google Shape;230;p7"/>
            <p:cNvSpPr/>
            <p:nvPr/>
          </p:nvSpPr>
          <p:spPr>
            <a:xfrm>
              <a:off x="0" y="87005"/>
              <a:ext cx="375439" cy="362158"/>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7"/>
            <p:cNvSpPr txBox="1"/>
            <p:nvPr/>
          </p:nvSpPr>
          <p:spPr>
            <a:xfrm>
              <a:off x="9505" y="0"/>
              <a:ext cx="29969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3</a:t>
              </a:r>
              <a:endParaRPr/>
            </a:p>
          </p:txBody>
        </p:sp>
      </p:grpSp>
      <p:grpSp>
        <p:nvGrpSpPr>
          <p:cNvPr id="232" name="Google Shape;232;p7"/>
          <p:cNvGrpSpPr/>
          <p:nvPr/>
        </p:nvGrpSpPr>
        <p:grpSpPr>
          <a:xfrm>
            <a:off x="3895219" y="4574277"/>
            <a:ext cx="375441" cy="536170"/>
            <a:chOff x="0" y="0"/>
            <a:chExt cx="375439" cy="536168"/>
          </a:xfrm>
        </p:grpSpPr>
        <p:sp>
          <p:nvSpPr>
            <p:cNvPr id="233" name="Google Shape;233;p7"/>
            <p:cNvSpPr/>
            <p:nvPr/>
          </p:nvSpPr>
          <p:spPr>
            <a:xfrm>
              <a:off x="0" y="87005"/>
              <a:ext cx="375439" cy="362158"/>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7"/>
            <p:cNvSpPr txBox="1"/>
            <p:nvPr/>
          </p:nvSpPr>
          <p:spPr>
            <a:xfrm>
              <a:off x="9505" y="0"/>
              <a:ext cx="29969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4</a:t>
              </a:r>
              <a:endParaRPr/>
            </a:p>
          </p:txBody>
        </p:sp>
      </p:grpSp>
      <p:grpSp>
        <p:nvGrpSpPr>
          <p:cNvPr id="235" name="Google Shape;235;p7"/>
          <p:cNvGrpSpPr/>
          <p:nvPr/>
        </p:nvGrpSpPr>
        <p:grpSpPr>
          <a:xfrm>
            <a:off x="3904726" y="5629709"/>
            <a:ext cx="375440" cy="536170"/>
            <a:chOff x="0" y="0"/>
            <a:chExt cx="375439" cy="536168"/>
          </a:xfrm>
        </p:grpSpPr>
        <p:sp>
          <p:nvSpPr>
            <p:cNvPr id="236" name="Google Shape;236;p7"/>
            <p:cNvSpPr/>
            <p:nvPr/>
          </p:nvSpPr>
          <p:spPr>
            <a:xfrm>
              <a:off x="0" y="87005"/>
              <a:ext cx="375439" cy="362158"/>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7"/>
            <p:cNvSpPr txBox="1"/>
            <p:nvPr/>
          </p:nvSpPr>
          <p:spPr>
            <a:xfrm>
              <a:off x="9505" y="0"/>
              <a:ext cx="29969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6</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8"/>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43" name="Google Shape;243;p8"/>
          <p:cNvSpPr txBox="1"/>
          <p:nvPr/>
        </p:nvSpPr>
        <p:spPr>
          <a:xfrm>
            <a:off x="442488" y="6881800"/>
            <a:ext cx="266355"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8</a:t>
            </a:r>
            <a:endParaRPr/>
          </a:p>
        </p:txBody>
      </p:sp>
      <p:pic>
        <p:nvPicPr>
          <p:cNvPr descr="Google Shape;261;p15" id="244" name="Google Shape;244;p8"/>
          <p:cNvPicPr preferRelativeResize="0"/>
          <p:nvPr/>
        </p:nvPicPr>
        <p:blipFill rotWithShape="1">
          <a:blip r:embed="rId3">
            <a:alphaModFix/>
          </a:blip>
          <a:srcRect b="0" l="0" r="0" t="0"/>
          <a:stretch/>
        </p:blipFill>
        <p:spPr>
          <a:xfrm>
            <a:off x="1731229" y="3977399"/>
            <a:ext cx="6257803" cy="2649211"/>
          </a:xfrm>
          <a:prstGeom prst="rect">
            <a:avLst/>
          </a:prstGeom>
          <a:noFill/>
          <a:ln>
            <a:noFill/>
          </a:ln>
        </p:spPr>
      </p:pic>
      <p:grpSp>
        <p:nvGrpSpPr>
          <p:cNvPr id="245" name="Google Shape;245;p8"/>
          <p:cNvGrpSpPr/>
          <p:nvPr/>
        </p:nvGrpSpPr>
        <p:grpSpPr>
          <a:xfrm>
            <a:off x="969306" y="2605545"/>
            <a:ext cx="7406617" cy="1788658"/>
            <a:chOff x="0" y="0"/>
            <a:chExt cx="7406616" cy="1788656"/>
          </a:xfrm>
        </p:grpSpPr>
        <p:sp>
          <p:nvSpPr>
            <p:cNvPr id="246" name="Google Shape;246;p8"/>
            <p:cNvSpPr/>
            <p:nvPr/>
          </p:nvSpPr>
          <p:spPr>
            <a:xfrm>
              <a:off x="0" y="0"/>
              <a:ext cx="7406616" cy="1788656"/>
            </a:xfrm>
            <a:prstGeom prst="roundRect">
              <a:avLst>
                <a:gd fmla="val 16792"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8"/>
            <p:cNvSpPr txBox="1"/>
            <p:nvPr/>
          </p:nvSpPr>
          <p:spPr>
            <a:xfrm>
              <a:off x="87970" y="704209"/>
              <a:ext cx="7230675"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248" name="Google Shape;248;p8"/>
          <p:cNvSpPr txBox="1"/>
          <p:nvPr/>
        </p:nvSpPr>
        <p:spPr>
          <a:xfrm>
            <a:off x="1209387" y="2739770"/>
            <a:ext cx="6956684" cy="2332505"/>
          </a:xfrm>
          <a:prstGeom prst="rect">
            <a:avLst/>
          </a:prstGeom>
          <a:noFill/>
          <a:ln>
            <a:noFill/>
          </a:ln>
        </p:spPr>
        <p:txBody>
          <a:bodyPr anchorCtr="0" anchor="t" bIns="45675" lIns="45675" spcFirstLastPara="1" rIns="45675" wrap="square" tIns="45675">
            <a:sp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Dentro de la Red de Redes (Internet), podemos encontrar infinidad de herramientas que sirvan en el ámbito académico y profesional.</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En este caso veremos herramientas que mantiene Google con el fin de fidelizar a sus usuarios, donde posee un mix de aplicaciones, entre ellas Correo Electrónico, Video Llamada,  Calendario, Procesador de texto y Planillas de Cálculo, entre otras.</a:t>
            </a:r>
            <a:endParaRPr/>
          </a:p>
          <a:p>
            <a:pPr indent="10160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Calibri"/>
              <a:buNone/>
            </a:pPr>
            <a:br>
              <a:rPr b="0" i="0" lang="en-US" sz="1600" u="none" cap="none" strike="noStrike">
                <a:solidFill>
                  <a:srgbClr val="000000"/>
                </a:solidFill>
                <a:latin typeface="Calibri"/>
                <a:ea typeface="Calibri"/>
                <a:cs typeface="Calibri"/>
                <a:sym typeface="Calibri"/>
              </a:rPr>
            </a:br>
            <a:endParaRPr b="0" i="0" sz="1400" u="none" cap="none" strike="noStrike">
              <a:solidFill>
                <a:srgbClr val="000000"/>
              </a:solidFill>
              <a:latin typeface="Arial"/>
              <a:ea typeface="Arial"/>
              <a:cs typeface="Arial"/>
              <a:sym typeface="Arial"/>
            </a:endParaRPr>
          </a:p>
        </p:txBody>
      </p:sp>
      <p:pic>
        <p:nvPicPr>
          <p:cNvPr descr="Google Shape;266;p15" id="249" name="Google Shape;249;p8"/>
          <p:cNvPicPr preferRelativeResize="0"/>
          <p:nvPr/>
        </p:nvPicPr>
        <p:blipFill rotWithShape="1">
          <a:blip r:embed="rId4">
            <a:alphaModFix/>
          </a:blip>
          <a:srcRect b="0" l="0" r="0" t="0"/>
          <a:stretch/>
        </p:blipFill>
        <p:spPr>
          <a:xfrm>
            <a:off x="7875544" y="2368525"/>
            <a:ext cx="500377" cy="477100"/>
          </a:xfrm>
          <a:prstGeom prst="rect">
            <a:avLst/>
          </a:prstGeom>
          <a:noFill/>
          <a:ln>
            <a:noFill/>
          </a:ln>
        </p:spPr>
      </p:pic>
      <p:sp>
        <p:nvSpPr>
          <p:cNvPr id="250" name="Google Shape;250;p8"/>
          <p:cNvSpPr txBox="1"/>
          <p:nvPr/>
        </p:nvSpPr>
        <p:spPr>
          <a:xfrm>
            <a:off x="452172" y="1269909"/>
            <a:ext cx="8950506" cy="53611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HERRAMIENTAS </a:t>
            </a:r>
            <a:r>
              <a:rPr b="0" i="0" lang="en-US" sz="2800" u="none" cap="none" strike="noStrike">
                <a:solidFill>
                  <a:srgbClr val="A93501"/>
                </a:solidFill>
                <a:latin typeface="Calibri"/>
                <a:ea typeface="Calibri"/>
                <a:cs typeface="Calibri"/>
                <a:sym typeface="Calibri"/>
              </a:rPr>
              <a:t>DE INTERNET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9"/>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56" name="Google Shape;256;p9"/>
          <p:cNvSpPr txBox="1"/>
          <p:nvPr/>
        </p:nvSpPr>
        <p:spPr>
          <a:xfrm>
            <a:off x="442488" y="6881800"/>
            <a:ext cx="266355"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9</a:t>
            </a:r>
            <a:endParaRPr/>
          </a:p>
        </p:txBody>
      </p:sp>
      <p:pic>
        <p:nvPicPr>
          <p:cNvPr descr="Google Shape;273;p16" id="257" name="Google Shape;257;p9"/>
          <p:cNvPicPr preferRelativeResize="0"/>
          <p:nvPr/>
        </p:nvPicPr>
        <p:blipFill rotWithShape="1">
          <a:blip r:embed="rId3">
            <a:alphaModFix/>
          </a:blip>
          <a:srcRect b="0" l="0" r="0" t="0"/>
          <a:stretch/>
        </p:blipFill>
        <p:spPr>
          <a:xfrm>
            <a:off x="5258675" y="5326295"/>
            <a:ext cx="3556577" cy="1978346"/>
          </a:xfrm>
          <a:prstGeom prst="rect">
            <a:avLst/>
          </a:prstGeom>
          <a:noFill/>
          <a:ln>
            <a:noFill/>
          </a:ln>
        </p:spPr>
      </p:pic>
      <p:grpSp>
        <p:nvGrpSpPr>
          <p:cNvPr id="258" name="Google Shape;258;p9"/>
          <p:cNvGrpSpPr/>
          <p:nvPr/>
        </p:nvGrpSpPr>
        <p:grpSpPr>
          <a:xfrm>
            <a:off x="452175" y="2298741"/>
            <a:ext cx="4530992" cy="1788658"/>
            <a:chOff x="0" y="0"/>
            <a:chExt cx="4530991" cy="1788656"/>
          </a:xfrm>
        </p:grpSpPr>
        <p:sp>
          <p:nvSpPr>
            <p:cNvPr id="259" name="Google Shape;259;p9"/>
            <p:cNvSpPr/>
            <p:nvPr/>
          </p:nvSpPr>
          <p:spPr>
            <a:xfrm>
              <a:off x="0" y="0"/>
              <a:ext cx="4530991" cy="1788656"/>
            </a:xfrm>
            <a:prstGeom prst="roundRect">
              <a:avLst>
                <a:gd fmla="val 16792"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9"/>
            <p:cNvSpPr txBox="1"/>
            <p:nvPr/>
          </p:nvSpPr>
          <p:spPr>
            <a:xfrm>
              <a:off x="87970" y="704209"/>
              <a:ext cx="4355051"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Google Shape;277;p16" id="261" name="Google Shape;261;p9"/>
          <p:cNvPicPr preferRelativeResize="0"/>
          <p:nvPr/>
        </p:nvPicPr>
        <p:blipFill rotWithShape="1">
          <a:blip r:embed="rId4">
            <a:alphaModFix/>
          </a:blip>
          <a:srcRect b="0" l="0" r="0" t="0"/>
          <a:stretch/>
        </p:blipFill>
        <p:spPr>
          <a:xfrm>
            <a:off x="4486912" y="2061716"/>
            <a:ext cx="500377" cy="477102"/>
          </a:xfrm>
          <a:prstGeom prst="rect">
            <a:avLst/>
          </a:prstGeom>
          <a:noFill/>
          <a:ln>
            <a:noFill/>
          </a:ln>
        </p:spPr>
      </p:pic>
      <p:sp>
        <p:nvSpPr>
          <p:cNvPr id="262" name="Google Shape;262;p9"/>
          <p:cNvSpPr txBox="1"/>
          <p:nvPr/>
        </p:nvSpPr>
        <p:spPr>
          <a:xfrm>
            <a:off x="744222" y="2449918"/>
            <a:ext cx="3947155" cy="157050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G Suite en un conjunto de herramientas que ofrece la empresa Google 100%  en línea. Las herramientas incluyen mensajería (correo), se crearon para satisfacer necesidades a nivel empresarial, las cuales pretenden aumentar la productividad y reducir costos.</a:t>
            </a:r>
            <a:endParaRPr/>
          </a:p>
        </p:txBody>
      </p:sp>
      <p:grpSp>
        <p:nvGrpSpPr>
          <p:cNvPr id="263" name="Google Shape;263;p9"/>
          <p:cNvGrpSpPr/>
          <p:nvPr/>
        </p:nvGrpSpPr>
        <p:grpSpPr>
          <a:xfrm>
            <a:off x="5229178" y="2359447"/>
            <a:ext cx="3459169" cy="1323693"/>
            <a:chOff x="0" y="0"/>
            <a:chExt cx="3459168" cy="1323692"/>
          </a:xfrm>
        </p:grpSpPr>
        <p:sp>
          <p:nvSpPr>
            <p:cNvPr id="264" name="Google Shape;264;p9"/>
            <p:cNvSpPr/>
            <p:nvPr/>
          </p:nvSpPr>
          <p:spPr>
            <a:xfrm>
              <a:off x="0" y="0"/>
              <a:ext cx="3459168" cy="1323692"/>
            </a:xfrm>
            <a:prstGeom prst="roundRect">
              <a:avLst>
                <a:gd fmla="val 16792"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9"/>
            <p:cNvSpPr txBox="1"/>
            <p:nvPr/>
          </p:nvSpPr>
          <p:spPr>
            <a:xfrm>
              <a:off x="65102" y="471726"/>
              <a:ext cx="3328963" cy="380185"/>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Google Shape;282;p16" id="266" name="Google Shape;266;p9"/>
          <p:cNvPicPr preferRelativeResize="0"/>
          <p:nvPr/>
        </p:nvPicPr>
        <p:blipFill rotWithShape="1">
          <a:blip r:embed="rId4">
            <a:alphaModFix/>
          </a:blip>
          <a:srcRect b="0" l="0" r="0" t="0"/>
          <a:stretch/>
        </p:blipFill>
        <p:spPr>
          <a:xfrm>
            <a:off x="8192092" y="2122422"/>
            <a:ext cx="500377" cy="477102"/>
          </a:xfrm>
          <a:prstGeom prst="rect">
            <a:avLst/>
          </a:prstGeom>
          <a:noFill/>
          <a:ln>
            <a:noFill/>
          </a:ln>
        </p:spPr>
      </p:pic>
      <p:sp>
        <p:nvSpPr>
          <p:cNvPr id="267" name="Google Shape;267;p9"/>
          <p:cNvSpPr txBox="1"/>
          <p:nvPr/>
        </p:nvSpPr>
        <p:spPr>
          <a:xfrm>
            <a:off x="5440312" y="2510624"/>
            <a:ext cx="2960367" cy="106250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Todas estas herramientas están hospedadas en la infraestructura de alta seguridad y seguridad de Google. </a:t>
            </a:r>
            <a:endParaRPr/>
          </a:p>
        </p:txBody>
      </p:sp>
      <p:grpSp>
        <p:nvGrpSpPr>
          <p:cNvPr id="268" name="Google Shape;268;p9"/>
          <p:cNvGrpSpPr/>
          <p:nvPr/>
        </p:nvGrpSpPr>
        <p:grpSpPr>
          <a:xfrm>
            <a:off x="5308289" y="3994663"/>
            <a:ext cx="3459169" cy="1433058"/>
            <a:chOff x="0" y="0"/>
            <a:chExt cx="3459168" cy="1433057"/>
          </a:xfrm>
        </p:grpSpPr>
        <p:sp>
          <p:nvSpPr>
            <p:cNvPr id="269" name="Google Shape;269;p9"/>
            <p:cNvSpPr/>
            <p:nvPr/>
          </p:nvSpPr>
          <p:spPr>
            <a:xfrm>
              <a:off x="0" y="0"/>
              <a:ext cx="3459168" cy="1433057"/>
            </a:xfrm>
            <a:prstGeom prst="roundRect">
              <a:avLst>
                <a:gd fmla="val 16792"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9"/>
            <p:cNvSpPr txBox="1"/>
            <p:nvPr/>
          </p:nvSpPr>
          <p:spPr>
            <a:xfrm>
              <a:off x="70479" y="526409"/>
              <a:ext cx="3318209"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Google Shape;287;p16" id="271" name="Google Shape;271;p9"/>
          <p:cNvPicPr preferRelativeResize="0"/>
          <p:nvPr/>
        </p:nvPicPr>
        <p:blipFill rotWithShape="1">
          <a:blip r:embed="rId4">
            <a:alphaModFix/>
          </a:blip>
          <a:srcRect b="0" l="0" r="0" t="0"/>
          <a:stretch/>
        </p:blipFill>
        <p:spPr>
          <a:xfrm>
            <a:off x="8271202" y="3757641"/>
            <a:ext cx="500377" cy="477103"/>
          </a:xfrm>
          <a:prstGeom prst="rect">
            <a:avLst/>
          </a:prstGeom>
          <a:noFill/>
          <a:ln>
            <a:noFill/>
          </a:ln>
        </p:spPr>
      </p:pic>
      <p:sp>
        <p:nvSpPr>
          <p:cNvPr id="272" name="Google Shape;272;p9"/>
          <p:cNvSpPr txBox="1"/>
          <p:nvPr/>
        </p:nvSpPr>
        <p:spPr>
          <a:xfrm>
            <a:off x="5519423" y="4145841"/>
            <a:ext cx="2960367" cy="106250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Considera que para esto no se requiere hardware o software y solo requiere una administración mínima.</a:t>
            </a:r>
            <a:endParaRPr/>
          </a:p>
        </p:txBody>
      </p:sp>
      <p:grpSp>
        <p:nvGrpSpPr>
          <p:cNvPr id="273" name="Google Shape;273;p9"/>
          <p:cNvGrpSpPr/>
          <p:nvPr/>
        </p:nvGrpSpPr>
        <p:grpSpPr>
          <a:xfrm>
            <a:off x="499881" y="4384952"/>
            <a:ext cx="4530998" cy="2277553"/>
            <a:chOff x="0" y="0"/>
            <a:chExt cx="4530996" cy="2277551"/>
          </a:xfrm>
        </p:grpSpPr>
        <p:sp>
          <p:nvSpPr>
            <p:cNvPr id="274" name="Google Shape;274;p9"/>
            <p:cNvSpPr/>
            <p:nvPr/>
          </p:nvSpPr>
          <p:spPr>
            <a:xfrm>
              <a:off x="0" y="0"/>
              <a:ext cx="4530996" cy="2277551"/>
            </a:xfrm>
            <a:prstGeom prst="roundRect">
              <a:avLst>
                <a:gd fmla="val 16792"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9"/>
            <p:cNvSpPr txBox="1"/>
            <p:nvPr/>
          </p:nvSpPr>
          <p:spPr>
            <a:xfrm>
              <a:off x="112013" y="948656"/>
              <a:ext cx="4306970" cy="380185"/>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Google Shape;292;p16" id="276" name="Google Shape;276;p9"/>
          <p:cNvPicPr preferRelativeResize="0"/>
          <p:nvPr/>
        </p:nvPicPr>
        <p:blipFill rotWithShape="1">
          <a:blip r:embed="rId4">
            <a:alphaModFix/>
          </a:blip>
          <a:srcRect b="0" l="0" r="0" t="0"/>
          <a:stretch/>
        </p:blipFill>
        <p:spPr>
          <a:xfrm>
            <a:off x="4534622" y="4147930"/>
            <a:ext cx="500377" cy="477103"/>
          </a:xfrm>
          <a:prstGeom prst="rect">
            <a:avLst/>
          </a:prstGeom>
          <a:noFill/>
          <a:ln>
            <a:noFill/>
          </a:ln>
        </p:spPr>
      </p:pic>
      <p:sp>
        <p:nvSpPr>
          <p:cNvPr id="277" name="Google Shape;277;p9"/>
          <p:cNvSpPr txBox="1"/>
          <p:nvPr/>
        </p:nvSpPr>
        <p:spPr>
          <a:xfrm>
            <a:off x="745042" y="4606468"/>
            <a:ext cx="4103263" cy="182450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Puedes colaborar de manera segura y en tiempo real con varios usuarios los trabajos de tiempo real. Gracias a los documentos alojados (procesador de texto, planillas electrónicas, presentaciones, etc.), todo disponible desde cualquier navegador o teléfono smartphone, cuando y donde se necesiten.</a:t>
            </a:r>
            <a:endParaRPr/>
          </a:p>
        </p:txBody>
      </p:sp>
      <p:sp>
        <p:nvSpPr>
          <p:cNvPr id="278" name="Google Shape;278;p9"/>
          <p:cNvSpPr txBox="1"/>
          <p:nvPr/>
        </p:nvSpPr>
        <p:spPr>
          <a:xfrm>
            <a:off x="452172" y="1269909"/>
            <a:ext cx="8950506" cy="53611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HERRAMIENTAS </a:t>
            </a:r>
            <a:r>
              <a:rPr b="0" i="0" lang="en-US" sz="2800" u="none" cap="none" strike="noStrike">
                <a:solidFill>
                  <a:srgbClr val="A93501"/>
                </a:solidFill>
                <a:latin typeface="Calibri"/>
                <a:ea typeface="Calibri"/>
                <a:cs typeface="Calibri"/>
                <a:sym typeface="Calibri"/>
              </a:rPr>
              <a:t>DE INTERNET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