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720263"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IcHTP8iiBxeSKvcq8/Ac6ZMXN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20930E-5AE1-4163-B922-AEE06D77D213}">
  <a:tblStyle styleId="{0D20930E-5AE1-4163-B922-AEE06D77D2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10: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1: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1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1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1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18: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3: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4: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5: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s-CL" sz="1800">
                <a:solidFill>
                  <a:srgbClr val="0097A7"/>
                </a:solidFill>
                <a:latin typeface="Calibri"/>
                <a:ea typeface="Calibri"/>
                <a:cs typeface="Calibri"/>
                <a:sym typeface="Calibri"/>
              </a:rPr>
              <a:t>https://youtu.be/7ZiHPeYWw94</a:t>
            </a:r>
            <a:endParaRPr/>
          </a:p>
        </p:txBody>
      </p:sp>
      <p:sp>
        <p:nvSpPr>
          <p:cNvPr id="375" name="Google Shape;375;p6: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7:notes"/>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37"/>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3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3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38"/>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39"/>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39"/>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39"/>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39"/>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39"/>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4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4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44"/>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4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4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4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2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4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4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46"/>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4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4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47"/>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4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8"/>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48"/>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4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4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4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49"/>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5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0"/>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50"/>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50"/>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50"/>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50"/>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50"/>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5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2"/>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5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3"/>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5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5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55"/>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5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5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5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5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5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57"/>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5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5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5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58"/>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5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9"/>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59"/>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6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6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6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60"/>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6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1"/>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61"/>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61"/>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61"/>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61"/>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61"/>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2" name="Google Shape;192;p2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4"/>
        <p:cNvGrpSpPr/>
        <p:nvPr/>
      </p:nvGrpSpPr>
      <p:grpSpPr>
        <a:xfrm>
          <a:off x="0" y="0"/>
          <a:ext cx="0" cy="0"/>
          <a:chOff x="0" y="0"/>
          <a:chExt cx="0" cy="0"/>
        </a:xfrm>
      </p:grpSpPr>
      <p:sp>
        <p:nvSpPr>
          <p:cNvPr id="195" name="Google Shape;195;p6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63"/>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7"/>
        <p:cNvGrpSpPr/>
        <p:nvPr/>
      </p:nvGrpSpPr>
      <p:grpSpPr>
        <a:xfrm>
          <a:off x="0" y="0"/>
          <a:ext cx="0" cy="0"/>
          <a:chOff x="0" y="0"/>
          <a:chExt cx="0" cy="0"/>
        </a:xfrm>
      </p:grpSpPr>
      <p:sp>
        <p:nvSpPr>
          <p:cNvPr id="198" name="Google Shape;198;p6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4"/>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6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2"/>
        <p:cNvGrpSpPr/>
        <p:nvPr/>
      </p:nvGrpSpPr>
      <p:grpSpPr>
        <a:xfrm>
          <a:off x="0" y="0"/>
          <a:ext cx="0" cy="0"/>
          <a:chOff x="0" y="0"/>
          <a:chExt cx="0" cy="0"/>
        </a:xfrm>
      </p:grpSpPr>
      <p:sp>
        <p:nvSpPr>
          <p:cNvPr id="203" name="Google Shape;203;p66"/>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4"/>
        <p:cNvGrpSpPr/>
        <p:nvPr/>
      </p:nvGrpSpPr>
      <p:grpSpPr>
        <a:xfrm>
          <a:off x="0" y="0"/>
          <a:ext cx="0" cy="0"/>
          <a:chOff x="0" y="0"/>
          <a:chExt cx="0" cy="0"/>
        </a:xfrm>
      </p:grpSpPr>
      <p:sp>
        <p:nvSpPr>
          <p:cNvPr id="205" name="Google Shape;205;p6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6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67"/>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8" name="Google Shape;208;p6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9"/>
        <p:cNvGrpSpPr/>
        <p:nvPr/>
      </p:nvGrpSpPr>
      <p:grpSpPr>
        <a:xfrm>
          <a:off x="0" y="0"/>
          <a:ext cx="0" cy="0"/>
          <a:chOff x="0" y="0"/>
          <a:chExt cx="0" cy="0"/>
        </a:xfrm>
      </p:grpSpPr>
      <p:sp>
        <p:nvSpPr>
          <p:cNvPr id="210" name="Google Shape;210;p6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68"/>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6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68"/>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4"/>
        <p:cNvGrpSpPr/>
        <p:nvPr/>
      </p:nvGrpSpPr>
      <p:grpSpPr>
        <a:xfrm>
          <a:off x="0" y="0"/>
          <a:ext cx="0" cy="0"/>
          <a:chOff x="0" y="0"/>
          <a:chExt cx="0" cy="0"/>
        </a:xfrm>
      </p:grpSpPr>
      <p:sp>
        <p:nvSpPr>
          <p:cNvPr id="215" name="Google Shape;215;p6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6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6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8" name="Google Shape;218;p69"/>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9"/>
        <p:cNvGrpSpPr/>
        <p:nvPr/>
      </p:nvGrpSpPr>
      <p:grpSpPr>
        <a:xfrm>
          <a:off x="0" y="0"/>
          <a:ext cx="0" cy="0"/>
          <a:chOff x="0" y="0"/>
          <a:chExt cx="0" cy="0"/>
        </a:xfrm>
      </p:grpSpPr>
      <p:sp>
        <p:nvSpPr>
          <p:cNvPr id="220" name="Google Shape;220;p7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70"/>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70"/>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3"/>
        <p:cNvGrpSpPr/>
        <p:nvPr/>
      </p:nvGrpSpPr>
      <p:grpSpPr>
        <a:xfrm>
          <a:off x="0" y="0"/>
          <a:ext cx="0" cy="0"/>
          <a:chOff x="0" y="0"/>
          <a:chExt cx="0" cy="0"/>
        </a:xfrm>
      </p:grpSpPr>
      <p:sp>
        <p:nvSpPr>
          <p:cNvPr id="224" name="Google Shape;224;p7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7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7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7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 name="Google Shape;228;p71"/>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9"/>
        <p:cNvGrpSpPr/>
        <p:nvPr/>
      </p:nvGrpSpPr>
      <p:grpSpPr>
        <a:xfrm>
          <a:off x="0" y="0"/>
          <a:ext cx="0" cy="0"/>
          <a:chOff x="0" y="0"/>
          <a:chExt cx="0" cy="0"/>
        </a:xfrm>
      </p:grpSpPr>
      <p:sp>
        <p:nvSpPr>
          <p:cNvPr id="230" name="Google Shape;230;p7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72"/>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72"/>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72"/>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72"/>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72"/>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6" name="Google Shape;236;p72"/>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8"/>
        <p:cNvGrpSpPr/>
        <p:nvPr/>
      </p:nvGrpSpPr>
      <p:grpSpPr>
        <a:xfrm>
          <a:off x="0" y="0"/>
          <a:ext cx="0" cy="0"/>
          <a:chOff x="0" y="0"/>
          <a:chExt cx="0" cy="0"/>
        </a:xfrm>
      </p:grpSpPr>
      <p:sp>
        <p:nvSpPr>
          <p:cNvPr id="249" name="Google Shape;249;p7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73"/>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1"/>
        <p:cNvGrpSpPr/>
        <p:nvPr/>
      </p:nvGrpSpPr>
      <p:grpSpPr>
        <a:xfrm>
          <a:off x="0" y="0"/>
          <a:ext cx="0" cy="0"/>
          <a:chOff x="0" y="0"/>
          <a:chExt cx="0" cy="0"/>
        </a:xfrm>
      </p:grpSpPr>
      <p:sp>
        <p:nvSpPr>
          <p:cNvPr id="252" name="Google Shape;252;p7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74"/>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4"/>
        <p:cNvGrpSpPr/>
        <p:nvPr/>
      </p:nvGrpSpPr>
      <p:grpSpPr>
        <a:xfrm>
          <a:off x="0" y="0"/>
          <a:ext cx="0" cy="0"/>
          <a:chOff x="0" y="0"/>
          <a:chExt cx="0" cy="0"/>
        </a:xfrm>
      </p:grpSpPr>
      <p:sp>
        <p:nvSpPr>
          <p:cNvPr id="255" name="Google Shape;255;p7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7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7" name="Google Shape;257;p75"/>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8"/>
        <p:cNvGrpSpPr/>
        <p:nvPr/>
      </p:nvGrpSpPr>
      <p:grpSpPr>
        <a:xfrm>
          <a:off x="0" y="0"/>
          <a:ext cx="0" cy="0"/>
          <a:chOff x="0" y="0"/>
          <a:chExt cx="0" cy="0"/>
        </a:xfrm>
      </p:grpSpPr>
      <p:sp>
        <p:nvSpPr>
          <p:cNvPr id="259" name="Google Shape;259;p7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0"/>
        <p:cNvGrpSpPr/>
        <p:nvPr/>
      </p:nvGrpSpPr>
      <p:grpSpPr>
        <a:xfrm>
          <a:off x="0" y="0"/>
          <a:ext cx="0" cy="0"/>
          <a:chOff x="0" y="0"/>
          <a:chExt cx="0" cy="0"/>
        </a:xfrm>
      </p:grpSpPr>
      <p:sp>
        <p:nvSpPr>
          <p:cNvPr id="261" name="Google Shape;261;p77"/>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2"/>
        <p:cNvGrpSpPr/>
        <p:nvPr/>
      </p:nvGrpSpPr>
      <p:grpSpPr>
        <a:xfrm>
          <a:off x="0" y="0"/>
          <a:ext cx="0" cy="0"/>
          <a:chOff x="0" y="0"/>
          <a:chExt cx="0" cy="0"/>
        </a:xfrm>
      </p:grpSpPr>
      <p:sp>
        <p:nvSpPr>
          <p:cNvPr id="263" name="Google Shape;263;p7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7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5" name="Google Shape;265;p78"/>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7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7"/>
        <p:cNvGrpSpPr/>
        <p:nvPr/>
      </p:nvGrpSpPr>
      <p:grpSpPr>
        <a:xfrm>
          <a:off x="0" y="0"/>
          <a:ext cx="0" cy="0"/>
          <a:chOff x="0" y="0"/>
          <a:chExt cx="0" cy="0"/>
        </a:xfrm>
      </p:grpSpPr>
      <p:sp>
        <p:nvSpPr>
          <p:cNvPr id="268" name="Google Shape;268;p7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79"/>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0" name="Google Shape;270;p79"/>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79"/>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2"/>
        <p:cNvGrpSpPr/>
        <p:nvPr/>
      </p:nvGrpSpPr>
      <p:grpSpPr>
        <a:xfrm>
          <a:off x="0" y="0"/>
          <a:ext cx="0" cy="0"/>
          <a:chOff x="0" y="0"/>
          <a:chExt cx="0" cy="0"/>
        </a:xfrm>
      </p:grpSpPr>
      <p:sp>
        <p:nvSpPr>
          <p:cNvPr id="273" name="Google Shape;273;p8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8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5" name="Google Shape;275;p8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80"/>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7"/>
        <p:cNvGrpSpPr/>
        <p:nvPr/>
      </p:nvGrpSpPr>
      <p:grpSpPr>
        <a:xfrm>
          <a:off x="0" y="0"/>
          <a:ext cx="0" cy="0"/>
          <a:chOff x="0" y="0"/>
          <a:chExt cx="0" cy="0"/>
        </a:xfrm>
      </p:grpSpPr>
      <p:sp>
        <p:nvSpPr>
          <p:cNvPr id="278" name="Google Shape;278;p8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81"/>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0" name="Google Shape;280;p81"/>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1"/>
        <p:cNvGrpSpPr/>
        <p:nvPr/>
      </p:nvGrpSpPr>
      <p:grpSpPr>
        <a:xfrm>
          <a:off x="0" y="0"/>
          <a:ext cx="0" cy="0"/>
          <a:chOff x="0" y="0"/>
          <a:chExt cx="0" cy="0"/>
        </a:xfrm>
      </p:grpSpPr>
      <p:sp>
        <p:nvSpPr>
          <p:cNvPr id="282" name="Google Shape;282;p8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8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8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82"/>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82"/>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33"/>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7"/>
        <p:cNvGrpSpPr/>
        <p:nvPr/>
      </p:nvGrpSpPr>
      <p:grpSpPr>
        <a:xfrm>
          <a:off x="0" y="0"/>
          <a:ext cx="0" cy="0"/>
          <a:chOff x="0" y="0"/>
          <a:chExt cx="0" cy="0"/>
        </a:xfrm>
      </p:grpSpPr>
      <p:sp>
        <p:nvSpPr>
          <p:cNvPr id="288" name="Google Shape;288;p8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83"/>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83"/>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83"/>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83"/>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83"/>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4" name="Google Shape;294;p83"/>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3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3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3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35"/>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3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36"/>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9"/>
          <p:cNvSpPr/>
          <p:nvPr/>
        </p:nvSpPr>
        <p:spPr>
          <a:xfrm>
            <a:off x="270720" y="1747440"/>
            <a:ext cx="9345960" cy="5675040"/>
          </a:xfrm>
          <a:prstGeom prst="round1Rect">
            <a:avLst>
              <a:gd name="adj" fmla="val 15350"/>
            </a:avLst>
          </a:prstGeom>
          <a:solidFill>
            <a:srgbClr val="29754D">
              <a:alpha val="2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 name="Google Shape;7;p19"/>
          <p:cNvSpPr/>
          <p:nvPr/>
        </p:nvSpPr>
        <p:spPr>
          <a:xfrm>
            <a:off x="436320" y="6464160"/>
            <a:ext cx="7891200" cy="67968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9"/>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9" name="Google Shape;9;p19"/>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10" name="Google Shape;10;p19"/>
          <p:cNvPicPr preferRelativeResize="0"/>
          <p:nvPr/>
        </p:nvPicPr>
        <p:blipFill rotWithShape="1">
          <a:blip r:embed="rId16">
            <a:alphaModFix/>
          </a:blip>
          <a:srcRect/>
          <a:stretch/>
        </p:blipFill>
        <p:spPr>
          <a:xfrm>
            <a:off x="8521560" y="6387120"/>
            <a:ext cx="829800" cy="755280"/>
          </a:xfrm>
          <a:prstGeom prst="rect">
            <a:avLst/>
          </a:prstGeom>
          <a:noFill/>
          <a:ln>
            <a:noFill/>
          </a:ln>
        </p:spPr>
      </p:pic>
      <p:pic>
        <p:nvPicPr>
          <p:cNvPr id="11" name="Google Shape;11;p19"/>
          <p:cNvPicPr preferRelativeResize="0"/>
          <p:nvPr/>
        </p:nvPicPr>
        <p:blipFill rotWithShape="1">
          <a:blip r:embed="rId17">
            <a:alphaModFix/>
          </a:blip>
          <a:srcRect/>
          <a:stretch/>
        </p:blipFill>
        <p:spPr>
          <a:xfrm>
            <a:off x="433440" y="419760"/>
            <a:ext cx="4210200" cy="679680"/>
          </a:xfrm>
          <a:prstGeom prst="rect">
            <a:avLst/>
          </a:prstGeom>
          <a:noFill/>
          <a:ln>
            <a:noFill/>
          </a:ln>
        </p:spPr>
      </p:pic>
      <p:pic>
        <p:nvPicPr>
          <p:cNvPr id="12" name="Google Shape;12;p19"/>
          <p:cNvPicPr preferRelativeResize="0"/>
          <p:nvPr/>
        </p:nvPicPr>
        <p:blipFill rotWithShape="1">
          <a:blip r:embed="rId18">
            <a:alphaModFix/>
          </a:blip>
          <a:srcRect/>
          <a:stretch/>
        </p:blipFill>
        <p:spPr>
          <a:xfrm>
            <a:off x="433440" y="6464160"/>
            <a:ext cx="689760" cy="679680"/>
          </a:xfrm>
          <a:prstGeom prst="rect">
            <a:avLst/>
          </a:prstGeom>
          <a:noFill/>
          <a:ln>
            <a:noFill/>
          </a:ln>
        </p:spPr>
      </p:pic>
      <p:sp>
        <p:nvSpPr>
          <p:cNvPr id="13" name="Google Shape;13;p1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19"/>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21"/>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65" name="Google Shape;65;p21"/>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66" name="Google Shape;66;p21"/>
          <p:cNvPicPr preferRelativeResize="0"/>
          <p:nvPr/>
        </p:nvPicPr>
        <p:blipFill rotWithShape="1">
          <a:blip r:embed="rId16">
            <a:alphaModFix/>
          </a:blip>
          <a:srcRect/>
          <a:stretch/>
        </p:blipFill>
        <p:spPr>
          <a:xfrm>
            <a:off x="433440" y="419760"/>
            <a:ext cx="4210200" cy="679680"/>
          </a:xfrm>
          <a:prstGeom prst="rect">
            <a:avLst/>
          </a:prstGeom>
          <a:noFill/>
          <a:ln>
            <a:noFill/>
          </a:ln>
        </p:spPr>
      </p:pic>
      <p:sp>
        <p:nvSpPr>
          <p:cNvPr id="67" name="Google Shape;67;p21"/>
          <p:cNvSpPr/>
          <p:nvPr/>
        </p:nvSpPr>
        <p:spPr>
          <a:xfrm>
            <a:off x="243000" y="1756440"/>
            <a:ext cx="9345960" cy="5675040"/>
          </a:xfrm>
          <a:prstGeom prst="round1Rect">
            <a:avLst>
              <a:gd name="adj" fmla="val 15350"/>
            </a:avLst>
          </a:prstGeom>
          <a:solidFill>
            <a:srgbClr val="EEEEEE"/>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 name="Google Shape;68;p2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2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3"/>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1" name="Google Shape;121;p23"/>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23"/>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24" name="Google Shape;124;p23"/>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25" name="Google Shape;125;p23"/>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6" name="Google Shape;126;p23"/>
          <p:cNvSpPr/>
          <p:nvPr/>
        </p:nvSpPr>
        <p:spPr>
          <a:xfrm>
            <a:off x="442800" y="37584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Montaje de Equipos Industriales</a:t>
            </a:r>
            <a:endParaRPr sz="1400" b="0" i="0" u="none" strike="noStrike" cap="none">
              <a:latin typeface="Arial"/>
              <a:ea typeface="Arial"/>
              <a:cs typeface="Arial"/>
              <a:sym typeface="Arial"/>
            </a:endParaRPr>
          </a:p>
        </p:txBody>
      </p:sp>
      <p:sp>
        <p:nvSpPr>
          <p:cNvPr id="127" name="Google Shape;127;p2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2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25"/>
          <p:cNvSpPr/>
          <p:nvPr/>
        </p:nvSpPr>
        <p:spPr>
          <a:xfrm rot="10800000" flipH="1">
            <a:off x="180720" y="822600"/>
            <a:ext cx="9356040" cy="653076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25"/>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25"/>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82" name="Google Shape;182;p25"/>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84" name="Google Shape;184;p25"/>
          <p:cNvSpPr/>
          <p:nvPr/>
        </p:nvSpPr>
        <p:spPr>
          <a:xfrm>
            <a:off x="442800" y="37584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 </a:t>
            </a:r>
            <a:r>
              <a:rPr lang="es-CL" sz="1400" b="0" i="0" u="none" strike="noStrike" cap="none">
                <a:solidFill>
                  <a:srgbClr val="FFFFFF"/>
                </a:solidFill>
                <a:latin typeface="Calibri"/>
                <a:ea typeface="Calibri"/>
                <a:cs typeface="Calibri"/>
                <a:sym typeface="Calibri"/>
              </a:rPr>
              <a:t>Montaje de Equipos Industriales</a:t>
            </a:r>
            <a:endParaRPr sz="1400" b="0" i="0" u="none" strike="noStrike" cap="none">
              <a:latin typeface="Arial"/>
              <a:ea typeface="Arial"/>
              <a:cs typeface="Arial"/>
              <a:sym typeface="Arial"/>
            </a:endParaRPr>
          </a:p>
        </p:txBody>
      </p:sp>
      <p:sp>
        <p:nvSpPr>
          <p:cNvPr id="185" name="Google Shape;185;p25"/>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2|</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6" name="Google Shape;186;p2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25"/>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8" name="Google Shape;188;p25"/>
          <p:cNvSpPr txBox="1">
            <a:spLocks noGrp="1"/>
          </p:cNvSpPr>
          <p:nvPr>
            <p:ph type="body" idx="2"/>
          </p:nvPr>
        </p:nvSpPr>
        <p:spPr>
          <a:xfrm>
            <a:off x="496836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Google Shape;238;p27"/>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0" name="Google Shape;240;p27"/>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1" name="Google Shape;241;p27"/>
          <p:cNvSpPr/>
          <p:nvPr/>
        </p:nvSpPr>
        <p:spPr>
          <a:xfrm>
            <a:off x="181800" y="181080"/>
            <a:ext cx="7908480" cy="65016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8170560" y="28836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43" name="Google Shape;243;p27"/>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244" name="Google Shape;244;p27"/>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245" name="Google Shape;245;p2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6" name="Google Shape;246;p2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hyperlink" Target="https://youtu.be/7ZiHPeYWw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
          <p:cNvSpPr/>
          <p:nvPr/>
        </p:nvSpPr>
        <p:spPr>
          <a:xfrm>
            <a:off x="1176480" y="6648120"/>
            <a:ext cx="7011360" cy="311040"/>
          </a:xfrm>
          <a:prstGeom prst="rect">
            <a:avLst/>
          </a:prstGeom>
          <a:noFill/>
          <a:ln>
            <a:noFill/>
          </a:ln>
        </p:spPr>
        <p:txBody>
          <a:bodyPr spcFirstLastPara="1" wrap="square" lIns="90000" tIns="91425" rIns="90000"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00" name="Google Shape;300;p1"/>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01" name="Google Shape;301;p1"/>
          <p:cNvSpPr/>
          <p:nvPr/>
        </p:nvSpPr>
        <p:spPr>
          <a:xfrm>
            <a:off x="38772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8</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02" name="Google Shape;302;p1"/>
          <p:cNvSpPr/>
          <p:nvPr/>
        </p:nvSpPr>
        <p:spPr>
          <a:xfrm>
            <a:off x="365400" y="2350440"/>
            <a:ext cx="6580800" cy="135648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3600" b="1" i="0" u="none" strike="noStrike" cap="none">
                <a:solidFill>
                  <a:srgbClr val="29754D"/>
                </a:solidFill>
                <a:latin typeface="Calibri"/>
                <a:ea typeface="Calibri"/>
                <a:cs typeface="Calibri"/>
                <a:sym typeface="Calibri"/>
              </a:rPr>
              <a:t>MONTAJE DE EQUIPOS INDUSTRIALES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3600" b="0" i="0" u="none" strike="noStrike" cap="none">
              <a:latin typeface="Arial"/>
              <a:ea typeface="Arial"/>
              <a:cs typeface="Arial"/>
              <a:sym typeface="Arial"/>
            </a:endParaRPr>
          </a:p>
        </p:txBody>
      </p:sp>
      <p:pic>
        <p:nvPicPr>
          <p:cNvPr id="303" name="Google Shape;303;p1" descr="coso-tapa.png"/>
          <p:cNvPicPr preferRelativeResize="0"/>
          <p:nvPr/>
        </p:nvPicPr>
        <p:blipFill rotWithShape="1">
          <a:blip r:embed="rId3">
            <a:alphaModFix/>
          </a:blip>
          <a:srcRect/>
          <a:stretch/>
        </p:blipFill>
        <p:spPr>
          <a:xfrm>
            <a:off x="1025280" y="3132720"/>
            <a:ext cx="7669440" cy="3309120"/>
          </a:xfrm>
          <a:prstGeom prst="rect">
            <a:avLst/>
          </a:prstGeom>
          <a:noFill/>
          <a:ln>
            <a:noFill/>
          </a:ln>
        </p:spPr>
      </p:pic>
      <p:pic>
        <p:nvPicPr>
          <p:cNvPr id="304" name="Google Shape;304;p1"/>
          <p:cNvPicPr preferRelativeResize="0"/>
          <p:nvPr/>
        </p:nvPicPr>
        <p:blipFill rotWithShape="1">
          <a:blip r:embed="rId4">
            <a:alphaModFix/>
          </a:blip>
          <a:srcRect/>
          <a:stretch/>
        </p:blipFill>
        <p:spPr>
          <a:xfrm>
            <a:off x="361800" y="360720"/>
            <a:ext cx="4476240" cy="75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0"/>
          <p:cNvSpPr/>
          <p:nvPr/>
        </p:nvSpPr>
        <p:spPr>
          <a:xfrm>
            <a:off x="533520" y="4711680"/>
            <a:ext cx="8000280" cy="17010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8" name="Google Shape;418;p10"/>
          <p:cNvSpPr/>
          <p:nvPr/>
        </p:nvSpPr>
        <p:spPr>
          <a:xfrm>
            <a:off x="533520" y="1968480"/>
            <a:ext cx="8000280" cy="170100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9" name="Google Shape;419;p10"/>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47840" y="1303200"/>
            <a:ext cx="9030240" cy="516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800" b="1" i="0" u="none" strike="noStrike" cap="none">
                <a:solidFill>
                  <a:srgbClr val="29754D"/>
                </a:solidFill>
                <a:latin typeface="Calibri"/>
                <a:ea typeface="Calibri"/>
                <a:cs typeface="Calibri"/>
                <a:sym typeface="Calibri"/>
              </a:rPr>
              <a:t>INFORME TÉCNICO TIPO </a:t>
            </a:r>
            <a:r>
              <a:rPr lang="es-CL" sz="2800" b="0" i="0" u="none" strike="noStrike" cap="none">
                <a:solidFill>
                  <a:srgbClr val="C73E32"/>
                </a:solidFill>
                <a:latin typeface="Calibri"/>
                <a:ea typeface="Calibri"/>
                <a:cs typeface="Calibri"/>
                <a:sym typeface="Calibri"/>
              </a:rPr>
              <a:t>MEMORIA EXPLICATIVA</a:t>
            </a:r>
            <a:endParaRPr sz="2800" b="0" i="0" u="none" strike="noStrike" cap="none">
              <a:latin typeface="Arial"/>
              <a:ea typeface="Arial"/>
              <a:cs typeface="Arial"/>
              <a:sym typeface="Arial"/>
            </a:endParaRPr>
          </a:p>
        </p:txBody>
      </p:sp>
      <p:sp>
        <p:nvSpPr>
          <p:cNvPr id="421" name="Google Shape;421;p10"/>
          <p:cNvSpPr/>
          <p:nvPr/>
        </p:nvSpPr>
        <p:spPr>
          <a:xfrm>
            <a:off x="723960" y="2175120"/>
            <a:ext cx="7606440" cy="859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La Memoria Explicativa considera indicaciones del contexto del proyecto de instalaciones eléctricas, tanto en el diseño como en el desarrollo. Además, considera cálculos de los componentes del sistema, lo que implica una memoria de cálculo que justifique las decisiones.</a:t>
            </a:r>
            <a:endParaRPr sz="1800" b="0" i="0" u="none" strike="noStrike" cap="none">
              <a:latin typeface="Arial"/>
              <a:ea typeface="Arial"/>
              <a:cs typeface="Arial"/>
              <a:sym typeface="Arial"/>
            </a:endParaRPr>
          </a:p>
        </p:txBody>
      </p:sp>
      <p:sp>
        <p:nvSpPr>
          <p:cNvPr id="422" name="Google Shape;422;p10"/>
          <p:cNvSpPr/>
          <p:nvPr/>
        </p:nvSpPr>
        <p:spPr>
          <a:xfrm>
            <a:off x="668160" y="4817160"/>
            <a:ext cx="7553880" cy="132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Las especificaciones Técnicas son un informe o un documento donde se debe especificar con detalles los procedimientos eléctricos asociados frecuentemente  a equipos eléctricos, entregados por el fabricante.  Típicamente también las EETT de un proyecto se integran juntos a una memoria de cálculo para dar origen a la memoria explicativa. </a:t>
            </a:r>
            <a:endParaRPr sz="1800" b="0" i="0" u="none" strike="noStrike" cap="none">
              <a:latin typeface="Arial"/>
              <a:ea typeface="Arial"/>
              <a:cs typeface="Arial"/>
              <a:sym typeface="Arial"/>
            </a:endParaRPr>
          </a:p>
        </p:txBody>
      </p:sp>
      <p:sp>
        <p:nvSpPr>
          <p:cNvPr id="423" name="Google Shape;423;p10"/>
          <p:cNvSpPr/>
          <p:nvPr/>
        </p:nvSpPr>
        <p:spPr>
          <a:xfrm>
            <a:off x="444600" y="4071960"/>
            <a:ext cx="9030240" cy="516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800" b="1" i="0" u="none" strike="noStrike" cap="none">
                <a:solidFill>
                  <a:srgbClr val="29754D"/>
                </a:solidFill>
                <a:latin typeface="Calibri"/>
                <a:ea typeface="Calibri"/>
                <a:cs typeface="Calibri"/>
                <a:sym typeface="Calibri"/>
              </a:rPr>
              <a:t>ESPECIFICACIONES </a:t>
            </a:r>
            <a:r>
              <a:rPr lang="es-CL" sz="2800" b="0" i="0" u="none" strike="noStrike" cap="none">
                <a:solidFill>
                  <a:srgbClr val="C73E32"/>
                </a:solidFill>
                <a:latin typeface="Calibri"/>
                <a:ea typeface="Calibri"/>
                <a:cs typeface="Calibri"/>
                <a:sym typeface="Calibri"/>
              </a:rPr>
              <a:t>TÉCNICAS (EETT)</a:t>
            </a:r>
            <a:endParaRPr sz="2800" b="0" i="0" u="none" strike="noStrike" cap="none">
              <a:latin typeface="Arial"/>
              <a:ea typeface="Arial"/>
              <a:cs typeface="Arial"/>
              <a:sym typeface="Arial"/>
            </a:endParaRPr>
          </a:p>
        </p:txBody>
      </p:sp>
      <p:pic>
        <p:nvPicPr>
          <p:cNvPr id="424" name="Google Shape;424;p10"/>
          <p:cNvPicPr preferRelativeResize="0"/>
          <p:nvPr/>
        </p:nvPicPr>
        <p:blipFill rotWithShape="1">
          <a:blip r:embed="rId3">
            <a:alphaModFix/>
          </a:blip>
          <a:srcRect/>
          <a:stretch/>
        </p:blipFill>
        <p:spPr>
          <a:xfrm>
            <a:off x="8264880" y="4765320"/>
            <a:ext cx="482400" cy="460080"/>
          </a:xfrm>
          <a:prstGeom prst="rect">
            <a:avLst/>
          </a:prstGeom>
          <a:noFill/>
          <a:ln>
            <a:noFill/>
          </a:ln>
        </p:spPr>
      </p:pic>
      <p:pic>
        <p:nvPicPr>
          <p:cNvPr id="425" name="Google Shape;425;p10"/>
          <p:cNvPicPr preferRelativeResize="0"/>
          <p:nvPr/>
        </p:nvPicPr>
        <p:blipFill rotWithShape="1">
          <a:blip r:embed="rId3">
            <a:alphaModFix/>
          </a:blip>
          <a:srcRect/>
          <a:stretch/>
        </p:blipFill>
        <p:spPr>
          <a:xfrm>
            <a:off x="8264880" y="2019240"/>
            <a:ext cx="482400" cy="4600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1"/>
          <p:cNvSpPr/>
          <p:nvPr/>
        </p:nvSpPr>
        <p:spPr>
          <a:xfrm>
            <a:off x="4800600" y="1384200"/>
            <a:ext cx="3580560" cy="5650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1" name="Google Shape;431;p11"/>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PLANO </a:t>
            </a:r>
            <a:r>
              <a:rPr lang="es-CL" sz="3400" b="0" i="0" u="none" strike="noStrike" cap="none">
                <a:solidFill>
                  <a:srgbClr val="C73E32"/>
                </a:solidFill>
                <a:latin typeface="Calibri"/>
                <a:ea typeface="Calibri"/>
                <a:cs typeface="Calibri"/>
                <a:sym typeface="Calibri"/>
              </a:rPr>
              <a:t>ELÉCTRICO</a:t>
            </a:r>
            <a:endParaRPr sz="3400" b="0" i="0" u="none" strike="noStrike" cap="none">
              <a:latin typeface="Arial"/>
              <a:ea typeface="Arial"/>
              <a:cs typeface="Arial"/>
              <a:sym typeface="Arial"/>
            </a:endParaRPr>
          </a:p>
        </p:txBody>
      </p:sp>
      <p:sp>
        <p:nvSpPr>
          <p:cNvPr id="434" name="Google Shape;434;p11"/>
          <p:cNvSpPr/>
          <p:nvPr/>
        </p:nvSpPr>
        <p:spPr>
          <a:xfrm>
            <a:off x="4573800" y="4413240"/>
            <a:ext cx="183960" cy="491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11"/>
          <p:cNvPicPr preferRelativeResize="0"/>
          <p:nvPr/>
        </p:nvPicPr>
        <p:blipFill rotWithShape="1">
          <a:blip r:embed="rId3">
            <a:alphaModFix/>
          </a:blip>
          <a:srcRect t="3818"/>
          <a:stretch/>
        </p:blipFill>
        <p:spPr>
          <a:xfrm>
            <a:off x="5095800" y="1587600"/>
            <a:ext cx="2580120" cy="5308560"/>
          </a:xfrm>
          <a:prstGeom prst="rect">
            <a:avLst/>
          </a:prstGeom>
          <a:noFill/>
          <a:ln>
            <a:noFill/>
          </a:ln>
        </p:spPr>
      </p:pic>
      <p:sp>
        <p:nvSpPr>
          <p:cNvPr id="436" name="Google Shape;436;p11"/>
          <p:cNvSpPr/>
          <p:nvPr/>
        </p:nvSpPr>
        <p:spPr>
          <a:xfrm>
            <a:off x="495360" y="2095560"/>
            <a:ext cx="4114080" cy="3538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0" i="0" u="none" strike="noStrike" cap="none">
                <a:solidFill>
                  <a:srgbClr val="212529"/>
                </a:solidFill>
                <a:latin typeface="Calibri"/>
                <a:ea typeface="Calibri"/>
                <a:cs typeface="Calibri"/>
                <a:sym typeface="Calibri"/>
              </a:rPr>
              <a:t>Un plano eléctrico es una representación gráfica de las ubicaciones del alumbrado exterior e interior, tomacorrientes, circuitos de fuerza motriz o calefacción de un determinado inmueble, según una simbología normalizada. </a:t>
            </a:r>
            <a:endParaRPr sz="1800" b="0" i="0" u="none" strike="noStrike" cap="none">
              <a:latin typeface="Arial"/>
              <a:ea typeface="Arial"/>
              <a:cs typeface="Arial"/>
              <a:sym typeface="Arial"/>
            </a:endParaRPr>
          </a:p>
        </p:txBody>
      </p:sp>
      <p:sp>
        <p:nvSpPr>
          <p:cNvPr id="437" name="Google Shape;437;p11"/>
          <p:cNvSpPr/>
          <p:nvPr/>
        </p:nvSpPr>
        <p:spPr>
          <a:xfrm>
            <a:off x="6659640" y="1505520"/>
            <a:ext cx="1645560" cy="474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800" b="1" i="0" u="none" strike="noStrike" cap="none">
                <a:solidFill>
                  <a:srgbClr val="29754D"/>
                </a:solidFill>
                <a:latin typeface="Calibri"/>
                <a:ea typeface="Calibri"/>
                <a:cs typeface="Calibri"/>
                <a:sym typeface="Calibri"/>
              </a:rPr>
              <a:t>Circuito de fuerza</a:t>
            </a:r>
            <a:endParaRPr sz="18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2"/>
          <p:cNvSpPr/>
          <p:nvPr/>
        </p:nvSpPr>
        <p:spPr>
          <a:xfrm>
            <a:off x="4317840" y="2031840"/>
            <a:ext cx="4469760" cy="500292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3" name="Google Shape;443;p12"/>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2"/>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2"/>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DIAGRAMA </a:t>
            </a:r>
            <a:r>
              <a:rPr lang="es-CL" sz="3400" b="0" i="0" u="none" strike="noStrike" cap="none">
                <a:solidFill>
                  <a:srgbClr val="C73E32"/>
                </a:solidFill>
                <a:latin typeface="Calibri"/>
                <a:ea typeface="Calibri"/>
                <a:cs typeface="Calibri"/>
                <a:sym typeface="Calibri"/>
              </a:rPr>
              <a:t>UNILINEAL (DU)</a:t>
            </a:r>
            <a:endParaRPr sz="3400" b="0" i="0" u="none" strike="noStrike" cap="none">
              <a:latin typeface="Arial"/>
              <a:ea typeface="Arial"/>
              <a:cs typeface="Arial"/>
              <a:sym typeface="Arial"/>
            </a:endParaRPr>
          </a:p>
        </p:txBody>
      </p:sp>
      <p:sp>
        <p:nvSpPr>
          <p:cNvPr id="446" name="Google Shape;446;p12"/>
          <p:cNvSpPr/>
          <p:nvPr/>
        </p:nvSpPr>
        <p:spPr>
          <a:xfrm>
            <a:off x="4573800" y="4413240"/>
            <a:ext cx="183960" cy="491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2"/>
          <p:cNvSpPr/>
          <p:nvPr/>
        </p:nvSpPr>
        <p:spPr>
          <a:xfrm>
            <a:off x="495360" y="2057400"/>
            <a:ext cx="3656880" cy="3538800"/>
          </a:xfrm>
          <a:prstGeom prst="rect">
            <a:avLst/>
          </a:prstGeom>
          <a:noFill/>
          <a:ln>
            <a:noFill/>
          </a:ln>
        </p:spPr>
        <p:txBody>
          <a:bodyPr spcFirstLastPara="1" wrap="square" lIns="90000" tIns="45000" rIns="90000" bIns="45000" anchor="t" anchorCtr="0">
            <a:noAutofit/>
          </a:bodyPr>
          <a:lstStyle/>
          <a:p>
            <a:pPr marL="140400" marR="0" lvl="0" indent="-139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Un  diagrama  unilineal  es  una  </a:t>
            </a:r>
            <a:r>
              <a:rPr lang="es-CL" sz="1800" b="1" i="0" u="none" strike="noStrike" cap="none">
                <a:solidFill>
                  <a:srgbClr val="000000"/>
                </a:solidFill>
                <a:latin typeface="Calibri"/>
                <a:ea typeface="Calibri"/>
                <a:cs typeface="Calibri"/>
                <a:sym typeface="Calibri"/>
              </a:rPr>
              <a:t>representación simbólica </a:t>
            </a:r>
            <a:r>
              <a:rPr lang="es-CL" sz="1800" b="0" i="0" u="none" strike="noStrike" cap="none">
                <a:solidFill>
                  <a:srgbClr val="000000"/>
                </a:solidFill>
                <a:latin typeface="Calibri"/>
                <a:ea typeface="Calibri"/>
                <a:cs typeface="Calibri"/>
                <a:sym typeface="Calibri"/>
              </a:rPr>
              <a:t>de cómo  se  distribuyen  los componentes de un TDA y su función por cada circuito. </a:t>
            </a:r>
            <a:endParaRPr sz="1800" b="0" i="0" u="none" strike="noStrike" cap="none">
              <a:latin typeface="Arial"/>
              <a:ea typeface="Arial"/>
              <a:cs typeface="Arial"/>
              <a:sym typeface="Arial"/>
            </a:endParaRPr>
          </a:p>
          <a:p>
            <a:pPr marL="140400" marR="0" lvl="0" indent="-139680" algn="l" rtl="0">
              <a:lnSpc>
                <a:spcPct val="100000"/>
              </a:lnSpc>
              <a:spcBef>
                <a:spcPts val="9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Como  se  puede  apreciar  en  el  DU  se  detallan  todas  las  características  técnicas  de  los componentes  que  van conectados  en  el  TDA  (Tablero  de  Distribución  de  Alumbrado), las secciones, los tipos de  conductores que alimentarán los diversos circuitos y los dos tipos de tierra que tendrá la instalación. </a:t>
            </a:r>
            <a:endParaRPr sz="1800" b="0" i="0" u="none" strike="noStrike" cap="none">
              <a:latin typeface="Arial"/>
              <a:ea typeface="Arial"/>
              <a:cs typeface="Arial"/>
              <a:sym typeface="Arial"/>
            </a:endParaRPr>
          </a:p>
        </p:txBody>
      </p:sp>
      <p:pic>
        <p:nvPicPr>
          <p:cNvPr id="448" name="Google Shape;448;p12"/>
          <p:cNvPicPr preferRelativeResize="0"/>
          <p:nvPr/>
        </p:nvPicPr>
        <p:blipFill rotWithShape="1">
          <a:blip r:embed="rId3">
            <a:alphaModFix/>
          </a:blip>
          <a:srcRect l="2652" r="4887"/>
          <a:stretch/>
        </p:blipFill>
        <p:spPr>
          <a:xfrm>
            <a:off x="4495680" y="2146320"/>
            <a:ext cx="3936240" cy="47775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3"/>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INFORME </a:t>
            </a:r>
            <a:r>
              <a:rPr lang="es-CL" sz="3400" b="0" i="0" u="none" strike="noStrike" cap="none">
                <a:solidFill>
                  <a:srgbClr val="C73E32"/>
                </a:solidFill>
                <a:latin typeface="Calibri"/>
                <a:ea typeface="Calibri"/>
                <a:cs typeface="Calibri"/>
                <a:sym typeface="Calibri"/>
              </a:rPr>
              <a:t>TÉCNICO</a:t>
            </a:r>
            <a:endParaRPr sz="3400" b="0" i="0" u="none" strike="noStrike" cap="none">
              <a:latin typeface="Arial"/>
              <a:ea typeface="Arial"/>
              <a:cs typeface="Arial"/>
              <a:sym typeface="Arial"/>
            </a:endParaRPr>
          </a:p>
        </p:txBody>
      </p:sp>
      <p:sp>
        <p:nvSpPr>
          <p:cNvPr id="456" name="Google Shape;456;p13"/>
          <p:cNvSpPr/>
          <p:nvPr/>
        </p:nvSpPr>
        <p:spPr>
          <a:xfrm>
            <a:off x="4573800" y="4413240"/>
            <a:ext cx="183960" cy="491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507960" y="2225880"/>
            <a:ext cx="8292240" cy="859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En el Informe de Diagnóstico se debe incluir una etapa de revisión de la instalación (establecimiento) considerando su estado actual. Además, en este objetivo se debe incluir.</a:t>
            </a:r>
            <a:endParaRPr sz="17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700" b="0" i="0" u="none" strike="noStrike" cap="none">
              <a:latin typeface="Arial"/>
              <a:ea typeface="Arial"/>
              <a:cs typeface="Arial"/>
              <a:sym typeface="Arial"/>
            </a:endParaRPr>
          </a:p>
        </p:txBody>
      </p:sp>
      <p:graphicFrame>
        <p:nvGraphicFramePr>
          <p:cNvPr id="458" name="Google Shape;458;p13"/>
          <p:cNvGraphicFramePr/>
          <p:nvPr/>
        </p:nvGraphicFramePr>
        <p:xfrm>
          <a:off x="593280" y="3048120"/>
          <a:ext cx="8550350" cy="3248300"/>
        </p:xfrm>
        <a:graphic>
          <a:graphicData uri="http://schemas.openxmlformats.org/drawingml/2006/table">
            <a:tbl>
              <a:tblPr>
                <a:noFill/>
                <a:tableStyleId>{0D20930E-5AE1-4163-B922-AEE06D77D213}</a:tableStyleId>
              </a:tblPr>
              <a:tblGrid>
                <a:gridCol w="2810150">
                  <a:extLst>
                    <a:ext uri="{9D8B030D-6E8A-4147-A177-3AD203B41FA5}">
                      <a16:colId xmlns:a16="http://schemas.microsoft.com/office/drawing/2014/main" val="20000"/>
                    </a:ext>
                  </a:extLst>
                </a:gridCol>
                <a:gridCol w="5740200">
                  <a:extLst>
                    <a:ext uri="{9D8B030D-6E8A-4147-A177-3AD203B41FA5}">
                      <a16:colId xmlns:a16="http://schemas.microsoft.com/office/drawing/2014/main" val="20001"/>
                    </a:ext>
                  </a:extLst>
                </a:gridCol>
              </a:tblGrid>
              <a:tr h="444250">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MEMORIA EXPLICATIVA</a:t>
                      </a:r>
                      <a:endParaRPr sz="1600" b="0" u="none" strike="noStrike" cap="none">
                        <a:latin typeface="Arial"/>
                        <a:ea typeface="Arial"/>
                        <a:cs typeface="Arial"/>
                        <a:sym typeface="Arial"/>
                      </a:endParaRPr>
                    </a:p>
                  </a:txBody>
                  <a:tcPr marL="91450" marR="91450" marT="45725" marB="45725">
                    <a:solidFill>
                      <a:srgbClr val="AAE0C1"/>
                    </a:solidFill>
                  </a:tcPr>
                </a:tc>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EETT</a:t>
                      </a:r>
                      <a:endParaRPr sz="1600" b="0" u="none" strike="noStrike" cap="none">
                        <a:latin typeface="Arial"/>
                        <a:ea typeface="Arial"/>
                        <a:cs typeface="Arial"/>
                        <a:sym typeface="Arial"/>
                      </a:endParaRPr>
                    </a:p>
                  </a:txBody>
                  <a:tcPr marL="91450" marR="91450" marT="45725" marB="45725">
                    <a:solidFill>
                      <a:srgbClr val="AAE0C1"/>
                    </a:solidFill>
                  </a:tcPr>
                </a:tc>
                <a:extLst>
                  <a:ext uri="{0D108BD9-81ED-4DB2-BD59-A6C34878D82A}">
                    <a16:rowId xmlns:a16="http://schemas.microsoft.com/office/drawing/2014/main" val="10000"/>
                  </a:ext>
                </a:extLst>
              </a:tr>
              <a:tr h="2804050">
                <a:tc>
                  <a:txBody>
                    <a:bodyPr/>
                    <a:lstStyle/>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Descripción del proyecto-obra (contextualización).</a:t>
                      </a:r>
                      <a:endParaRPr sz="1600" b="0" u="none" strike="noStrike" cap="none">
                        <a:latin typeface="Arial"/>
                        <a:ea typeface="Arial"/>
                        <a:cs typeface="Arial"/>
                        <a:sym typeface="Arial"/>
                      </a:endParaRPr>
                    </a:p>
                    <a:p>
                      <a:pPr marL="140400" marR="0" lvl="0" indent="-139680" algn="l" rtl="0">
                        <a:lnSpc>
                          <a:spcPct val="100000"/>
                        </a:lnSpc>
                        <a:spcBef>
                          <a:spcPts val="40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Cálculos justificados.</a:t>
                      </a:r>
                      <a:endParaRPr sz="1600" b="0" u="none" strike="noStrike" cap="none">
                        <a:latin typeface="Arial"/>
                        <a:ea typeface="Arial"/>
                        <a:cs typeface="Arial"/>
                        <a:sym typeface="Arial"/>
                      </a:endParaRPr>
                    </a:p>
                    <a:p>
                      <a:pPr marL="140400" marR="0" lvl="0" indent="-139680" algn="l" rtl="0">
                        <a:lnSpc>
                          <a:spcPct val="100000"/>
                        </a:lnSpc>
                        <a:spcBef>
                          <a:spcPts val="40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EETT.</a:t>
                      </a:r>
                      <a:endParaRPr sz="1600" b="0" u="none" strike="noStrike" cap="none">
                        <a:latin typeface="Arial"/>
                        <a:ea typeface="Arial"/>
                        <a:cs typeface="Arial"/>
                        <a:sym typeface="Arial"/>
                      </a:endParaRPr>
                    </a:p>
                    <a:p>
                      <a:pPr marL="140400" marR="0" lvl="0" indent="-139680" algn="l" rtl="0">
                        <a:lnSpc>
                          <a:spcPct val="100000"/>
                        </a:lnSpc>
                        <a:spcBef>
                          <a:spcPts val="40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Generalidades.</a:t>
                      </a:r>
                      <a:endParaRPr sz="1600" b="0" u="none" strike="noStrike" cap="none">
                        <a:latin typeface="Arial"/>
                        <a:ea typeface="Arial"/>
                        <a:cs typeface="Arial"/>
                        <a:sym typeface="Arial"/>
                      </a:endParaRPr>
                    </a:p>
                    <a:p>
                      <a:pPr marL="140400" marR="0" lvl="0" indent="-139680" algn="l" rtl="0">
                        <a:lnSpc>
                          <a:spcPct val="100000"/>
                        </a:lnSpc>
                        <a:spcBef>
                          <a:spcPts val="40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Responsabilidad del proponente.</a:t>
                      </a:r>
                      <a:endParaRPr sz="1600" b="0" u="none" strike="noStrike" cap="none">
                        <a:latin typeface="Arial"/>
                        <a:ea typeface="Arial"/>
                        <a:cs typeface="Arial"/>
                        <a:sym typeface="Arial"/>
                      </a:endParaRPr>
                    </a:p>
                    <a:p>
                      <a:pPr marL="140400" marR="0" lvl="0" indent="-139680" algn="l" rtl="0">
                        <a:lnSpc>
                          <a:spcPct val="100000"/>
                        </a:lnSpc>
                        <a:spcBef>
                          <a:spcPts val="40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Listado de planos.</a:t>
                      </a:r>
                      <a:endParaRPr sz="1600" b="0" u="none" strike="noStrike" cap="none">
                        <a:latin typeface="Arial"/>
                        <a:ea typeface="Arial"/>
                        <a:cs typeface="Arial"/>
                        <a:sym typeface="Arial"/>
                      </a:endParaRPr>
                    </a:p>
                  </a:txBody>
                  <a:tcPr marL="91450" marR="91450" marT="45725" marB="45725">
                    <a:solidFill>
                      <a:srgbClr val="FFFFFF"/>
                    </a:solidFill>
                  </a:tcPr>
                </a:tc>
                <a:tc>
                  <a:txBody>
                    <a:bodyPr/>
                    <a:lstStyle/>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Introducción.</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Alcances y Limitaciones ( exclusiones).</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Referencias (documentos atingentes).</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Condiciones generales del diseño.</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Normas.</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Descripción de materiales.</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Metodología constructiva.</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Pruebas y declaración de las instalaciones eléctricas BT, TE1, SEC.</a:t>
                      </a:r>
                      <a:endParaRPr sz="1600" b="0" u="none" strike="noStrike" cap="none">
                        <a:latin typeface="Arial"/>
                        <a:ea typeface="Arial"/>
                        <a:cs typeface="Arial"/>
                        <a:sym typeface="Arial"/>
                      </a:endParaRPr>
                    </a:p>
                    <a:p>
                      <a:pPr marL="140400" marR="0" lvl="0" indent="-139680" algn="l" rtl="0">
                        <a:lnSpc>
                          <a:spcPct val="100000"/>
                        </a:lnSpc>
                        <a:spcBef>
                          <a:spcPts val="0"/>
                        </a:spcBef>
                        <a:spcAft>
                          <a:spcPts val="0"/>
                        </a:spcAft>
                        <a:buClr>
                          <a:srgbClr val="000000"/>
                        </a:buClr>
                        <a:buSzPts val="1440"/>
                        <a:buFont typeface="Arial"/>
                        <a:buChar char="•"/>
                      </a:pPr>
                      <a:r>
                        <a:rPr lang="es-CL" sz="1600" b="0" u="none" strike="noStrike" cap="none">
                          <a:solidFill>
                            <a:srgbClr val="000000"/>
                          </a:solidFill>
                          <a:latin typeface="Calibri"/>
                          <a:ea typeface="Calibri"/>
                          <a:cs typeface="Calibri"/>
                          <a:sym typeface="Calibri"/>
                        </a:rPr>
                        <a:t>Proveedores y marcas de equipos recomendados.</a:t>
                      </a:r>
                      <a:endParaRPr sz="1600" b="0" u="none" strike="noStrike" cap="none">
                        <a:latin typeface="Arial"/>
                        <a:ea typeface="Arial"/>
                        <a:cs typeface="Arial"/>
                        <a:sym typeface="Arial"/>
                      </a:endParaRPr>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4"/>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INFORME </a:t>
            </a:r>
            <a:r>
              <a:rPr lang="es-CL" sz="3400" b="0" i="0" u="none" strike="noStrike" cap="none">
                <a:solidFill>
                  <a:srgbClr val="C73E32"/>
                </a:solidFill>
                <a:latin typeface="Calibri"/>
                <a:ea typeface="Calibri"/>
                <a:cs typeface="Calibri"/>
                <a:sym typeface="Calibri"/>
              </a:rPr>
              <a:t>TÉCNICO</a:t>
            </a:r>
            <a:endParaRPr sz="3400" b="0" i="0" u="none" strike="noStrike" cap="none">
              <a:latin typeface="Arial"/>
              <a:ea typeface="Arial"/>
              <a:cs typeface="Arial"/>
              <a:sym typeface="Arial"/>
            </a:endParaRPr>
          </a:p>
        </p:txBody>
      </p:sp>
      <p:sp>
        <p:nvSpPr>
          <p:cNvPr id="466" name="Google Shape;466;p14"/>
          <p:cNvSpPr/>
          <p:nvPr/>
        </p:nvSpPr>
        <p:spPr>
          <a:xfrm>
            <a:off x="4573800" y="4413240"/>
            <a:ext cx="183960" cy="491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533520" y="2540160"/>
            <a:ext cx="6666840" cy="344088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68" name="Google Shape;468;p14"/>
          <p:cNvPicPr preferRelativeResize="0"/>
          <p:nvPr/>
        </p:nvPicPr>
        <p:blipFill rotWithShape="1">
          <a:blip r:embed="rId3">
            <a:alphaModFix/>
          </a:blip>
          <a:srcRect/>
          <a:stretch/>
        </p:blipFill>
        <p:spPr>
          <a:xfrm>
            <a:off x="6525360" y="2340360"/>
            <a:ext cx="1995840" cy="3551760"/>
          </a:xfrm>
          <a:prstGeom prst="rect">
            <a:avLst/>
          </a:prstGeom>
          <a:noFill/>
          <a:ln>
            <a:noFill/>
          </a:ln>
        </p:spPr>
      </p:pic>
      <p:sp>
        <p:nvSpPr>
          <p:cNvPr id="469" name="Google Shape;469;p14"/>
          <p:cNvSpPr/>
          <p:nvPr/>
        </p:nvSpPr>
        <p:spPr>
          <a:xfrm>
            <a:off x="882720" y="3093480"/>
            <a:ext cx="4939560" cy="19195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000" b="0" i="1" u="none" strike="noStrike" cap="none">
                <a:solidFill>
                  <a:srgbClr val="800000"/>
                </a:solidFill>
                <a:latin typeface="Calibri"/>
                <a:ea typeface="Calibri"/>
                <a:cs typeface="Calibri"/>
                <a:sym typeface="Calibri"/>
              </a:rPr>
              <a:t>Realizaremos un informe técnico compuesto por un levantamiento de la información e indicación para la ejecución.</a:t>
            </a: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latin typeface="Arial"/>
              <a:ea typeface="Arial"/>
              <a:cs typeface="Arial"/>
              <a:sym typeface="Arial"/>
            </a:endParaRPr>
          </a:p>
          <a:p>
            <a:pPr marL="162000" marR="0" lvl="0" indent="-161280" algn="l" rtl="0">
              <a:lnSpc>
                <a:spcPct val="100000"/>
              </a:lnSpc>
              <a:spcBef>
                <a:spcPts val="0"/>
              </a:spcBef>
              <a:spcAft>
                <a:spcPts val="0"/>
              </a:spcAft>
              <a:buClr>
                <a:srgbClr val="000000"/>
              </a:buClr>
              <a:buSzPts val="2000"/>
              <a:buFont typeface="Arial"/>
              <a:buChar char="•"/>
            </a:pPr>
            <a:r>
              <a:rPr lang="es-CL" sz="2000" b="1" i="0" u="none" strike="noStrike" cap="none">
                <a:solidFill>
                  <a:srgbClr val="29754D"/>
                </a:solidFill>
                <a:latin typeface="Calibri"/>
                <a:ea typeface="Calibri"/>
                <a:cs typeface="Calibri"/>
                <a:sym typeface="Calibri"/>
              </a:rPr>
              <a:t>Informe Técnico tipo Memoria Explicativa, EETT y Memoria de Cálculo.</a:t>
            </a:r>
            <a:endParaRPr sz="20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15"/>
          <p:cNvPicPr preferRelativeResize="0"/>
          <p:nvPr/>
        </p:nvPicPr>
        <p:blipFill rotWithShape="1">
          <a:blip r:embed="rId3">
            <a:alphaModFix/>
          </a:blip>
          <a:srcRect/>
          <a:stretch/>
        </p:blipFill>
        <p:spPr>
          <a:xfrm flipH="1">
            <a:off x="522000" y="2143440"/>
            <a:ext cx="4699080" cy="4452120"/>
          </a:xfrm>
          <a:prstGeom prst="rect">
            <a:avLst/>
          </a:prstGeom>
          <a:noFill/>
          <a:ln>
            <a:noFill/>
          </a:ln>
        </p:spPr>
      </p:pic>
      <p:grpSp>
        <p:nvGrpSpPr>
          <p:cNvPr id="475" name="Google Shape;475;p15"/>
          <p:cNvGrpSpPr/>
          <p:nvPr/>
        </p:nvGrpSpPr>
        <p:grpSpPr>
          <a:xfrm>
            <a:off x="3758367" y="1533600"/>
            <a:ext cx="5075313" cy="2359440"/>
            <a:chOff x="3758367" y="1533600"/>
            <a:chExt cx="5075313" cy="2359440"/>
          </a:xfrm>
        </p:grpSpPr>
        <p:sp>
          <p:nvSpPr>
            <p:cNvPr id="476" name="Google Shape;476;p15"/>
            <p:cNvSpPr/>
            <p:nvPr/>
          </p:nvSpPr>
          <p:spPr>
            <a:xfrm flipH="1">
              <a:off x="4469040" y="1533600"/>
              <a:ext cx="4364640" cy="2359440"/>
            </a:xfrm>
            <a:prstGeom prst="roundRect">
              <a:avLst>
                <a:gd name="adj" fmla="val 1015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7" name="Google Shape;477;p15"/>
            <p:cNvSpPr/>
            <p:nvPr/>
          </p:nvSpPr>
          <p:spPr>
            <a:xfrm rot="-6773400" flipH="1">
              <a:off x="4019400" y="2399760"/>
              <a:ext cx="332640" cy="7873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15"/>
          <p:cNvSpPr/>
          <p:nvPr/>
        </p:nvSpPr>
        <p:spPr>
          <a:xfrm>
            <a:off x="4831920" y="1868400"/>
            <a:ext cx="4070160" cy="15400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Antes de realizar la actividad práctica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te invitamos a que revises la cápsula animada:</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C73E32"/>
                </a:solidFill>
                <a:latin typeface="Calibri"/>
                <a:ea typeface="Calibri"/>
                <a:cs typeface="Calibri"/>
                <a:sym typeface="Calibri"/>
              </a:rPr>
              <a:t>“Seguridad y uso de elementos </a:t>
            </a:r>
            <a:br>
              <a:rPr lang="es-CL" sz="1800" b="0" i="0" u="none" strike="noStrike" cap="none">
                <a:latin typeface="Arial"/>
                <a:ea typeface="Arial"/>
                <a:cs typeface="Arial"/>
                <a:sym typeface="Arial"/>
              </a:rPr>
            </a:br>
            <a:r>
              <a:rPr lang="es-CL" sz="2000" b="1" i="0" u="none" strike="noStrike" cap="none">
                <a:solidFill>
                  <a:srgbClr val="C73E32"/>
                </a:solidFill>
                <a:latin typeface="Calibri"/>
                <a:ea typeface="Calibri"/>
                <a:cs typeface="Calibri"/>
                <a:sym typeface="Calibri"/>
              </a:rPr>
              <a:t>de protección personal”</a:t>
            </a:r>
            <a:endParaRPr sz="2000" b="0" i="0" u="none" strike="noStrike" cap="none">
              <a:latin typeface="Arial"/>
              <a:ea typeface="Arial"/>
              <a:cs typeface="Arial"/>
              <a:sym typeface="Arial"/>
            </a:endParaRPr>
          </a:p>
        </p:txBody>
      </p:sp>
      <p:sp>
        <p:nvSpPr>
          <p:cNvPr id="479" name="Google Shape;479;p15"/>
          <p:cNvSpPr/>
          <p:nvPr/>
        </p:nvSpPr>
        <p:spPr>
          <a:xfrm>
            <a:off x="375840" y="1373760"/>
            <a:ext cx="35265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480" name="Google Shape;480;p1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81" name="Google Shape;481;p15"/>
          <p:cNvSpPr/>
          <p:nvPr/>
        </p:nvSpPr>
        <p:spPr>
          <a:xfrm>
            <a:off x="5529240" y="4350600"/>
            <a:ext cx="485712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4621320" y="4298040"/>
            <a:ext cx="10514880" cy="2342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400" b="0" i="0" u="none" strike="noStrike" cap="none">
                <a:solidFill>
                  <a:srgbClr val="000000"/>
                </a:solidFill>
                <a:latin typeface="Arial"/>
                <a:ea typeface="Arial"/>
                <a:cs typeface="Arial"/>
                <a:sym typeface="Arial"/>
              </a:rPr>
              <a:t>“”</a:t>
            </a:r>
            <a:endParaRPr sz="1400" b="0" i="0" u="none" strike="noStrike" cap="none">
              <a:latin typeface="Arial"/>
              <a:ea typeface="Arial"/>
              <a:cs typeface="Arial"/>
              <a:sym typeface="Arial"/>
            </a:endParaRPr>
          </a:p>
        </p:txBody>
      </p:sp>
      <p:sp>
        <p:nvSpPr>
          <p:cNvPr id="483" name="Google Shape;483;p15"/>
          <p:cNvSpPr/>
          <p:nvPr/>
        </p:nvSpPr>
        <p:spPr>
          <a:xfrm>
            <a:off x="4462560" y="4310640"/>
            <a:ext cx="10514880" cy="2342160"/>
          </a:xfrm>
          <a:prstGeom prst="rect">
            <a:avLst/>
          </a:prstGeom>
          <a:noFill/>
          <a:ln>
            <a:noFill/>
          </a:ln>
        </p:spPr>
        <p:txBody>
          <a:bodyPr spcFirstLastPara="1" wrap="square" lIns="90000" tIns="45000" rIns="90000" bIns="45000" anchor="t" anchorCtr="0">
            <a:noAutofit/>
          </a:bodyPr>
          <a:lstStyle/>
          <a:p>
            <a:pPr marL="0" marR="0" lvl="0" indent="0" algn="l" rtl="0">
              <a:lnSpc>
                <a:spcPct val="90000"/>
              </a:lnSpc>
              <a:spcBef>
                <a:spcPts val="0"/>
              </a:spcBef>
              <a:spcAft>
                <a:spcPts val="0"/>
              </a:spcAft>
              <a:buNone/>
            </a:pPr>
            <a:r>
              <a:rPr lang="es-CL" sz="1400" b="0" i="0" u="none" strike="noStrike" cap="none">
                <a:solidFill>
                  <a:srgbClr val="000000"/>
                </a:solidFill>
                <a:latin typeface="Arial"/>
                <a:ea typeface="Arial"/>
                <a:cs typeface="Arial"/>
                <a:sym typeface="Arial"/>
              </a:rPr>
              <a:t>“</a:t>
            </a:r>
            <a:endParaRPr sz="14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6"/>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sp>
        <p:nvSpPr>
          <p:cNvPr id="489" name="Google Shape;489;p16"/>
          <p:cNvSpPr/>
          <p:nvPr/>
        </p:nvSpPr>
        <p:spPr>
          <a:xfrm>
            <a:off x="2035440" y="2912040"/>
            <a:ext cx="6999120" cy="26956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0" name="Google Shape;490;p16"/>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91" name="Google Shape;491;p16"/>
          <p:cNvSpPr/>
          <p:nvPr/>
        </p:nvSpPr>
        <p:spPr>
          <a:xfrm>
            <a:off x="4214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2</a:t>
            </a:r>
            <a:endParaRPr sz="5000" b="0" i="0" u="none" strike="noStrike" cap="none">
              <a:latin typeface="Arial"/>
              <a:ea typeface="Arial"/>
              <a:cs typeface="Arial"/>
              <a:sym typeface="Arial"/>
            </a:endParaRPr>
          </a:p>
        </p:txBody>
      </p:sp>
      <p:pic>
        <p:nvPicPr>
          <p:cNvPr id="492" name="Google Shape;492;p16"/>
          <p:cNvPicPr preferRelativeResize="0"/>
          <p:nvPr/>
        </p:nvPicPr>
        <p:blipFill rotWithShape="1">
          <a:blip r:embed="rId3">
            <a:alphaModFix/>
          </a:blip>
          <a:srcRect/>
          <a:stretch/>
        </p:blipFill>
        <p:spPr>
          <a:xfrm>
            <a:off x="5474520" y="5389200"/>
            <a:ext cx="1651320" cy="883800"/>
          </a:xfrm>
          <a:prstGeom prst="rect">
            <a:avLst/>
          </a:prstGeom>
          <a:noFill/>
          <a:ln>
            <a:noFill/>
          </a:ln>
        </p:spPr>
      </p:pic>
      <p:pic>
        <p:nvPicPr>
          <p:cNvPr id="493" name="Google Shape;493;p16"/>
          <p:cNvPicPr preferRelativeResize="0"/>
          <p:nvPr/>
        </p:nvPicPr>
        <p:blipFill rotWithShape="1">
          <a:blip r:embed="rId4">
            <a:alphaModFix/>
          </a:blip>
          <a:srcRect/>
          <a:stretch/>
        </p:blipFill>
        <p:spPr>
          <a:xfrm>
            <a:off x="-18000" y="2473200"/>
            <a:ext cx="3855960" cy="3653280"/>
          </a:xfrm>
          <a:prstGeom prst="rect">
            <a:avLst/>
          </a:prstGeom>
          <a:noFill/>
          <a:ln>
            <a:noFill/>
          </a:ln>
        </p:spPr>
      </p:pic>
      <p:pic>
        <p:nvPicPr>
          <p:cNvPr id="494" name="Google Shape;494;p16"/>
          <p:cNvPicPr preferRelativeResize="0"/>
          <p:nvPr/>
        </p:nvPicPr>
        <p:blipFill rotWithShape="1">
          <a:blip r:embed="rId5">
            <a:alphaModFix/>
          </a:blip>
          <a:srcRect/>
          <a:stretch/>
        </p:blipFill>
        <p:spPr>
          <a:xfrm>
            <a:off x="7126200" y="5056200"/>
            <a:ext cx="1806120" cy="1347480"/>
          </a:xfrm>
          <a:prstGeom prst="rect">
            <a:avLst/>
          </a:prstGeom>
          <a:noFill/>
          <a:ln>
            <a:noFill/>
          </a:ln>
        </p:spPr>
      </p:pic>
      <p:sp>
        <p:nvSpPr>
          <p:cNvPr id="495" name="Google Shape;495;p16"/>
          <p:cNvSpPr/>
          <p:nvPr/>
        </p:nvSpPr>
        <p:spPr>
          <a:xfrm>
            <a:off x="3332160" y="3395520"/>
            <a:ext cx="4960080" cy="1725120"/>
          </a:xfrm>
          <a:prstGeom prst="rect">
            <a:avLst/>
          </a:prstGeom>
          <a:noFill/>
          <a:ln>
            <a:noFill/>
          </a:ln>
        </p:spPr>
        <p:txBody>
          <a:bodyPr spcFirstLastPara="1" wrap="square" lIns="90000" tIns="45000" rIns="90000" bIns="45000" anchor="t" anchorCtr="0">
            <a:spAutoFit/>
          </a:bodyPr>
          <a:lstStyle/>
          <a:p>
            <a:pPr marL="0" marR="0" lvl="0" indent="0" algn="l" rtl="0">
              <a:lnSpc>
                <a:spcPct val="70000"/>
              </a:lnSpc>
              <a:spcBef>
                <a:spcPts val="0"/>
              </a:spcBef>
              <a:spcAft>
                <a:spcPts val="0"/>
              </a:spcAft>
              <a:buNone/>
            </a:pPr>
            <a:r>
              <a:rPr lang="es-CL" sz="3000" b="1" i="0" u="none" strike="noStrike" cap="none">
                <a:solidFill>
                  <a:srgbClr val="29754D"/>
                </a:solidFill>
                <a:latin typeface="Calibri"/>
                <a:ea typeface="Calibri"/>
                <a:cs typeface="Calibri"/>
                <a:sym typeface="Calibri"/>
              </a:rPr>
              <a:t>PARTIDORES SUAVES</a:t>
            </a:r>
            <a:endParaRPr sz="3000" b="0" i="0" u="none" strike="noStrike" cap="none">
              <a:latin typeface="Arial"/>
              <a:ea typeface="Arial"/>
              <a:cs typeface="Arial"/>
              <a:sym typeface="Arial"/>
            </a:endParaRPr>
          </a:p>
          <a:p>
            <a:pPr marL="0" marR="0" lvl="0" indent="0" algn="l" rtl="0">
              <a:lnSpc>
                <a:spcPct val="70000"/>
              </a:lnSpc>
              <a:spcBef>
                <a:spcPts val="0"/>
              </a:spcBef>
              <a:spcAft>
                <a:spcPts val="0"/>
              </a:spcAft>
              <a:buNone/>
            </a:pPr>
            <a:endParaRPr sz="30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30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realizaremos una actividad que resume todo lo que hemos visto! </a:t>
            </a:r>
            <a:r>
              <a:rPr lang="es-CL" sz="1800" b="1" i="0" u="none" strike="noStrike" cap="none">
                <a:solidFill>
                  <a:srgbClr val="C73E32"/>
                </a:solidFill>
                <a:latin typeface="Calibri"/>
                <a:ea typeface="Calibri"/>
                <a:cs typeface="Calibri"/>
                <a:sym typeface="Calibri"/>
              </a:rPr>
              <a:t>¡Atentos, atentas!</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sp>
        <p:nvSpPr>
          <p:cNvPr id="496" name="Google Shape;496;p16"/>
          <p:cNvSpPr/>
          <p:nvPr/>
        </p:nvSpPr>
        <p:spPr>
          <a:xfrm>
            <a:off x="369360" y="2239920"/>
            <a:ext cx="891360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4370040" y="1752480"/>
            <a:ext cx="581472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17"/>
          <p:cNvGrpSpPr/>
          <p:nvPr/>
        </p:nvGrpSpPr>
        <p:grpSpPr>
          <a:xfrm>
            <a:off x="25380" y="2705736"/>
            <a:ext cx="5833620" cy="1155289"/>
            <a:chOff x="25380" y="2705736"/>
            <a:chExt cx="5833620" cy="1155289"/>
          </a:xfrm>
        </p:grpSpPr>
        <p:sp>
          <p:nvSpPr>
            <p:cNvPr id="503" name="Google Shape;503;p17"/>
            <p:cNvSpPr/>
            <p:nvPr/>
          </p:nvSpPr>
          <p:spPr>
            <a:xfrm>
              <a:off x="1267560" y="3098160"/>
              <a:ext cx="459144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504" name="Google Shape;504;p17"/>
            <p:cNvGrpSpPr/>
            <p:nvPr/>
          </p:nvGrpSpPr>
          <p:grpSpPr>
            <a:xfrm>
              <a:off x="25380" y="2705736"/>
              <a:ext cx="1190977" cy="1155289"/>
              <a:chOff x="25380" y="2705736"/>
              <a:chExt cx="1190977" cy="1155289"/>
            </a:xfrm>
          </p:grpSpPr>
          <p:sp>
            <p:nvSpPr>
              <p:cNvPr id="505" name="Google Shape;505;p17"/>
              <p:cNvSpPr/>
              <p:nvPr/>
            </p:nvSpPr>
            <p:spPr>
              <a:xfrm rot="5400000">
                <a:off x="201600" y="269208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6" name="Google Shape;506;p17"/>
              <p:cNvPicPr preferRelativeResize="0"/>
              <p:nvPr/>
            </p:nvPicPr>
            <p:blipFill rotWithShape="1">
              <a:blip r:embed="rId3">
                <a:alphaModFix/>
              </a:blip>
              <a:srcRect/>
              <a:stretch/>
            </p:blipFill>
            <p:spPr>
              <a:xfrm rot="-2193600">
                <a:off x="169920" y="2900880"/>
                <a:ext cx="907920" cy="765000"/>
              </a:xfrm>
              <a:prstGeom prst="rect">
                <a:avLst/>
              </a:prstGeom>
              <a:noFill/>
              <a:ln>
                <a:noFill/>
              </a:ln>
            </p:spPr>
          </p:pic>
        </p:grpSp>
      </p:grpSp>
      <p:grpSp>
        <p:nvGrpSpPr>
          <p:cNvPr id="507" name="Google Shape;507;p17"/>
          <p:cNvGrpSpPr/>
          <p:nvPr/>
        </p:nvGrpSpPr>
        <p:grpSpPr>
          <a:xfrm>
            <a:off x="25380" y="5827140"/>
            <a:ext cx="5832180" cy="782280"/>
            <a:chOff x="25380" y="5827140"/>
            <a:chExt cx="5832180" cy="782280"/>
          </a:xfrm>
        </p:grpSpPr>
        <p:grpSp>
          <p:nvGrpSpPr>
            <p:cNvPr id="508" name="Google Shape;508;p17"/>
            <p:cNvGrpSpPr/>
            <p:nvPr/>
          </p:nvGrpSpPr>
          <p:grpSpPr>
            <a:xfrm>
              <a:off x="25380" y="5827140"/>
              <a:ext cx="1134720" cy="782280"/>
              <a:chOff x="25380" y="5827140"/>
              <a:chExt cx="1134720" cy="782280"/>
            </a:xfrm>
          </p:grpSpPr>
          <p:sp>
            <p:nvSpPr>
              <p:cNvPr id="509" name="Google Shape;509;p17"/>
              <p:cNvSpPr/>
              <p:nvPr/>
            </p:nvSpPr>
            <p:spPr>
              <a:xfrm rot="5400000">
                <a:off x="201600" y="565092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0" name="Google Shape;510;p17"/>
              <p:cNvPicPr preferRelativeResize="0"/>
              <p:nvPr/>
            </p:nvPicPr>
            <p:blipFill rotWithShape="1">
              <a:blip r:embed="rId4">
                <a:alphaModFix/>
              </a:blip>
              <a:srcRect/>
              <a:stretch/>
            </p:blipFill>
            <p:spPr>
              <a:xfrm>
                <a:off x="348480" y="5954760"/>
                <a:ext cx="665280" cy="560520"/>
              </a:xfrm>
              <a:prstGeom prst="rect">
                <a:avLst/>
              </a:prstGeom>
              <a:noFill/>
              <a:ln>
                <a:noFill/>
              </a:ln>
            </p:spPr>
          </p:pic>
        </p:grpSp>
        <p:sp>
          <p:nvSpPr>
            <p:cNvPr id="511" name="Google Shape;511;p17"/>
            <p:cNvSpPr/>
            <p:nvPr/>
          </p:nvSpPr>
          <p:spPr>
            <a:xfrm>
              <a:off x="1297080" y="5926680"/>
              <a:ext cx="456048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512" name="Google Shape;512;p17"/>
          <p:cNvGrpSpPr/>
          <p:nvPr/>
        </p:nvGrpSpPr>
        <p:grpSpPr>
          <a:xfrm>
            <a:off x="-4140" y="1887660"/>
            <a:ext cx="9305280" cy="782280"/>
            <a:chOff x="-4140" y="1887660"/>
            <a:chExt cx="9305280" cy="782280"/>
          </a:xfrm>
        </p:grpSpPr>
        <p:sp>
          <p:nvSpPr>
            <p:cNvPr id="513" name="Google Shape;513;p17"/>
            <p:cNvSpPr/>
            <p:nvPr/>
          </p:nvSpPr>
          <p:spPr>
            <a:xfrm rot="5400000">
              <a:off x="4257360" y="-2373840"/>
              <a:ext cx="782280" cy="93052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4015080" y="2109240"/>
              <a:ext cx="297468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515" name="Google Shape;515;p17"/>
            <p:cNvPicPr preferRelativeResize="0"/>
            <p:nvPr/>
          </p:nvPicPr>
          <p:blipFill rotWithShape="1">
            <a:blip r:embed="rId5">
              <a:alphaModFix/>
            </a:blip>
            <a:srcRect/>
            <a:stretch/>
          </p:blipFill>
          <p:spPr>
            <a:xfrm>
              <a:off x="344160" y="2008800"/>
              <a:ext cx="640080" cy="539280"/>
            </a:xfrm>
            <a:prstGeom prst="rect">
              <a:avLst/>
            </a:prstGeom>
            <a:noFill/>
            <a:ln>
              <a:noFill/>
            </a:ln>
          </p:spPr>
        </p:pic>
        <p:pic>
          <p:nvPicPr>
            <p:cNvPr id="516" name="Google Shape;516;p17"/>
            <p:cNvPicPr preferRelativeResize="0"/>
            <p:nvPr/>
          </p:nvPicPr>
          <p:blipFill rotWithShape="1">
            <a:blip r:embed="rId6">
              <a:alphaModFix/>
            </a:blip>
            <a:srcRect/>
            <a:stretch/>
          </p:blipFill>
          <p:spPr>
            <a:xfrm>
              <a:off x="1287720" y="2008800"/>
              <a:ext cx="639360" cy="538560"/>
            </a:xfrm>
            <a:prstGeom prst="rect">
              <a:avLst/>
            </a:prstGeom>
            <a:noFill/>
            <a:ln>
              <a:noFill/>
            </a:ln>
          </p:spPr>
        </p:pic>
        <p:pic>
          <p:nvPicPr>
            <p:cNvPr id="517" name="Google Shape;517;p17"/>
            <p:cNvPicPr preferRelativeResize="0"/>
            <p:nvPr/>
          </p:nvPicPr>
          <p:blipFill rotWithShape="1">
            <a:blip r:embed="rId7">
              <a:alphaModFix/>
            </a:blip>
            <a:srcRect/>
            <a:stretch/>
          </p:blipFill>
          <p:spPr>
            <a:xfrm>
              <a:off x="2230560" y="2024640"/>
              <a:ext cx="601560" cy="506880"/>
            </a:xfrm>
            <a:prstGeom prst="rect">
              <a:avLst/>
            </a:prstGeom>
            <a:noFill/>
            <a:ln>
              <a:noFill/>
            </a:ln>
          </p:spPr>
        </p:pic>
        <p:pic>
          <p:nvPicPr>
            <p:cNvPr id="518" name="Google Shape;518;p17"/>
            <p:cNvPicPr preferRelativeResize="0"/>
            <p:nvPr/>
          </p:nvPicPr>
          <p:blipFill rotWithShape="1">
            <a:blip r:embed="rId8">
              <a:alphaModFix/>
            </a:blip>
            <a:srcRect/>
            <a:stretch/>
          </p:blipFill>
          <p:spPr>
            <a:xfrm>
              <a:off x="3135960" y="2021400"/>
              <a:ext cx="609480" cy="513360"/>
            </a:xfrm>
            <a:prstGeom prst="rect">
              <a:avLst/>
            </a:prstGeom>
            <a:noFill/>
            <a:ln>
              <a:noFill/>
            </a:ln>
          </p:spPr>
        </p:pic>
      </p:grpSp>
      <p:grpSp>
        <p:nvGrpSpPr>
          <p:cNvPr id="519" name="Google Shape;519;p17"/>
          <p:cNvGrpSpPr/>
          <p:nvPr/>
        </p:nvGrpSpPr>
        <p:grpSpPr>
          <a:xfrm>
            <a:off x="25380" y="4845780"/>
            <a:ext cx="5763060" cy="782280"/>
            <a:chOff x="25380" y="4845780"/>
            <a:chExt cx="5763060" cy="782280"/>
          </a:xfrm>
        </p:grpSpPr>
        <p:sp>
          <p:nvSpPr>
            <p:cNvPr id="520" name="Google Shape;520;p17"/>
            <p:cNvSpPr/>
            <p:nvPr/>
          </p:nvSpPr>
          <p:spPr>
            <a:xfrm>
              <a:off x="1297080" y="5068440"/>
              <a:ext cx="44913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521" name="Google Shape;521;p17"/>
            <p:cNvGrpSpPr/>
            <p:nvPr/>
          </p:nvGrpSpPr>
          <p:grpSpPr>
            <a:xfrm>
              <a:off x="25380" y="4845780"/>
              <a:ext cx="1134720" cy="782280"/>
              <a:chOff x="25380" y="4845780"/>
              <a:chExt cx="1134720" cy="782280"/>
            </a:xfrm>
          </p:grpSpPr>
          <p:sp>
            <p:nvSpPr>
              <p:cNvPr id="522" name="Google Shape;522;p17"/>
              <p:cNvSpPr/>
              <p:nvPr/>
            </p:nvSpPr>
            <p:spPr>
              <a:xfrm rot="5400000">
                <a:off x="201600" y="466956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3" name="Google Shape;523;p17"/>
              <p:cNvPicPr preferRelativeResize="0"/>
              <p:nvPr/>
            </p:nvPicPr>
            <p:blipFill rotWithShape="1">
              <a:blip r:embed="rId9">
                <a:alphaModFix/>
              </a:blip>
              <a:srcRect/>
              <a:stretch/>
            </p:blipFill>
            <p:spPr>
              <a:xfrm>
                <a:off x="326880" y="4956480"/>
                <a:ext cx="682560" cy="575280"/>
              </a:xfrm>
              <a:prstGeom prst="rect">
                <a:avLst/>
              </a:prstGeom>
              <a:noFill/>
              <a:ln>
                <a:noFill/>
              </a:ln>
            </p:spPr>
          </p:pic>
        </p:grpSp>
      </p:grpSp>
      <p:grpSp>
        <p:nvGrpSpPr>
          <p:cNvPr id="524" name="Google Shape;524;p17"/>
          <p:cNvGrpSpPr/>
          <p:nvPr/>
        </p:nvGrpSpPr>
        <p:grpSpPr>
          <a:xfrm>
            <a:off x="25380" y="3864420"/>
            <a:ext cx="6502500" cy="782280"/>
            <a:chOff x="25380" y="3864420"/>
            <a:chExt cx="6502500" cy="782280"/>
          </a:xfrm>
        </p:grpSpPr>
        <p:sp>
          <p:nvSpPr>
            <p:cNvPr id="525" name="Google Shape;525;p17"/>
            <p:cNvSpPr/>
            <p:nvPr/>
          </p:nvSpPr>
          <p:spPr>
            <a:xfrm>
              <a:off x="1289880" y="3963960"/>
              <a:ext cx="523800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526" name="Google Shape;526;p17"/>
            <p:cNvGrpSpPr/>
            <p:nvPr/>
          </p:nvGrpSpPr>
          <p:grpSpPr>
            <a:xfrm>
              <a:off x="25380" y="3864420"/>
              <a:ext cx="1134720" cy="782280"/>
              <a:chOff x="25380" y="3864420"/>
              <a:chExt cx="1134720" cy="782280"/>
            </a:xfrm>
          </p:grpSpPr>
          <p:sp>
            <p:nvSpPr>
              <p:cNvPr id="527" name="Google Shape;527;p17"/>
              <p:cNvSpPr/>
              <p:nvPr/>
            </p:nvSpPr>
            <p:spPr>
              <a:xfrm rot="5400000">
                <a:off x="201600" y="368820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17"/>
              <p:cNvPicPr preferRelativeResize="0"/>
              <p:nvPr/>
            </p:nvPicPr>
            <p:blipFill rotWithShape="1">
              <a:blip r:embed="rId10">
                <a:alphaModFix/>
              </a:blip>
              <a:srcRect/>
              <a:stretch/>
            </p:blipFill>
            <p:spPr>
              <a:xfrm>
                <a:off x="277200" y="3942360"/>
                <a:ext cx="740160" cy="623520"/>
              </a:xfrm>
              <a:prstGeom prst="rect">
                <a:avLst/>
              </a:prstGeom>
              <a:noFill/>
              <a:ln>
                <a:noFill/>
              </a:ln>
            </p:spPr>
          </p:pic>
        </p:grpSp>
      </p:grpSp>
      <p:pic>
        <p:nvPicPr>
          <p:cNvPr id="529" name="Google Shape;529;p17"/>
          <p:cNvPicPr preferRelativeResize="0"/>
          <p:nvPr/>
        </p:nvPicPr>
        <p:blipFill rotWithShape="1">
          <a:blip r:embed="rId11">
            <a:alphaModFix/>
          </a:blip>
          <a:srcRect/>
          <a:stretch/>
        </p:blipFill>
        <p:spPr>
          <a:xfrm>
            <a:off x="5836320" y="3780360"/>
            <a:ext cx="3759480" cy="3778560"/>
          </a:xfrm>
          <a:prstGeom prst="rect">
            <a:avLst/>
          </a:prstGeom>
          <a:noFill/>
          <a:ln>
            <a:noFill/>
          </a:ln>
        </p:spPr>
      </p:pic>
      <p:sp>
        <p:nvSpPr>
          <p:cNvPr id="530" name="Google Shape;530;p17"/>
          <p:cNvSpPr/>
          <p:nvPr/>
        </p:nvSpPr>
        <p:spPr>
          <a:xfrm>
            <a:off x="375840" y="1373760"/>
            <a:ext cx="46900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531" name="Google Shape;531;p17"/>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8"/>
          <p:cNvSpPr/>
          <p:nvPr/>
        </p:nvSpPr>
        <p:spPr>
          <a:xfrm>
            <a:off x="383400" y="2370240"/>
            <a:ext cx="8838360" cy="32374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7" name="Google Shape;537;p18"/>
          <p:cNvSpPr/>
          <p:nvPr/>
        </p:nvSpPr>
        <p:spPr>
          <a:xfrm>
            <a:off x="5279760" y="7354440"/>
            <a:ext cx="2722680" cy="2044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539" name="Google Shape;539;p18"/>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40" name="Google Shape;540;p18"/>
          <p:cNvSpPr/>
          <p:nvPr/>
        </p:nvSpPr>
        <p:spPr>
          <a:xfrm>
            <a:off x="958680" y="4106520"/>
            <a:ext cx="5106960" cy="773640"/>
          </a:xfrm>
          <a:prstGeom prst="rect">
            <a:avLst/>
          </a:prstGeom>
          <a:noFill/>
          <a:ln>
            <a:noFill/>
          </a:ln>
        </p:spPr>
        <p:txBody>
          <a:bodyPr spcFirstLastPara="1" wrap="square" lIns="90000" tIns="91425" rIns="90000" bIns="91425" anchor="ctr" anchorCtr="0">
            <a:noAutofit/>
          </a:bodyPr>
          <a:lstStyle/>
          <a:p>
            <a:pPr marL="0" marR="0" lvl="0" indent="0" algn="l" rtl="0">
              <a:lnSpc>
                <a:spcPct val="115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541" name="Google Shape;541;p18"/>
          <p:cNvPicPr preferRelativeResize="0"/>
          <p:nvPr/>
        </p:nvPicPr>
        <p:blipFill rotWithShape="1">
          <a:blip r:embed="rId3">
            <a:alphaModFix/>
          </a:blip>
          <a:srcRect/>
          <a:stretch/>
        </p:blipFill>
        <p:spPr>
          <a:xfrm>
            <a:off x="3210840" y="4475520"/>
            <a:ext cx="673560" cy="604080"/>
          </a:xfrm>
          <a:prstGeom prst="rect">
            <a:avLst/>
          </a:prstGeom>
          <a:noFill/>
          <a:ln>
            <a:noFill/>
          </a:ln>
        </p:spPr>
      </p:pic>
      <p:pic>
        <p:nvPicPr>
          <p:cNvPr id="542" name="Google Shape;542;p18"/>
          <p:cNvPicPr preferRelativeResize="0"/>
          <p:nvPr/>
        </p:nvPicPr>
        <p:blipFill rotWithShape="1">
          <a:blip r:embed="rId4">
            <a:alphaModFix/>
          </a:blip>
          <a:srcRect/>
          <a:stretch/>
        </p:blipFill>
        <p:spPr>
          <a:xfrm>
            <a:off x="6137280" y="3028320"/>
            <a:ext cx="2662560" cy="4168080"/>
          </a:xfrm>
          <a:prstGeom prst="rect">
            <a:avLst/>
          </a:prstGeom>
          <a:noFill/>
          <a:ln>
            <a:noFill/>
          </a:ln>
        </p:spPr>
      </p:pic>
      <p:sp>
        <p:nvSpPr>
          <p:cNvPr id="543" name="Google Shape;543;p18"/>
          <p:cNvSpPr/>
          <p:nvPr/>
        </p:nvSpPr>
        <p:spPr>
          <a:xfrm>
            <a:off x="958680" y="3115800"/>
            <a:ext cx="5339880" cy="118620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000" b="0" i="0" u="none" strike="noStrike" cap="none">
                <a:solidFill>
                  <a:srgbClr val="C73E32"/>
                </a:solidFill>
                <a:latin typeface="Calibri"/>
                <a:ea typeface="Calibri"/>
                <a:cs typeface="Calibri"/>
                <a:sym typeface="Calibri"/>
              </a:rPr>
              <a:t>PARTIDORES SUAVES</a:t>
            </a:r>
            <a:endParaRPr sz="3000" b="0" i="0" u="none" strike="noStrike" cap="none">
              <a:latin typeface="Arial"/>
              <a:ea typeface="Arial"/>
              <a:cs typeface="Arial"/>
              <a:sym typeface="Arial"/>
            </a:endParaRPr>
          </a:p>
          <a:p>
            <a:pPr marL="0" marR="0" lvl="0" indent="0" algn="l" rtl="0">
              <a:lnSpc>
                <a:spcPct val="80000"/>
              </a:lnSpc>
              <a:spcBef>
                <a:spcPts val="0"/>
              </a:spcBef>
              <a:spcAft>
                <a:spcPts val="0"/>
              </a:spcAft>
              <a:buNone/>
            </a:pPr>
            <a:br>
              <a:rPr lang="es-CL" sz="1800" b="0" i="0" u="none" strike="noStrike" cap="none">
                <a:latin typeface="Arial"/>
                <a:ea typeface="Arial"/>
                <a:cs typeface="Arial"/>
                <a:sym typeface="Arial"/>
              </a:rPr>
            </a:br>
            <a:endParaRPr sz="30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 descr="coso2.png"/>
          <p:cNvPicPr preferRelativeResize="0"/>
          <p:nvPr/>
        </p:nvPicPr>
        <p:blipFill rotWithShape="1">
          <a:blip r:embed="rId3">
            <a:alphaModFix/>
          </a:blip>
          <a:srcRect/>
          <a:stretch/>
        </p:blipFill>
        <p:spPr>
          <a:xfrm>
            <a:off x="1295280" y="2539080"/>
            <a:ext cx="7111440" cy="4838040"/>
          </a:xfrm>
          <a:prstGeom prst="rect">
            <a:avLst/>
          </a:prstGeom>
          <a:noFill/>
          <a:ln>
            <a:noFill/>
          </a:ln>
        </p:spPr>
      </p:pic>
      <p:sp>
        <p:nvSpPr>
          <p:cNvPr id="310" name="Google Shape;310;p2"/>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8 </a:t>
            </a:r>
            <a:r>
              <a:rPr lang="es-CL" sz="1200" b="0" i="0" u="none" strike="noStrike" cap="none">
                <a:solidFill>
                  <a:srgbClr val="29754D"/>
                </a:solidFill>
                <a:latin typeface="Calibri"/>
                <a:ea typeface="Calibri"/>
                <a:cs typeface="Calibri"/>
                <a:sym typeface="Calibri"/>
              </a:rPr>
              <a:t>| MONTAJE DE EQUIPOS INDUSTRIALES</a:t>
            </a:r>
            <a:endParaRPr sz="1200" b="0" i="0" u="none" strike="noStrike" cap="none">
              <a:latin typeface="Arial"/>
              <a:ea typeface="Arial"/>
              <a:cs typeface="Arial"/>
              <a:sym typeface="Arial"/>
            </a:endParaRPr>
          </a:p>
        </p:txBody>
      </p:sp>
      <p:sp>
        <p:nvSpPr>
          <p:cNvPr id="311" name="Google Shape;311;p2"/>
          <p:cNvSpPr/>
          <p:nvPr/>
        </p:nvSpPr>
        <p:spPr>
          <a:xfrm>
            <a:off x="41616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2</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12" name="Google Shape;312;p2"/>
          <p:cNvSpPr/>
          <p:nvPr/>
        </p:nvSpPr>
        <p:spPr>
          <a:xfrm>
            <a:off x="5585040" y="5385960"/>
            <a:ext cx="5248080" cy="135648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800" b="0" i="0" u="none" strike="noStrike" cap="none">
              <a:latin typeface="Arial"/>
              <a:ea typeface="Arial"/>
              <a:cs typeface="Arial"/>
              <a:sym typeface="Arial"/>
            </a:endParaRPr>
          </a:p>
        </p:txBody>
      </p:sp>
      <p:sp>
        <p:nvSpPr>
          <p:cNvPr id="313" name="Google Shape;313;p2"/>
          <p:cNvSpPr/>
          <p:nvPr/>
        </p:nvSpPr>
        <p:spPr>
          <a:xfrm>
            <a:off x="407520" y="2278080"/>
            <a:ext cx="5814720" cy="133200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400" b="1" i="0" u="none" strike="noStrike" cap="none">
                <a:solidFill>
                  <a:srgbClr val="29754D"/>
                </a:solidFill>
                <a:latin typeface="Calibri"/>
                <a:ea typeface="Calibri"/>
                <a:cs typeface="Calibri"/>
                <a:sym typeface="Calibri"/>
              </a:rPr>
              <a:t>PARTIDORES SUAVES</a:t>
            </a:r>
            <a:endParaRPr sz="3400" b="0" i="0" u="none" strike="noStrike" cap="none">
              <a:latin typeface="Arial"/>
              <a:ea typeface="Arial"/>
              <a:cs typeface="Arial"/>
              <a:sym typeface="Arial"/>
            </a:endParaRPr>
          </a:p>
          <a:p>
            <a:pPr marL="0" marR="0" lvl="0" indent="0" algn="l" rtl="0">
              <a:lnSpc>
                <a:spcPct val="80000"/>
              </a:lnSpc>
              <a:spcBef>
                <a:spcPts val="0"/>
              </a:spcBef>
              <a:spcAft>
                <a:spcPts val="0"/>
              </a:spcAft>
              <a:buNone/>
            </a:pPr>
            <a:br>
              <a:rPr lang="es-CL" sz="1800" b="0" i="0" u="none" strike="noStrike" cap="none">
                <a:latin typeface="Arial"/>
                <a:ea typeface="Arial"/>
                <a:cs typeface="Arial"/>
                <a:sym typeface="Arial"/>
              </a:rPr>
            </a:br>
            <a:endParaRPr sz="3400" b="0" i="0" u="none" strike="noStrike" cap="none">
              <a:latin typeface="Arial"/>
              <a:ea typeface="Arial"/>
              <a:cs typeface="Arial"/>
              <a:sym typeface="Arial"/>
            </a:endParaRPr>
          </a:p>
        </p:txBody>
      </p:sp>
      <p:pic>
        <p:nvPicPr>
          <p:cNvPr id="314" name="Google Shape;314;p2"/>
          <p:cNvPicPr preferRelativeResize="0"/>
          <p:nvPr/>
        </p:nvPicPr>
        <p:blipFill rotWithShape="1">
          <a:blip r:embed="rId4">
            <a:alphaModFix/>
          </a:blip>
          <a:srcRect/>
          <a:stretch/>
        </p:blipFill>
        <p:spPr>
          <a:xfrm>
            <a:off x="361800" y="360720"/>
            <a:ext cx="4476240" cy="75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
          <p:cNvSpPr/>
          <p:nvPr/>
        </p:nvSpPr>
        <p:spPr>
          <a:xfrm>
            <a:off x="4863960" y="2346480"/>
            <a:ext cx="288216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20" name="Google Shape;320;p3"/>
          <p:cNvSpPr/>
          <p:nvPr/>
        </p:nvSpPr>
        <p:spPr>
          <a:xfrm>
            <a:off x="1649520" y="2346480"/>
            <a:ext cx="280728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21" name="Google Shape;321;p3"/>
          <p:cNvPicPr preferRelativeResize="0"/>
          <p:nvPr/>
        </p:nvPicPr>
        <p:blipFill rotWithShape="1">
          <a:blip r:embed="rId3">
            <a:alphaModFix/>
          </a:blip>
          <a:srcRect/>
          <a:stretch/>
        </p:blipFill>
        <p:spPr>
          <a:xfrm>
            <a:off x="2757240" y="1981080"/>
            <a:ext cx="764280" cy="728640"/>
          </a:xfrm>
          <a:prstGeom prst="rect">
            <a:avLst/>
          </a:prstGeom>
          <a:noFill/>
          <a:ln>
            <a:noFill/>
          </a:ln>
        </p:spPr>
      </p:pic>
      <p:pic>
        <p:nvPicPr>
          <p:cNvPr id="322" name="Google Shape;322;p3"/>
          <p:cNvPicPr preferRelativeResize="0"/>
          <p:nvPr/>
        </p:nvPicPr>
        <p:blipFill rotWithShape="1">
          <a:blip r:embed="rId4">
            <a:alphaModFix/>
          </a:blip>
          <a:srcRect/>
          <a:stretch/>
        </p:blipFill>
        <p:spPr>
          <a:xfrm>
            <a:off x="5643000" y="2258280"/>
            <a:ext cx="3222360" cy="3034440"/>
          </a:xfrm>
          <a:prstGeom prst="rect">
            <a:avLst/>
          </a:prstGeom>
          <a:noFill/>
          <a:ln>
            <a:noFill/>
          </a:ln>
        </p:spPr>
      </p:pic>
      <p:sp>
        <p:nvSpPr>
          <p:cNvPr id="323" name="Google Shape;323;p3"/>
          <p:cNvSpPr/>
          <p:nvPr/>
        </p:nvSpPr>
        <p:spPr>
          <a:xfrm>
            <a:off x="5028480" y="3558240"/>
            <a:ext cx="2488680" cy="16988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Monta sistemas electrónicos industriales, según requerimientos de la industria respetando la normativa eléctrica, ambiental y de seguridad.</a:t>
            </a:r>
            <a:endParaRPr sz="1700" b="0" i="0" u="none" strike="noStrike" cap="none">
              <a:latin typeface="Arial"/>
              <a:ea typeface="Arial"/>
              <a:cs typeface="Arial"/>
              <a:sym typeface="Arial"/>
            </a:endParaRPr>
          </a:p>
          <a:p>
            <a:pPr marL="0" marR="0" lvl="0" indent="0" algn="l" rtl="0">
              <a:lnSpc>
                <a:spcPct val="100000"/>
              </a:lnSpc>
              <a:spcBef>
                <a:spcPts val="601"/>
              </a:spcBef>
              <a:spcAft>
                <a:spcPts val="0"/>
              </a:spcAft>
              <a:buNone/>
            </a:pPr>
            <a:endParaRPr sz="1700" b="0" i="0" u="none" strike="noStrike" cap="none">
              <a:latin typeface="Arial"/>
              <a:ea typeface="Arial"/>
              <a:cs typeface="Arial"/>
              <a:sym typeface="Arial"/>
            </a:endParaRPr>
          </a:p>
        </p:txBody>
      </p:sp>
      <p:sp>
        <p:nvSpPr>
          <p:cNvPr id="324" name="Google Shape;324;p3"/>
          <p:cNvSpPr/>
          <p:nvPr/>
        </p:nvSpPr>
        <p:spPr>
          <a:xfrm>
            <a:off x="5107320" y="2934360"/>
            <a:ext cx="239616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pic>
        <p:nvPicPr>
          <p:cNvPr id="325" name="Google Shape;325;p3"/>
          <p:cNvPicPr preferRelativeResize="0"/>
          <p:nvPr/>
        </p:nvPicPr>
        <p:blipFill rotWithShape="1">
          <a:blip r:embed="rId5">
            <a:alphaModFix/>
          </a:blip>
          <a:srcRect/>
          <a:stretch/>
        </p:blipFill>
        <p:spPr>
          <a:xfrm flipH="1">
            <a:off x="-339840" y="2669040"/>
            <a:ext cx="3053160" cy="4190040"/>
          </a:xfrm>
          <a:prstGeom prst="rect">
            <a:avLst/>
          </a:prstGeom>
          <a:noFill/>
          <a:ln>
            <a:noFill/>
          </a:ln>
        </p:spPr>
      </p:pic>
      <p:sp>
        <p:nvSpPr>
          <p:cNvPr id="326" name="Google Shape;326;p3"/>
          <p:cNvSpPr/>
          <p:nvPr/>
        </p:nvSpPr>
        <p:spPr>
          <a:xfrm>
            <a:off x="1755720" y="2934360"/>
            <a:ext cx="276768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27" name="Google Shape;327;p3"/>
          <p:cNvSpPr/>
          <p:nvPr/>
        </p:nvSpPr>
        <p:spPr>
          <a:xfrm>
            <a:off x="1814760" y="3533040"/>
            <a:ext cx="2714040" cy="1990800"/>
          </a:xfrm>
          <a:prstGeom prst="rect">
            <a:avLst/>
          </a:prstGeom>
          <a:noFill/>
          <a:ln>
            <a:noFill/>
          </a:ln>
        </p:spPr>
        <p:txBody>
          <a:bodyPr spcFirstLastPara="1" wrap="square" lIns="90000" tIns="91425" rIns="90000" bIns="91425" anchor="t" anchorCtr="0">
            <a:noAutofit/>
          </a:bodyPr>
          <a:lstStyle/>
          <a:p>
            <a:pPr marL="0" marR="0" lvl="0" indent="0" algn="ctr" rtl="0">
              <a:lnSpc>
                <a:spcPct val="90000"/>
              </a:lnSpc>
              <a:spcBef>
                <a:spcPts val="0"/>
              </a:spcBef>
              <a:spcAft>
                <a:spcPts val="0"/>
              </a:spcAft>
              <a:buNone/>
            </a:pPr>
            <a:r>
              <a:rPr lang="es-CL" sz="1600" b="0" i="0" u="none" strike="noStrike" cap="none">
                <a:solidFill>
                  <a:srgbClr val="000000"/>
                </a:solidFill>
                <a:latin typeface="Calibri"/>
                <a:ea typeface="Calibri"/>
                <a:cs typeface="Calibri"/>
                <a:sym typeface="Calibri"/>
              </a:rPr>
              <a:t>Estudio de caso</a:t>
            </a:r>
            <a:endParaRPr sz="1600" b="0" i="0" u="none" strike="noStrike" cap="none">
              <a:latin typeface="Arial"/>
              <a:ea typeface="Arial"/>
              <a:cs typeface="Arial"/>
              <a:sym typeface="Arial"/>
            </a:endParaRPr>
          </a:p>
          <a:p>
            <a:pPr marL="0" marR="0" lvl="0" indent="0" algn="ctr" rtl="0">
              <a:lnSpc>
                <a:spcPct val="100000"/>
              </a:lnSpc>
              <a:spcBef>
                <a:spcPts val="0"/>
              </a:spcBef>
              <a:spcAft>
                <a:spcPts val="0"/>
              </a:spcAft>
              <a:buNone/>
            </a:pPr>
            <a:br>
              <a:rPr lang="es-CL" sz="1800" b="0" i="0" u="none" strike="noStrike" cap="none">
                <a:latin typeface="Arial"/>
                <a:ea typeface="Arial"/>
                <a:cs typeface="Arial"/>
                <a:sym typeface="Arial"/>
              </a:rPr>
            </a:br>
            <a:endParaRPr sz="1600" b="0" i="0" u="none" strike="noStrike" cap="none">
              <a:latin typeface="Arial"/>
              <a:ea typeface="Arial"/>
              <a:cs typeface="Arial"/>
              <a:sym typeface="Arial"/>
            </a:endParaRPr>
          </a:p>
        </p:txBody>
      </p:sp>
      <p:pic>
        <p:nvPicPr>
          <p:cNvPr id="328" name="Google Shape;328;p3"/>
          <p:cNvPicPr preferRelativeResize="0"/>
          <p:nvPr/>
        </p:nvPicPr>
        <p:blipFill rotWithShape="1">
          <a:blip r:embed="rId6">
            <a:alphaModFix/>
          </a:blip>
          <a:srcRect/>
          <a:stretch/>
        </p:blipFill>
        <p:spPr>
          <a:xfrm>
            <a:off x="5922360" y="1981080"/>
            <a:ext cx="765720" cy="730080"/>
          </a:xfrm>
          <a:prstGeom prst="rect">
            <a:avLst/>
          </a:prstGeom>
          <a:noFill/>
          <a:ln>
            <a:noFill/>
          </a:ln>
        </p:spPr>
      </p:pic>
      <p:sp>
        <p:nvSpPr>
          <p:cNvPr id="329" name="Google Shape;329;p3"/>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70000"/>
              </a:lnSpc>
              <a:spcBef>
                <a:spcPts val="0"/>
              </a:spcBef>
              <a:spcAft>
                <a:spcPts val="0"/>
              </a:spcAft>
              <a:buNone/>
            </a:pPr>
            <a:r>
              <a:rPr lang="es-CL" sz="3100" b="1" i="0" u="none" strike="noStrike" cap="none">
                <a:solidFill>
                  <a:srgbClr val="29754D"/>
                </a:solidFill>
                <a:latin typeface="Calibri"/>
                <a:ea typeface="Calibri"/>
                <a:cs typeface="Calibri"/>
                <a:sym typeface="Calibri"/>
              </a:rPr>
              <a:t>PARTIDORES </a:t>
            </a:r>
            <a:r>
              <a:rPr lang="es-CL" sz="3100" b="0" i="0" u="none" strike="noStrike" cap="none">
                <a:solidFill>
                  <a:srgbClr val="C73E32"/>
                </a:solidFill>
                <a:latin typeface="Calibri"/>
                <a:ea typeface="Calibri"/>
                <a:cs typeface="Calibri"/>
                <a:sym typeface="Calibri"/>
              </a:rPr>
              <a:t>SUAVES</a:t>
            </a:r>
            <a:endParaRPr sz="3100" b="0" i="0" u="none" strike="noStrike" cap="none">
              <a:latin typeface="Arial"/>
              <a:ea typeface="Arial"/>
              <a:cs typeface="Arial"/>
              <a:sym typeface="Arial"/>
            </a:endParaRPr>
          </a:p>
        </p:txBody>
      </p:sp>
      <p:sp>
        <p:nvSpPr>
          <p:cNvPr id="330" name="Google Shape;330;p3"/>
          <p:cNvSpPr/>
          <p:nvPr/>
        </p:nvSpPr>
        <p:spPr>
          <a:xfrm>
            <a:off x="1689120" y="5704920"/>
            <a:ext cx="9143280" cy="770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4025880" y="5803560"/>
            <a:ext cx="9143280" cy="770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5321160" y="1171080"/>
            <a:ext cx="9143280" cy="770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6553080" y="1197360"/>
            <a:ext cx="9143280" cy="770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
          <p:cNvSpPr/>
          <p:nvPr/>
        </p:nvSpPr>
        <p:spPr>
          <a:xfrm>
            <a:off x="4152960" y="3048120"/>
            <a:ext cx="4507920" cy="2742480"/>
          </a:xfrm>
          <a:prstGeom prst="roundRect">
            <a:avLst>
              <a:gd name="adj" fmla="val 3189"/>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39" name="Google Shape;339;p4"/>
          <p:cNvSpPr/>
          <p:nvPr/>
        </p:nvSpPr>
        <p:spPr>
          <a:xfrm>
            <a:off x="375840" y="1373760"/>
            <a:ext cx="41068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40" name="Google Shape;340;p4"/>
          <p:cNvPicPr preferRelativeResize="0"/>
          <p:nvPr/>
        </p:nvPicPr>
        <p:blipFill rotWithShape="1">
          <a:blip r:embed="rId3">
            <a:alphaModFix/>
          </a:blip>
          <a:srcRect/>
          <a:stretch/>
        </p:blipFill>
        <p:spPr>
          <a:xfrm>
            <a:off x="594360" y="2347920"/>
            <a:ext cx="3018240" cy="4406040"/>
          </a:xfrm>
          <a:prstGeom prst="rect">
            <a:avLst/>
          </a:prstGeom>
          <a:noFill/>
          <a:ln>
            <a:noFill/>
          </a:ln>
        </p:spPr>
      </p:pic>
      <p:sp>
        <p:nvSpPr>
          <p:cNvPr id="341" name="Google Shape;341;p4"/>
          <p:cNvSpPr/>
          <p:nvPr/>
        </p:nvSpPr>
        <p:spPr>
          <a:xfrm>
            <a:off x="3606840" y="1209240"/>
            <a:ext cx="1015560" cy="52992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6000" b="0" i="0" u="none" strike="noStrike" cap="none">
                <a:solidFill>
                  <a:srgbClr val="29754D"/>
                </a:solidFill>
                <a:latin typeface="Calibri"/>
                <a:ea typeface="Calibri"/>
                <a:cs typeface="Calibri"/>
                <a:sym typeface="Calibri"/>
              </a:rPr>
              <a:t>2</a:t>
            </a:r>
            <a:endParaRPr sz="6000" b="0" i="0" u="none" strike="noStrike" cap="none">
              <a:latin typeface="Arial"/>
              <a:ea typeface="Arial"/>
              <a:cs typeface="Arial"/>
              <a:sym typeface="Arial"/>
            </a:endParaRPr>
          </a:p>
        </p:txBody>
      </p:sp>
      <p:sp>
        <p:nvSpPr>
          <p:cNvPr id="342" name="Google Shape;342;p4"/>
          <p:cNvSpPr/>
          <p:nvPr/>
        </p:nvSpPr>
        <p:spPr>
          <a:xfrm>
            <a:off x="4386240" y="2533320"/>
            <a:ext cx="3969000" cy="43128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800" b="0" i="0" u="none" strike="noStrike" cap="none">
                <a:solidFill>
                  <a:srgbClr val="C73E32"/>
                </a:solidFill>
                <a:latin typeface="Calibri"/>
                <a:ea typeface="Calibri"/>
                <a:cs typeface="Calibri"/>
                <a:sym typeface="Calibri"/>
              </a:rPr>
              <a:t>PARTIDORES SUAVES</a:t>
            </a:r>
            <a:endParaRPr sz="2800" b="0" i="0" u="none" strike="noStrike" cap="none">
              <a:latin typeface="Arial"/>
              <a:ea typeface="Arial"/>
              <a:cs typeface="Arial"/>
              <a:sym typeface="Arial"/>
            </a:endParaRPr>
          </a:p>
        </p:txBody>
      </p:sp>
      <p:sp>
        <p:nvSpPr>
          <p:cNvPr id="343" name="Google Shape;343;p4"/>
          <p:cNvSpPr/>
          <p:nvPr/>
        </p:nvSpPr>
        <p:spPr>
          <a:xfrm>
            <a:off x="7360560" y="1431360"/>
            <a:ext cx="10799280" cy="639000"/>
          </a:xfrm>
          <a:prstGeom prst="rect">
            <a:avLst/>
          </a:prstGeom>
          <a:noFill/>
          <a:ln>
            <a:noFill/>
          </a:ln>
        </p:spPr>
        <p:txBody>
          <a:bodyPr spcFirstLastPara="1" wrap="square" lIns="90000" tIns="45000" rIns="90000" bIns="45000" anchor="t" anchorCtr="0">
            <a:spAutoFit/>
          </a:bodyPr>
          <a:lstStyle/>
          <a:p>
            <a:pPr marL="177840" marR="0" lvl="0" indent="0" algn="just" rtl="0">
              <a:lnSpc>
                <a:spcPct val="100000"/>
              </a:lnSpc>
              <a:spcBef>
                <a:spcPts val="0"/>
              </a:spcBef>
              <a:spcAft>
                <a:spcPts val="0"/>
              </a:spcAft>
              <a:buNone/>
            </a:pPr>
            <a:endParaRPr sz="1800" b="0" i="0" u="none" strike="noStrike" cap="none">
              <a:latin typeface="Arial"/>
              <a:ea typeface="Arial"/>
              <a:cs typeface="Arial"/>
              <a:sym typeface="Arial"/>
            </a:endParaRPr>
          </a:p>
          <a:p>
            <a:pPr marL="177840" marR="0" lvl="0" indent="0" algn="just"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
        <p:nvSpPr>
          <p:cNvPr id="344" name="Google Shape;344;p4"/>
          <p:cNvSpPr/>
          <p:nvPr/>
        </p:nvSpPr>
        <p:spPr>
          <a:xfrm>
            <a:off x="3423960" y="99720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5925960" y="143316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3670200" y="85752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4059000" y="863640"/>
            <a:ext cx="8949960" cy="318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4674600" y="716040"/>
            <a:ext cx="5814720" cy="5839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sp>
        <p:nvSpPr>
          <p:cNvPr id="349" name="Google Shape;349;p4"/>
          <p:cNvSpPr/>
          <p:nvPr/>
        </p:nvSpPr>
        <p:spPr>
          <a:xfrm>
            <a:off x="8737560" y="1853280"/>
            <a:ext cx="9143280" cy="4064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4394880" y="3265920"/>
            <a:ext cx="4857120" cy="2130480"/>
          </a:xfrm>
          <a:prstGeom prst="rect">
            <a:avLst/>
          </a:prstGeom>
          <a:noFill/>
          <a:ln>
            <a:noFill/>
          </a:ln>
        </p:spPr>
        <p:txBody>
          <a:bodyPr spcFirstLastPara="1" wrap="square" lIns="90000" tIns="45000" rIns="90000" bIns="45000" anchor="t" anchorCtr="0">
            <a:spAutoFit/>
          </a:bodyPr>
          <a:lstStyle/>
          <a:p>
            <a:pPr marL="76320" marR="0" lvl="0" indent="0" algn="l" rtl="0">
              <a:lnSpc>
                <a:spcPct val="120000"/>
              </a:lnSpc>
              <a:spcBef>
                <a:spcPts val="0"/>
              </a:spcBef>
              <a:spcAft>
                <a:spcPts val="0"/>
              </a:spcAft>
              <a:buNone/>
            </a:pPr>
            <a:r>
              <a:rPr lang="es-CL" sz="1900" b="0" i="0" u="none" strike="noStrike" cap="none">
                <a:solidFill>
                  <a:srgbClr val="000000"/>
                </a:solidFill>
                <a:latin typeface="Calibri"/>
                <a:ea typeface="Calibri"/>
                <a:cs typeface="Calibri"/>
                <a:sym typeface="Calibri"/>
              </a:rPr>
              <a:t>Actividad de conocimientos previos.</a:t>
            </a:r>
            <a:endParaRPr sz="1900" b="0" i="0" u="none" strike="noStrike" cap="none">
              <a:latin typeface="Arial"/>
              <a:ea typeface="Arial"/>
              <a:cs typeface="Arial"/>
              <a:sym typeface="Arial"/>
            </a:endParaRPr>
          </a:p>
          <a:p>
            <a:pPr marL="76320" marR="0" lvl="0" indent="0" algn="l" rtl="0">
              <a:lnSpc>
                <a:spcPct val="120000"/>
              </a:lnSpc>
              <a:spcBef>
                <a:spcPts val="601"/>
              </a:spcBef>
              <a:spcAft>
                <a:spcPts val="0"/>
              </a:spcAft>
              <a:buNone/>
            </a:pPr>
            <a:r>
              <a:rPr lang="es-CL" sz="1900" b="0" i="0" u="none" strike="noStrike" cap="none">
                <a:solidFill>
                  <a:srgbClr val="000000"/>
                </a:solidFill>
                <a:latin typeface="Calibri"/>
                <a:ea typeface="Calibri"/>
                <a:cs typeface="Calibri"/>
                <a:sym typeface="Calibri"/>
              </a:rPr>
              <a:t>Partidor suave.</a:t>
            </a:r>
            <a:endParaRPr sz="1900" b="0" i="0" u="none" strike="noStrike" cap="none">
              <a:latin typeface="Arial"/>
              <a:ea typeface="Arial"/>
              <a:cs typeface="Arial"/>
              <a:sym typeface="Arial"/>
            </a:endParaRPr>
          </a:p>
          <a:p>
            <a:pPr marL="76320" marR="0" lvl="0" indent="0" algn="l" rtl="0">
              <a:lnSpc>
                <a:spcPct val="120000"/>
              </a:lnSpc>
              <a:spcBef>
                <a:spcPts val="601"/>
              </a:spcBef>
              <a:spcAft>
                <a:spcPts val="0"/>
              </a:spcAft>
              <a:buNone/>
            </a:pPr>
            <a:r>
              <a:rPr lang="es-CL" sz="1900" b="0" i="0" u="none" strike="noStrike" cap="none">
                <a:solidFill>
                  <a:srgbClr val="000000"/>
                </a:solidFill>
                <a:latin typeface="Calibri"/>
                <a:ea typeface="Calibri"/>
                <a:cs typeface="Calibri"/>
                <a:sym typeface="Calibri"/>
              </a:rPr>
              <a:t>Informe técnico.</a:t>
            </a:r>
            <a:endParaRPr sz="1900" b="0" i="0" u="none" strike="noStrike" cap="none">
              <a:latin typeface="Arial"/>
              <a:ea typeface="Arial"/>
              <a:cs typeface="Arial"/>
              <a:sym typeface="Arial"/>
            </a:endParaRPr>
          </a:p>
          <a:p>
            <a:pPr marL="76320" marR="0" lvl="0" indent="0" algn="l" rtl="0">
              <a:lnSpc>
                <a:spcPct val="120000"/>
              </a:lnSpc>
              <a:spcBef>
                <a:spcPts val="601"/>
              </a:spcBef>
              <a:spcAft>
                <a:spcPts val="0"/>
              </a:spcAft>
              <a:buNone/>
            </a:pPr>
            <a:r>
              <a:rPr lang="es-CL" sz="1900" b="0" i="0" u="none" strike="noStrike" cap="none">
                <a:solidFill>
                  <a:srgbClr val="000000"/>
                </a:solidFill>
                <a:latin typeface="Calibri"/>
                <a:ea typeface="Calibri"/>
                <a:cs typeface="Calibri"/>
                <a:sym typeface="Calibri"/>
              </a:rPr>
              <a:t>Actividad ¿Cuánto Aprendimos?</a:t>
            </a:r>
            <a:endParaRPr sz="1900" b="0" i="0" u="none" strike="noStrike" cap="none">
              <a:latin typeface="Arial"/>
              <a:ea typeface="Arial"/>
              <a:cs typeface="Arial"/>
              <a:sym typeface="Arial"/>
            </a:endParaRPr>
          </a:p>
          <a:p>
            <a:pPr marL="76320" marR="0" lvl="0" indent="0" algn="l" rtl="0">
              <a:lnSpc>
                <a:spcPct val="120000"/>
              </a:lnSpc>
              <a:spcBef>
                <a:spcPts val="601"/>
              </a:spcBef>
              <a:spcAft>
                <a:spcPts val="0"/>
              </a:spcAft>
              <a:buNone/>
            </a:pPr>
            <a:r>
              <a:rPr lang="es-CL" sz="1900" b="0" i="0" u="none" strike="noStrike" cap="none">
                <a:solidFill>
                  <a:srgbClr val="000000"/>
                </a:solidFill>
                <a:latin typeface="Calibri"/>
                <a:ea typeface="Calibri"/>
                <a:cs typeface="Calibri"/>
                <a:sym typeface="Calibri"/>
              </a:rPr>
              <a:t>Ticket de Salida.</a:t>
            </a:r>
            <a:endParaRPr sz="1900" b="0" i="0" u="none" strike="noStrike" cap="none">
              <a:latin typeface="Arial"/>
              <a:ea typeface="Arial"/>
              <a:cs typeface="Arial"/>
              <a:sym typeface="Arial"/>
            </a:endParaRPr>
          </a:p>
        </p:txBody>
      </p:sp>
      <p:sp>
        <p:nvSpPr>
          <p:cNvPr id="351" name="Google Shape;351;p4"/>
          <p:cNvSpPr/>
          <p:nvPr/>
        </p:nvSpPr>
        <p:spPr>
          <a:xfrm>
            <a:off x="4079520" y="337032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4079520" y="378540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4079520" y="420012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4079520" y="461484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4079520" y="5029920"/>
            <a:ext cx="290520" cy="29772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4048920" y="3348720"/>
            <a:ext cx="342360" cy="27864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1</a:t>
            </a:r>
            <a:endParaRPr sz="1700" b="0" i="0" u="none" strike="noStrike" cap="none">
              <a:latin typeface="Arial"/>
              <a:ea typeface="Arial"/>
              <a:cs typeface="Arial"/>
              <a:sym typeface="Arial"/>
            </a:endParaRPr>
          </a:p>
        </p:txBody>
      </p:sp>
      <p:sp>
        <p:nvSpPr>
          <p:cNvPr id="357" name="Google Shape;357;p4"/>
          <p:cNvSpPr/>
          <p:nvPr/>
        </p:nvSpPr>
        <p:spPr>
          <a:xfrm>
            <a:off x="4007160" y="3753360"/>
            <a:ext cx="425520" cy="3247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2</a:t>
            </a:r>
            <a:endParaRPr sz="1700" b="0" i="0" u="none" strike="noStrike" cap="none">
              <a:latin typeface="Arial"/>
              <a:ea typeface="Arial"/>
              <a:cs typeface="Arial"/>
              <a:sym typeface="Arial"/>
            </a:endParaRPr>
          </a:p>
        </p:txBody>
      </p:sp>
      <p:sp>
        <p:nvSpPr>
          <p:cNvPr id="358" name="Google Shape;358;p4"/>
          <p:cNvSpPr/>
          <p:nvPr/>
        </p:nvSpPr>
        <p:spPr>
          <a:xfrm>
            <a:off x="4018320" y="4139640"/>
            <a:ext cx="402840" cy="3783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3</a:t>
            </a:r>
            <a:endParaRPr sz="1700" b="0" i="0" u="none" strike="noStrike" cap="none">
              <a:latin typeface="Arial"/>
              <a:ea typeface="Arial"/>
              <a:cs typeface="Arial"/>
              <a:sym typeface="Arial"/>
            </a:endParaRPr>
          </a:p>
        </p:txBody>
      </p:sp>
      <p:sp>
        <p:nvSpPr>
          <p:cNvPr id="359" name="Google Shape;359;p4"/>
          <p:cNvSpPr/>
          <p:nvPr/>
        </p:nvSpPr>
        <p:spPr>
          <a:xfrm>
            <a:off x="4029120" y="4571640"/>
            <a:ext cx="381240" cy="3308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4</a:t>
            </a:r>
            <a:endParaRPr sz="1700" b="0" i="0" u="none" strike="noStrike" cap="none">
              <a:latin typeface="Arial"/>
              <a:ea typeface="Arial"/>
              <a:cs typeface="Arial"/>
              <a:sym typeface="Arial"/>
            </a:endParaRPr>
          </a:p>
        </p:txBody>
      </p:sp>
      <p:sp>
        <p:nvSpPr>
          <p:cNvPr id="360" name="Google Shape;360;p4"/>
          <p:cNvSpPr/>
          <p:nvPr/>
        </p:nvSpPr>
        <p:spPr>
          <a:xfrm>
            <a:off x="4029120" y="4992840"/>
            <a:ext cx="381240" cy="3308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s-CL" sz="1700" b="1" i="0" u="none" strike="noStrike" cap="none">
                <a:solidFill>
                  <a:srgbClr val="FFFFFF"/>
                </a:solidFill>
                <a:latin typeface="Calibri"/>
                <a:ea typeface="Calibri"/>
                <a:cs typeface="Calibri"/>
                <a:sym typeface="Calibri"/>
              </a:rPr>
              <a:t>5</a:t>
            </a:r>
            <a:endParaRPr sz="17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
          <p:cNvSpPr/>
          <p:nvPr/>
        </p:nvSpPr>
        <p:spPr>
          <a:xfrm>
            <a:off x="464400" y="2555640"/>
            <a:ext cx="5145840" cy="30571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66" name="Google Shape;366;p5"/>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367" name="Google Shape;367;p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368" name="Google Shape;368;p5"/>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2</a:t>
            </a:r>
            <a:endParaRPr sz="5000" b="0" i="0" u="none" strike="noStrike" cap="none">
              <a:latin typeface="Arial"/>
              <a:ea typeface="Arial"/>
              <a:cs typeface="Arial"/>
              <a:sym typeface="Arial"/>
            </a:endParaRPr>
          </a:p>
        </p:txBody>
      </p:sp>
      <p:sp>
        <p:nvSpPr>
          <p:cNvPr id="369" name="Google Shape;369;p5"/>
          <p:cNvSpPr/>
          <p:nvPr/>
        </p:nvSpPr>
        <p:spPr>
          <a:xfrm>
            <a:off x="695880" y="2916360"/>
            <a:ext cx="4624920" cy="18165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1" i="0" u="none" strike="noStrike" cap="none">
                <a:solidFill>
                  <a:srgbClr val="29754D"/>
                </a:solidFill>
                <a:latin typeface="Calibri"/>
                <a:ea typeface="Calibri"/>
                <a:cs typeface="Calibri"/>
                <a:sym typeface="Calibri"/>
              </a:rPr>
              <a:t>PARTIDORES SUAVES</a:t>
            </a:r>
            <a:endParaRPr sz="2600" b="0" i="0" u="none" strike="noStrike" cap="none">
              <a:latin typeface="Arial"/>
              <a:ea typeface="Arial"/>
              <a:cs typeface="Arial"/>
              <a:sym typeface="Arial"/>
            </a:endParaRPr>
          </a:p>
          <a:p>
            <a:pPr marL="0" marR="0" lvl="0" indent="0" algn="l" rtl="0">
              <a:lnSpc>
                <a:spcPct val="50000"/>
              </a:lnSpc>
              <a:spcBef>
                <a:spcPts val="0"/>
              </a:spcBef>
              <a:spcAft>
                <a:spcPts val="0"/>
              </a:spcAft>
              <a:buNone/>
            </a:pPr>
            <a:br>
              <a:rPr lang="es-CL" sz="1800" b="0" i="0" u="none" strike="noStrike" cap="none">
                <a:latin typeface="Arial"/>
                <a:ea typeface="Arial"/>
                <a:cs typeface="Arial"/>
                <a:sym typeface="Arial"/>
              </a:rPr>
            </a:b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veamos cómo lo que ya has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aprendido refuerza y mejora lo que estás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 punto de aprender!</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 </a:t>
            </a:r>
            <a:endParaRPr sz="2000" b="0" i="0" u="none" strike="noStrike" cap="none">
              <a:latin typeface="Arial"/>
              <a:ea typeface="Arial"/>
              <a:cs typeface="Arial"/>
              <a:sym typeface="Arial"/>
            </a:endParaRPr>
          </a:p>
        </p:txBody>
      </p:sp>
      <p:sp>
        <p:nvSpPr>
          <p:cNvPr id="370" name="Google Shape;370;p5"/>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p5"/>
          <p:cNvPicPr preferRelativeResize="0"/>
          <p:nvPr/>
        </p:nvPicPr>
        <p:blipFill rotWithShape="1">
          <a:blip r:embed="rId3">
            <a:alphaModFix/>
          </a:blip>
          <a:srcRect/>
          <a:stretch/>
        </p:blipFill>
        <p:spPr>
          <a:xfrm>
            <a:off x="4870080" y="2389320"/>
            <a:ext cx="4428000" cy="4301280"/>
          </a:xfrm>
          <a:prstGeom prst="rect">
            <a:avLst/>
          </a:prstGeom>
          <a:noFill/>
          <a:ln>
            <a:noFill/>
          </a:ln>
        </p:spPr>
      </p:pic>
      <p:sp>
        <p:nvSpPr>
          <p:cNvPr id="372" name="Google Shape;372;p5"/>
          <p:cNvSpPr/>
          <p:nvPr/>
        </p:nvSpPr>
        <p:spPr>
          <a:xfrm>
            <a:off x="229680" y="4906800"/>
            <a:ext cx="5814720" cy="58392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br>
              <a:rPr lang="es-CL" sz="1800" b="0" i="0" u="none" strike="noStrike" cap="none">
                <a:latin typeface="Arial"/>
                <a:ea typeface="Arial"/>
                <a:cs typeface="Arial"/>
                <a:sym typeface="Arial"/>
              </a:rPr>
            </a:br>
            <a:endParaRPr sz="18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
          <p:cNvSpPr/>
          <p:nvPr/>
        </p:nvSpPr>
        <p:spPr>
          <a:xfrm>
            <a:off x="3505320" y="2146320"/>
            <a:ext cx="5320440" cy="3606120"/>
          </a:xfrm>
          <a:prstGeom prst="roundRect">
            <a:avLst>
              <a:gd name="adj" fmla="val 7196"/>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78" name="Google Shape;378;p6"/>
          <p:cNvSpPr/>
          <p:nvPr/>
        </p:nvSpPr>
        <p:spPr>
          <a:xfrm rot="-7779600">
            <a:off x="3161520" y="3267360"/>
            <a:ext cx="432360" cy="106884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 name="Google Shape;379;p6"/>
          <p:cNvPicPr preferRelativeResize="0"/>
          <p:nvPr/>
        </p:nvPicPr>
        <p:blipFill rotWithShape="1">
          <a:blip r:embed="rId3">
            <a:alphaModFix amt="73000"/>
          </a:blip>
          <a:srcRect/>
          <a:stretch/>
        </p:blipFill>
        <p:spPr>
          <a:xfrm>
            <a:off x="4012560" y="4876560"/>
            <a:ext cx="748440" cy="752400"/>
          </a:xfrm>
          <a:prstGeom prst="rect">
            <a:avLst/>
          </a:prstGeom>
          <a:noFill/>
          <a:ln>
            <a:noFill/>
          </a:ln>
        </p:spPr>
      </p:pic>
      <p:sp>
        <p:nvSpPr>
          <p:cNvPr id="380" name="Google Shape;380;p6"/>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70000"/>
              </a:lnSpc>
              <a:spcBef>
                <a:spcPts val="0"/>
              </a:spcBef>
              <a:spcAft>
                <a:spcPts val="0"/>
              </a:spcAft>
              <a:buNone/>
            </a:pPr>
            <a:r>
              <a:rPr lang="es-CL" sz="3300" b="1" i="0" u="none" strike="noStrike" cap="none">
                <a:solidFill>
                  <a:srgbClr val="29754D"/>
                </a:solidFill>
                <a:latin typeface="Calibri"/>
                <a:ea typeface="Calibri"/>
                <a:cs typeface="Calibri"/>
                <a:sym typeface="Calibri"/>
              </a:rPr>
              <a:t>PARTIDORES </a:t>
            </a:r>
            <a:r>
              <a:rPr lang="es-CL" sz="3300" b="0" i="0" u="none" strike="noStrike" cap="none">
                <a:solidFill>
                  <a:srgbClr val="C73E32"/>
                </a:solidFill>
                <a:latin typeface="Calibri"/>
                <a:ea typeface="Calibri"/>
                <a:cs typeface="Calibri"/>
                <a:sym typeface="Calibri"/>
              </a:rPr>
              <a:t>SUAVES</a:t>
            </a:r>
            <a:endParaRPr sz="3300" b="0" i="0" u="none" strike="noStrike" cap="none">
              <a:latin typeface="Arial"/>
              <a:ea typeface="Arial"/>
              <a:cs typeface="Arial"/>
              <a:sym typeface="Arial"/>
            </a:endParaRPr>
          </a:p>
        </p:txBody>
      </p:sp>
      <p:sp>
        <p:nvSpPr>
          <p:cNvPr id="381" name="Google Shape;381;p6"/>
          <p:cNvSpPr/>
          <p:nvPr/>
        </p:nvSpPr>
        <p:spPr>
          <a:xfrm>
            <a:off x="3772080" y="2334240"/>
            <a:ext cx="4901400" cy="2964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C73E32"/>
                </a:solidFill>
                <a:latin typeface="Calibri"/>
                <a:ea typeface="Calibri"/>
                <a:cs typeface="Calibri"/>
                <a:sym typeface="Calibri"/>
              </a:rPr>
              <a:t>En el siguiente video explicativo se verán los siguientes aspectos de los partidores suaves:</a:t>
            </a:r>
            <a:endParaRPr sz="1800" b="0" i="0" u="none" strike="noStrike" cap="none">
              <a:latin typeface="Arial"/>
              <a:ea typeface="Arial"/>
              <a:cs typeface="Arial"/>
              <a:sym typeface="Arial"/>
            </a:endParaRPr>
          </a:p>
          <a:p>
            <a:pPr marL="0" marR="0" lvl="0" indent="0" algn="l" rtl="0">
              <a:lnSpc>
                <a:spcPct val="20000"/>
              </a:lnSpc>
              <a:spcBef>
                <a:spcPts val="300"/>
              </a:spcBef>
              <a:spcAft>
                <a:spcPts val="0"/>
              </a:spcAft>
              <a:buNone/>
            </a:pPr>
            <a:endParaRPr sz="1800" b="0" i="0" u="none" strike="noStrike" cap="none">
              <a:latin typeface="Arial"/>
              <a:ea typeface="Arial"/>
              <a:cs typeface="Arial"/>
              <a:sym typeface="Arial"/>
            </a:endParaRPr>
          </a:p>
          <a:p>
            <a:pPr marL="284400" marR="0" lvl="0" indent="-175680" algn="l" rtl="0">
              <a:lnSpc>
                <a:spcPct val="100000"/>
              </a:lnSpc>
              <a:spcBef>
                <a:spcPts val="30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Qué son los partidores suaves.</a:t>
            </a:r>
            <a:endParaRPr sz="1800" b="0" i="0" u="none" strike="noStrike" cap="none">
              <a:latin typeface="Arial"/>
              <a:ea typeface="Arial"/>
              <a:cs typeface="Arial"/>
              <a:sym typeface="Arial"/>
            </a:endParaRPr>
          </a:p>
          <a:p>
            <a:pPr marL="284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Cómo funcionan los partidores suaves.</a:t>
            </a:r>
            <a:endParaRPr sz="1800" b="0" i="0" u="none" strike="noStrike" cap="none">
              <a:latin typeface="Arial"/>
              <a:ea typeface="Arial"/>
              <a:cs typeface="Arial"/>
              <a:sym typeface="Arial"/>
            </a:endParaRPr>
          </a:p>
          <a:p>
            <a:pPr marL="284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Ventajas al utilizar partidores suaves.</a:t>
            </a:r>
            <a:endParaRPr sz="1800" b="0" i="0" u="none" strike="noStrike" cap="none">
              <a:latin typeface="Arial"/>
              <a:ea typeface="Arial"/>
              <a:cs typeface="Arial"/>
              <a:sym typeface="Arial"/>
            </a:endParaRPr>
          </a:p>
          <a:p>
            <a:pPr marL="284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Conceptos para seleccionar un partidor suave según las aplicaciones.</a:t>
            </a:r>
            <a:endParaRPr sz="1800" b="0" i="0" u="none" strike="noStrike" cap="none">
              <a:latin typeface="Arial"/>
              <a:ea typeface="Arial"/>
              <a:cs typeface="Arial"/>
              <a:sym typeface="Arial"/>
            </a:endParaRPr>
          </a:p>
          <a:p>
            <a:pPr marL="284400" marR="0" lvl="0" indent="-175680" algn="l" rtl="0">
              <a:lnSpc>
                <a:spcPct val="100000"/>
              </a:lnSpc>
              <a:spcBef>
                <a:spcPts val="0"/>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Arquitectura y características generales.</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97A7"/>
                </a:solidFill>
                <a:latin typeface="Calibri"/>
                <a:ea typeface="Calibri"/>
                <a:cs typeface="Calibri"/>
                <a:sym typeface="Calibri"/>
              </a:rPr>
              <a:t>                      </a:t>
            </a:r>
            <a:r>
              <a:rPr lang="es-CL" sz="1800" b="0" i="0" u="sng" strike="noStrike" cap="none">
                <a:solidFill>
                  <a:schemeClr val="hlink"/>
                </a:solidFill>
                <a:latin typeface="Calibri"/>
                <a:ea typeface="Calibri"/>
                <a:cs typeface="Calibri"/>
                <a:sym typeface="Calibri"/>
                <a:hlinkClick r:id="rId4"/>
              </a:rPr>
              <a:t>https://youtu.be/7ZiHPeYWw94</a:t>
            </a:r>
            <a:endParaRPr sz="1800" b="0" i="0" u="none" strike="noStrike" cap="none">
              <a:latin typeface="Arial"/>
              <a:ea typeface="Arial"/>
              <a:cs typeface="Arial"/>
              <a:sym typeface="Arial"/>
            </a:endParaRPr>
          </a:p>
        </p:txBody>
      </p:sp>
      <p:pic>
        <p:nvPicPr>
          <p:cNvPr id="382" name="Google Shape;382;p6"/>
          <p:cNvPicPr preferRelativeResize="0"/>
          <p:nvPr/>
        </p:nvPicPr>
        <p:blipFill rotWithShape="1">
          <a:blip r:embed="rId5">
            <a:alphaModFix/>
          </a:blip>
          <a:srcRect/>
          <a:stretch/>
        </p:blipFill>
        <p:spPr>
          <a:xfrm flipH="1">
            <a:off x="805680" y="3550680"/>
            <a:ext cx="3022200" cy="31726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7"/>
          <p:cNvSpPr/>
          <p:nvPr/>
        </p:nvSpPr>
        <p:spPr>
          <a:xfrm>
            <a:off x="3931560" y="2251080"/>
            <a:ext cx="5237280" cy="1825200"/>
          </a:xfrm>
          <a:prstGeom prst="roundRect">
            <a:avLst>
              <a:gd name="adj" fmla="val 0"/>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88" name="Google Shape;388;p7"/>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¿QUÉ ES UN </a:t>
            </a:r>
            <a:r>
              <a:rPr lang="es-CL" sz="3400" b="0" i="0" u="none" strike="noStrike" cap="none">
                <a:solidFill>
                  <a:srgbClr val="C73E32"/>
                </a:solidFill>
                <a:latin typeface="Calibri"/>
                <a:ea typeface="Calibri"/>
                <a:cs typeface="Calibri"/>
                <a:sym typeface="Calibri"/>
              </a:rPr>
              <a:t>INFORME TÉCNICO?</a:t>
            </a:r>
            <a:endParaRPr sz="3400" b="0" i="0" u="none" strike="noStrike" cap="none">
              <a:latin typeface="Arial"/>
              <a:ea typeface="Arial"/>
              <a:cs typeface="Arial"/>
              <a:sym typeface="Arial"/>
            </a:endParaRPr>
          </a:p>
        </p:txBody>
      </p:sp>
      <p:sp>
        <p:nvSpPr>
          <p:cNvPr id="389" name="Google Shape;389;p7"/>
          <p:cNvSpPr/>
          <p:nvPr/>
        </p:nvSpPr>
        <p:spPr>
          <a:xfrm>
            <a:off x="3668040" y="1945080"/>
            <a:ext cx="5817600" cy="642600"/>
          </a:xfrm>
          <a:prstGeom prst="rect">
            <a:avLst/>
          </a:prstGeom>
          <a:noFill/>
          <a:ln>
            <a:noFill/>
          </a:ln>
        </p:spPr>
        <p:txBody>
          <a:bodyPr spcFirstLastPara="1" wrap="square" lIns="90000" tIns="45000" rIns="90000" bIns="45000" anchor="t" anchorCtr="0">
            <a:normAutofit/>
          </a:bodyPr>
          <a:lstStyle/>
          <a:p>
            <a:pPr marL="0" marR="0" lvl="0" indent="0" algn="ctr" rtl="0">
              <a:lnSpc>
                <a:spcPct val="50000"/>
              </a:lnSpc>
              <a:spcBef>
                <a:spcPts val="0"/>
              </a:spcBef>
              <a:spcAft>
                <a:spcPts val="0"/>
              </a:spcAft>
              <a:buNone/>
            </a:pPr>
            <a:endParaRPr sz="828" b="0" i="0" u="none" strike="noStrike" cap="none">
              <a:latin typeface="Arial"/>
              <a:ea typeface="Arial"/>
              <a:cs typeface="Arial"/>
              <a:sym typeface="Arial"/>
            </a:endParaRPr>
          </a:p>
          <a:p>
            <a:pPr marL="0" marR="0" lvl="0" indent="0" algn="ctr" rtl="0">
              <a:lnSpc>
                <a:spcPct val="50000"/>
              </a:lnSpc>
              <a:spcBef>
                <a:spcPts val="1001"/>
              </a:spcBef>
              <a:spcAft>
                <a:spcPts val="0"/>
              </a:spcAft>
              <a:buNone/>
            </a:pPr>
            <a:endParaRPr sz="828" b="0" i="0" u="none" strike="noStrike" cap="none">
              <a:latin typeface="Arial"/>
              <a:ea typeface="Arial"/>
              <a:cs typeface="Arial"/>
              <a:sym typeface="Arial"/>
            </a:endParaRPr>
          </a:p>
          <a:p>
            <a:pPr marL="0" marR="0" lvl="0" indent="0" algn="ctr" rtl="0">
              <a:lnSpc>
                <a:spcPct val="50000"/>
              </a:lnSpc>
              <a:spcBef>
                <a:spcPts val="1001"/>
              </a:spcBef>
              <a:spcAft>
                <a:spcPts val="0"/>
              </a:spcAft>
              <a:buNone/>
            </a:pPr>
            <a:endParaRPr sz="828" b="0" i="0" u="none" strike="noStrike" cap="none">
              <a:latin typeface="Arial"/>
              <a:ea typeface="Arial"/>
              <a:cs typeface="Arial"/>
              <a:sym typeface="Arial"/>
            </a:endParaRPr>
          </a:p>
          <a:p>
            <a:pPr marL="0" marR="0" lvl="0" indent="0" algn="ctr" rtl="0">
              <a:lnSpc>
                <a:spcPct val="50000"/>
              </a:lnSpc>
              <a:spcBef>
                <a:spcPts val="1001"/>
              </a:spcBef>
              <a:spcAft>
                <a:spcPts val="0"/>
              </a:spcAft>
              <a:buNone/>
            </a:pPr>
            <a:r>
              <a:rPr lang="es-CL" sz="100" b="0" i="0" u="none" strike="noStrike" cap="none">
                <a:solidFill>
                  <a:srgbClr val="000000"/>
                </a:solidFill>
                <a:latin typeface="Arial"/>
                <a:ea typeface="Arial"/>
                <a:cs typeface="Arial"/>
                <a:sym typeface="Arial"/>
              </a:rPr>
              <a:t>  </a:t>
            </a:r>
            <a:endParaRPr sz="100" b="0" i="0" u="none" strike="noStrike" cap="none">
              <a:latin typeface="Arial"/>
              <a:ea typeface="Arial"/>
              <a:cs typeface="Arial"/>
              <a:sym typeface="Arial"/>
            </a:endParaRPr>
          </a:p>
        </p:txBody>
      </p:sp>
      <p:sp>
        <p:nvSpPr>
          <p:cNvPr id="390" name="Google Shape;390;p7"/>
          <p:cNvSpPr/>
          <p:nvPr/>
        </p:nvSpPr>
        <p:spPr>
          <a:xfrm>
            <a:off x="457200" y="2250000"/>
            <a:ext cx="3453840" cy="2307600"/>
          </a:xfrm>
          <a:prstGeom prst="rect">
            <a:avLst/>
          </a:prstGeom>
          <a:noFill/>
          <a:ln>
            <a:noFill/>
          </a:ln>
        </p:spPr>
        <p:txBody>
          <a:bodyPr spcFirstLastPara="1" wrap="square" lIns="90000" tIns="45000" rIns="90000" bIns="45000" anchor="t" anchorCtr="0">
            <a:noAutofit/>
          </a:bodyPr>
          <a:lstStyle/>
          <a:p>
            <a:pPr marL="140400" marR="0" lvl="0" indent="-139680" algn="l" rtl="0">
              <a:lnSpc>
                <a:spcPct val="100000"/>
              </a:lnSpc>
              <a:spcBef>
                <a:spcPts val="0"/>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El </a:t>
            </a:r>
            <a:r>
              <a:rPr lang="es-CL" sz="1700" b="1" i="0" u="none" strike="noStrike" cap="none">
                <a:solidFill>
                  <a:srgbClr val="000000"/>
                </a:solidFill>
                <a:latin typeface="Calibri"/>
                <a:ea typeface="Calibri"/>
                <a:cs typeface="Calibri"/>
                <a:sym typeface="Calibri"/>
              </a:rPr>
              <a:t>informe</a:t>
            </a:r>
            <a:r>
              <a:rPr lang="es-CL" sz="1700" b="0" i="0" u="none" strike="noStrike" cap="none">
                <a:solidFill>
                  <a:srgbClr val="000000"/>
                </a:solidFill>
                <a:latin typeface="Calibri"/>
                <a:ea typeface="Calibri"/>
                <a:cs typeface="Calibri"/>
                <a:sym typeface="Calibri"/>
              </a:rPr>
              <a:t> es un </a:t>
            </a:r>
            <a:r>
              <a:rPr lang="es-CL" sz="1700" b="1" i="0" u="none" strike="noStrike" cap="none">
                <a:solidFill>
                  <a:srgbClr val="000000"/>
                </a:solidFill>
                <a:latin typeface="Calibri"/>
                <a:ea typeface="Calibri"/>
                <a:cs typeface="Calibri"/>
                <a:sym typeface="Calibri"/>
              </a:rPr>
              <a:t>documento</a:t>
            </a:r>
            <a:r>
              <a:rPr lang="es-CL" sz="1700" b="0" i="0" u="none" strike="noStrike" cap="none">
                <a:solidFill>
                  <a:srgbClr val="000000"/>
                </a:solidFill>
                <a:latin typeface="Calibri"/>
                <a:ea typeface="Calibri"/>
                <a:cs typeface="Calibri"/>
                <a:sym typeface="Calibri"/>
              </a:rPr>
              <a:t> escrito con fin informativo (científico, técnico o comercial) con el propósito de comunicar información ordenada </a:t>
            </a:r>
            <a:br>
              <a:rPr lang="es-CL" sz="1800" b="0" i="0" u="none" strike="noStrike" cap="none">
                <a:latin typeface="Arial"/>
                <a:ea typeface="Arial"/>
                <a:cs typeface="Arial"/>
                <a:sym typeface="Arial"/>
              </a:rPr>
            </a:br>
            <a:r>
              <a:rPr lang="es-CL" sz="1700" b="0" i="0" u="none" strike="noStrike" cap="none">
                <a:solidFill>
                  <a:srgbClr val="000000"/>
                </a:solidFill>
                <a:latin typeface="Calibri"/>
                <a:ea typeface="Calibri"/>
                <a:cs typeface="Calibri"/>
                <a:sym typeface="Calibri"/>
              </a:rPr>
              <a:t>y clara. </a:t>
            </a:r>
            <a:endParaRPr sz="17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Por consiguiente, refiere hechos obtenidos o verificados por el autor (reconocimientos, investigaciones, estudios o trabajos).</a:t>
            </a:r>
            <a:endParaRPr sz="17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700"/>
              <a:buFont typeface="Arial"/>
              <a:buChar char="•"/>
            </a:pPr>
            <a:r>
              <a:rPr lang="es-CL" sz="1700" b="0" i="0" u="none" strike="noStrike" cap="none">
                <a:solidFill>
                  <a:srgbClr val="000000"/>
                </a:solidFill>
                <a:latin typeface="Calibri"/>
                <a:ea typeface="Calibri"/>
                <a:cs typeface="Calibri"/>
                <a:sym typeface="Calibri"/>
              </a:rPr>
              <a:t>Revisaremos la estructura de un </a:t>
            </a:r>
            <a:r>
              <a:rPr lang="es-CL" sz="1700" b="1" i="0" u="none" strike="noStrike" cap="none">
                <a:solidFill>
                  <a:srgbClr val="000000"/>
                </a:solidFill>
                <a:latin typeface="Calibri"/>
                <a:ea typeface="Calibri"/>
                <a:cs typeface="Calibri"/>
                <a:sym typeface="Calibri"/>
              </a:rPr>
              <a:t>Informe Diagnóstico </a:t>
            </a:r>
            <a:r>
              <a:rPr lang="es-CL" sz="1700" b="0" i="0" u="none" strike="noStrike" cap="none">
                <a:solidFill>
                  <a:srgbClr val="000000"/>
                </a:solidFill>
                <a:latin typeface="Calibri"/>
                <a:ea typeface="Calibri"/>
                <a:cs typeface="Calibri"/>
                <a:sym typeface="Calibri"/>
              </a:rPr>
              <a:t>y de </a:t>
            </a:r>
            <a:r>
              <a:rPr lang="es-CL" sz="1700" b="1" i="0" u="none" strike="noStrike" cap="none">
                <a:solidFill>
                  <a:srgbClr val="000000"/>
                </a:solidFill>
                <a:latin typeface="Calibri"/>
                <a:ea typeface="Calibri"/>
                <a:cs typeface="Calibri"/>
                <a:sym typeface="Calibri"/>
              </a:rPr>
              <a:t>Memoria Explicativa</a:t>
            </a:r>
            <a:r>
              <a:rPr lang="es-CL" sz="1700" b="0" i="0" u="none" strike="noStrike" cap="none">
                <a:solidFill>
                  <a:srgbClr val="000000"/>
                </a:solidFill>
                <a:latin typeface="Calibri"/>
                <a:ea typeface="Calibri"/>
                <a:cs typeface="Calibri"/>
                <a:sym typeface="Calibri"/>
              </a:rPr>
              <a:t>.</a:t>
            </a:r>
            <a:endParaRPr sz="1700" b="0" i="0" u="none" strike="noStrike" cap="none">
              <a:latin typeface="Arial"/>
              <a:ea typeface="Arial"/>
              <a:cs typeface="Arial"/>
              <a:sym typeface="Arial"/>
            </a:endParaRPr>
          </a:p>
        </p:txBody>
      </p:sp>
      <p:pic>
        <p:nvPicPr>
          <p:cNvPr id="391" name="Google Shape;391;p7"/>
          <p:cNvPicPr preferRelativeResize="0"/>
          <p:nvPr/>
        </p:nvPicPr>
        <p:blipFill rotWithShape="1">
          <a:blip r:embed="rId3">
            <a:alphaModFix/>
          </a:blip>
          <a:srcRect r="2697"/>
          <a:stretch/>
        </p:blipFill>
        <p:spPr>
          <a:xfrm>
            <a:off x="3941280" y="4216320"/>
            <a:ext cx="5214600" cy="2463120"/>
          </a:xfrm>
          <a:prstGeom prst="rect">
            <a:avLst/>
          </a:prstGeom>
          <a:noFill/>
          <a:ln w="9525" cap="flat" cmpd="sng">
            <a:solidFill>
              <a:schemeClr val="dk1"/>
            </a:solidFill>
            <a:prstDash val="solid"/>
            <a:round/>
            <a:headEnd type="none" w="sm" len="sm"/>
            <a:tailEnd type="none" w="sm" len="sm"/>
          </a:ln>
        </p:spPr>
      </p:pic>
      <p:grpSp>
        <p:nvGrpSpPr>
          <p:cNvPr id="392" name="Google Shape;392;p7"/>
          <p:cNvGrpSpPr/>
          <p:nvPr/>
        </p:nvGrpSpPr>
        <p:grpSpPr>
          <a:xfrm>
            <a:off x="4804200" y="2298600"/>
            <a:ext cx="3640320" cy="1637640"/>
            <a:chOff x="4804200" y="2298600"/>
            <a:chExt cx="3640320" cy="1637640"/>
          </a:xfrm>
        </p:grpSpPr>
        <p:pic>
          <p:nvPicPr>
            <p:cNvPr id="393" name="Google Shape;393;p7"/>
            <p:cNvPicPr preferRelativeResize="0"/>
            <p:nvPr/>
          </p:nvPicPr>
          <p:blipFill rotWithShape="1">
            <a:blip r:embed="rId4">
              <a:alphaModFix/>
            </a:blip>
            <a:srcRect b="66173"/>
            <a:stretch/>
          </p:blipFill>
          <p:spPr>
            <a:xfrm>
              <a:off x="4804200" y="2298600"/>
              <a:ext cx="3640320" cy="818280"/>
            </a:xfrm>
            <a:prstGeom prst="rect">
              <a:avLst/>
            </a:prstGeom>
            <a:noFill/>
            <a:ln>
              <a:noFill/>
            </a:ln>
          </p:spPr>
        </p:pic>
        <p:pic>
          <p:nvPicPr>
            <p:cNvPr id="394" name="Google Shape;394;p7"/>
            <p:cNvPicPr preferRelativeResize="0"/>
            <p:nvPr/>
          </p:nvPicPr>
          <p:blipFill rotWithShape="1">
            <a:blip r:embed="rId4">
              <a:alphaModFix/>
            </a:blip>
            <a:srcRect t="65680"/>
            <a:stretch/>
          </p:blipFill>
          <p:spPr>
            <a:xfrm>
              <a:off x="4804200" y="3105720"/>
              <a:ext cx="3640320" cy="83052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
          <p:cNvSpPr/>
          <p:nvPr/>
        </p:nvSpPr>
        <p:spPr>
          <a:xfrm>
            <a:off x="549360" y="2044800"/>
            <a:ext cx="8606880" cy="4609440"/>
          </a:xfrm>
          <a:prstGeom prst="roundRect">
            <a:avLst>
              <a:gd name="adj" fmla="val 3898"/>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00" name="Google Shape;400;p8"/>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INFORME DE </a:t>
            </a:r>
            <a:r>
              <a:rPr lang="es-CL" sz="3400" b="0" i="0" u="none" strike="noStrike" cap="none">
                <a:solidFill>
                  <a:srgbClr val="C73E32"/>
                </a:solidFill>
                <a:latin typeface="Calibri"/>
                <a:ea typeface="Calibri"/>
                <a:cs typeface="Calibri"/>
                <a:sym typeface="Calibri"/>
              </a:rPr>
              <a:t>DIAGNÓSTICO</a:t>
            </a:r>
            <a:endParaRPr sz="3400" b="0" i="0" u="none" strike="noStrike" cap="none">
              <a:latin typeface="Arial"/>
              <a:ea typeface="Arial"/>
              <a:cs typeface="Arial"/>
              <a:sym typeface="Arial"/>
            </a:endParaRPr>
          </a:p>
        </p:txBody>
      </p:sp>
      <p:sp>
        <p:nvSpPr>
          <p:cNvPr id="403" name="Google Shape;403;p8"/>
          <p:cNvSpPr/>
          <p:nvPr/>
        </p:nvSpPr>
        <p:spPr>
          <a:xfrm>
            <a:off x="736560" y="2289240"/>
            <a:ext cx="8292240" cy="45237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700" b="0" i="0" u="none" strike="noStrike" cap="none" dirty="0">
                <a:solidFill>
                  <a:srgbClr val="000000"/>
                </a:solidFill>
                <a:latin typeface="Calibri"/>
                <a:ea typeface="Calibri"/>
                <a:cs typeface="Calibri"/>
                <a:sym typeface="Calibri"/>
              </a:rPr>
              <a:t>En el Informe de Diagnóstico se debe incluir una etapa de revisión de la instalación (establecimiento) considerando su estado actual. Además, en este objetivo se debe incluir.</a:t>
            </a:r>
            <a:endParaRPr sz="1700" b="0" i="0" u="none" strike="noStrike" cap="none" dirty="0">
              <a:latin typeface="Arial"/>
              <a:ea typeface="Arial"/>
              <a:cs typeface="Arial"/>
              <a:sym typeface="Arial"/>
            </a:endParaRPr>
          </a:p>
          <a:p>
            <a:pPr marL="0" marR="0" lvl="0" indent="0" algn="l" rtl="0">
              <a:lnSpc>
                <a:spcPct val="100000"/>
              </a:lnSpc>
              <a:spcBef>
                <a:spcPts val="799"/>
              </a:spcBef>
              <a:spcAft>
                <a:spcPts val="0"/>
              </a:spcAft>
              <a:buNone/>
            </a:pPr>
            <a:r>
              <a:rPr lang="es-CL" sz="1700" b="1" i="0" u="sng" strike="noStrike" cap="none" dirty="0">
                <a:solidFill>
                  <a:srgbClr val="C73E32"/>
                </a:solidFill>
                <a:latin typeface="Calibri"/>
                <a:ea typeface="Calibri"/>
                <a:cs typeface="Calibri"/>
                <a:sym typeface="Calibri"/>
              </a:rPr>
              <a:t>Planimetría Eléctrica</a:t>
            </a:r>
            <a:r>
              <a:rPr lang="es-CL" sz="1700" b="1" i="0" u="none" strike="noStrike" cap="none" dirty="0">
                <a:solidFill>
                  <a:srgbClr val="C73E32"/>
                </a:solidFill>
                <a:latin typeface="Calibri"/>
                <a:ea typeface="Calibri"/>
                <a:cs typeface="Calibri"/>
                <a:sym typeface="Calibri"/>
              </a:rPr>
              <a:t>:</a:t>
            </a:r>
            <a:r>
              <a:rPr lang="es-CL" sz="1700" b="0" i="0" u="none" strike="noStrike" cap="none" dirty="0">
                <a:solidFill>
                  <a:srgbClr val="000000"/>
                </a:solidFill>
                <a:latin typeface="Calibri"/>
                <a:ea typeface="Calibri"/>
                <a:cs typeface="Calibri"/>
                <a:sym typeface="Calibri"/>
              </a:rPr>
              <a:t> Los planos eléctricos constituyen una representación gráfica de un elemento físico presente en los sistemas eléctricos, como por ejemplo un relé, un partidor, un arrancador o un transformador, entre otros elementos. Existen diferentes símbolos para el mismo dispositivo según la norma que se está usando para desarrollar el plano eléctrico, en nuestro caso la </a:t>
            </a:r>
            <a:r>
              <a:rPr lang="es-CL" sz="1700" b="0" i="0" u="none" strike="noStrike" cap="none" dirty="0" err="1">
                <a:solidFill>
                  <a:srgbClr val="000000"/>
                </a:solidFill>
                <a:latin typeface="Calibri"/>
                <a:ea typeface="Calibri"/>
                <a:cs typeface="Calibri"/>
                <a:sym typeface="Calibri"/>
              </a:rPr>
              <a:t>NChElec</a:t>
            </a:r>
            <a:r>
              <a:rPr lang="es-CL" sz="1700" b="0" i="0" u="none" strike="noStrike" cap="none" dirty="0">
                <a:solidFill>
                  <a:srgbClr val="000000"/>
                </a:solidFill>
                <a:latin typeface="Calibri"/>
                <a:ea typeface="Calibri"/>
                <a:cs typeface="Calibri"/>
                <a:sym typeface="Calibri"/>
              </a:rPr>
              <a:t> 04/2003.</a:t>
            </a:r>
            <a:endParaRPr sz="1700" b="0" i="0" u="none" strike="noStrike" cap="none" dirty="0">
              <a:latin typeface="Arial"/>
              <a:ea typeface="Arial"/>
              <a:cs typeface="Arial"/>
              <a:sym typeface="Arial"/>
            </a:endParaRPr>
          </a:p>
          <a:p>
            <a:pPr marL="0" marR="0" lvl="0" indent="0" algn="l" rtl="0">
              <a:lnSpc>
                <a:spcPct val="100000"/>
              </a:lnSpc>
              <a:spcBef>
                <a:spcPts val="799"/>
              </a:spcBef>
              <a:spcAft>
                <a:spcPts val="0"/>
              </a:spcAft>
              <a:buNone/>
            </a:pPr>
            <a:r>
              <a:rPr lang="es-CL" sz="1700" b="1" i="0" u="sng" strike="noStrike" cap="none" dirty="0">
                <a:solidFill>
                  <a:srgbClr val="C73E32"/>
                </a:solidFill>
                <a:latin typeface="Calibri"/>
                <a:ea typeface="Calibri"/>
                <a:cs typeface="Calibri"/>
                <a:sym typeface="Calibri"/>
              </a:rPr>
              <a:t>Diagrama Unilineal</a:t>
            </a:r>
            <a:r>
              <a:rPr lang="es-CL" sz="1700" b="1" i="0" u="none" strike="noStrike" cap="none" dirty="0">
                <a:solidFill>
                  <a:srgbClr val="C73E32"/>
                </a:solidFill>
                <a:latin typeface="Calibri"/>
                <a:ea typeface="Calibri"/>
                <a:cs typeface="Calibri"/>
                <a:sym typeface="Calibri"/>
              </a:rPr>
              <a:t>:</a:t>
            </a:r>
            <a:r>
              <a:rPr lang="es-CL" sz="1700" b="0" i="0" u="none" strike="noStrike" cap="none" dirty="0">
                <a:solidFill>
                  <a:srgbClr val="C73E32"/>
                </a:solidFill>
                <a:latin typeface="Calibri"/>
                <a:ea typeface="Calibri"/>
                <a:cs typeface="Calibri"/>
                <a:sym typeface="Calibri"/>
              </a:rPr>
              <a:t> </a:t>
            </a:r>
            <a:r>
              <a:rPr lang="es-CL" sz="1700" b="0" i="0" u="none" strike="noStrike" cap="none" dirty="0">
                <a:solidFill>
                  <a:srgbClr val="000000"/>
                </a:solidFill>
                <a:latin typeface="Calibri"/>
                <a:ea typeface="Calibri"/>
                <a:cs typeface="Calibri"/>
                <a:sym typeface="Calibri"/>
              </a:rPr>
              <a:t>Parte de los planos eléctricos que consiste en una representación simbólica de cómo se distribuyen los elementos de protección en un tablero (TG) y sus características.</a:t>
            </a:r>
            <a:endParaRPr sz="1700" b="0" i="0" u="none" strike="noStrike" cap="none" dirty="0">
              <a:latin typeface="Arial"/>
              <a:ea typeface="Arial"/>
              <a:cs typeface="Arial"/>
              <a:sym typeface="Arial"/>
            </a:endParaRPr>
          </a:p>
          <a:p>
            <a:pPr marL="0" marR="0" lvl="0" indent="0" algn="l" rtl="0">
              <a:lnSpc>
                <a:spcPct val="100000"/>
              </a:lnSpc>
              <a:spcBef>
                <a:spcPts val="799"/>
              </a:spcBef>
              <a:spcAft>
                <a:spcPts val="0"/>
              </a:spcAft>
              <a:buNone/>
            </a:pPr>
            <a:r>
              <a:rPr lang="es-CL" sz="1700" b="1" i="0" u="sng" strike="noStrike" cap="none" dirty="0">
                <a:solidFill>
                  <a:srgbClr val="C73E32"/>
                </a:solidFill>
                <a:latin typeface="Calibri"/>
                <a:ea typeface="Calibri"/>
                <a:cs typeface="Calibri"/>
                <a:sym typeface="Calibri"/>
              </a:rPr>
              <a:t>Cubicación</a:t>
            </a:r>
            <a:r>
              <a:rPr lang="es-CL" sz="1700" b="1" i="0" u="none" strike="noStrike" cap="none" dirty="0">
                <a:solidFill>
                  <a:srgbClr val="C73E32"/>
                </a:solidFill>
                <a:latin typeface="Calibri"/>
                <a:ea typeface="Calibri"/>
                <a:cs typeface="Calibri"/>
                <a:sym typeface="Calibri"/>
              </a:rPr>
              <a:t>:</a:t>
            </a:r>
            <a:r>
              <a:rPr lang="es-CL" sz="1700" b="0" i="0" u="none" strike="noStrike" cap="none" dirty="0">
                <a:solidFill>
                  <a:srgbClr val="C73E32"/>
                </a:solidFill>
                <a:latin typeface="Calibri"/>
                <a:ea typeface="Calibri"/>
                <a:cs typeface="Calibri"/>
                <a:sym typeface="Calibri"/>
              </a:rPr>
              <a:t> </a:t>
            </a:r>
            <a:r>
              <a:rPr lang="es-CL" sz="1700" b="0" i="0" u="none" strike="noStrike" cap="none" dirty="0">
                <a:solidFill>
                  <a:srgbClr val="000000"/>
                </a:solidFill>
                <a:latin typeface="Calibri"/>
                <a:ea typeface="Calibri"/>
                <a:cs typeface="Calibri"/>
                <a:sym typeface="Calibri"/>
              </a:rPr>
              <a:t>Una cubicación es la determinación de volúmenes y magnitudes de la </a:t>
            </a:r>
            <a:br>
              <a:rPr lang="es-CL" sz="1800" b="0" i="0" u="none" strike="noStrike" cap="none" dirty="0">
                <a:latin typeface="Arial"/>
                <a:ea typeface="Arial"/>
                <a:cs typeface="Arial"/>
                <a:sym typeface="Arial"/>
              </a:rPr>
            </a:br>
            <a:r>
              <a:rPr lang="es-CL" sz="1700" b="0" i="0" u="none" strike="noStrike" cap="none" dirty="0">
                <a:solidFill>
                  <a:srgbClr val="000000"/>
                </a:solidFill>
                <a:latin typeface="Calibri"/>
                <a:ea typeface="Calibri"/>
                <a:cs typeface="Calibri"/>
                <a:sym typeface="Calibri"/>
              </a:rPr>
              <a:t>obra a ejecutar. </a:t>
            </a:r>
            <a:endParaRPr sz="1700" b="0" i="0" u="none" strike="noStrike" cap="none" dirty="0">
              <a:latin typeface="Arial"/>
              <a:ea typeface="Arial"/>
              <a:cs typeface="Arial"/>
              <a:sym typeface="Arial"/>
            </a:endParaRPr>
          </a:p>
          <a:p>
            <a:pPr marL="0" marR="0" lvl="0" indent="0" algn="l" rtl="0">
              <a:lnSpc>
                <a:spcPct val="100000"/>
              </a:lnSpc>
              <a:spcBef>
                <a:spcPts val="799"/>
              </a:spcBef>
              <a:spcAft>
                <a:spcPts val="0"/>
              </a:spcAft>
              <a:buNone/>
            </a:pPr>
            <a:r>
              <a:rPr lang="es-CL" sz="1700" b="1" i="0" u="sng" strike="noStrike" cap="none" dirty="0">
                <a:solidFill>
                  <a:srgbClr val="C73E32"/>
                </a:solidFill>
                <a:latin typeface="Calibri"/>
                <a:ea typeface="Calibri"/>
                <a:cs typeface="Calibri"/>
                <a:sym typeface="Calibri"/>
              </a:rPr>
              <a:t>Imágenes</a:t>
            </a:r>
            <a:r>
              <a:rPr lang="es-CL" sz="1700" b="1" i="0" u="none" strike="noStrike" cap="none" dirty="0">
                <a:solidFill>
                  <a:srgbClr val="C73E32"/>
                </a:solidFill>
                <a:latin typeface="Calibri"/>
                <a:ea typeface="Calibri"/>
                <a:cs typeface="Calibri"/>
                <a:sym typeface="Calibri"/>
              </a:rPr>
              <a:t>:</a:t>
            </a:r>
            <a:r>
              <a:rPr lang="es-CL" sz="1700" b="0" i="0" u="none" strike="noStrike" cap="none" dirty="0">
                <a:solidFill>
                  <a:srgbClr val="C73E32"/>
                </a:solidFill>
                <a:latin typeface="Calibri"/>
                <a:ea typeface="Calibri"/>
                <a:cs typeface="Calibri"/>
                <a:sym typeface="Calibri"/>
              </a:rPr>
              <a:t> </a:t>
            </a:r>
            <a:r>
              <a:rPr lang="es-CL" sz="1700" b="0" i="0" u="none" strike="noStrike" cap="none" dirty="0">
                <a:solidFill>
                  <a:srgbClr val="000000"/>
                </a:solidFill>
                <a:latin typeface="Calibri"/>
                <a:ea typeface="Calibri"/>
                <a:cs typeface="Calibri"/>
                <a:sym typeface="Calibri"/>
              </a:rPr>
              <a:t>Respaldo visual del actual estado de la instalación. En este caso, el establecimiento (laboratorio).</a:t>
            </a:r>
            <a:endParaRPr sz="17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700" b="0" i="0" u="none" strike="noStrike" cap="none"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9"/>
          <p:cNvSpPr/>
          <p:nvPr/>
        </p:nvSpPr>
        <p:spPr>
          <a:xfrm>
            <a:off x="4587840" y="2038320"/>
            <a:ext cx="18396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3813480" y="3252240"/>
            <a:ext cx="9030240" cy="59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447840" y="1214280"/>
            <a:ext cx="9030240" cy="6080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400" b="1" i="0" u="none" strike="noStrike" cap="none">
                <a:solidFill>
                  <a:srgbClr val="29754D"/>
                </a:solidFill>
                <a:latin typeface="Calibri"/>
                <a:ea typeface="Calibri"/>
                <a:cs typeface="Calibri"/>
                <a:sym typeface="Calibri"/>
              </a:rPr>
              <a:t>INFORME TÉCNICO </a:t>
            </a:r>
            <a:r>
              <a:rPr lang="es-CL" sz="3400" b="0" i="0" u="none" strike="noStrike" cap="none">
                <a:solidFill>
                  <a:srgbClr val="C73E32"/>
                </a:solidFill>
                <a:latin typeface="Calibri"/>
                <a:ea typeface="Calibri"/>
                <a:cs typeface="Calibri"/>
                <a:sym typeface="Calibri"/>
              </a:rPr>
              <a:t>TIPO</a:t>
            </a:r>
            <a:r>
              <a:rPr lang="es-CL" sz="3400" b="1" i="0" u="none" strike="noStrike" cap="none">
                <a:solidFill>
                  <a:srgbClr val="29754D"/>
                </a:solidFill>
                <a:latin typeface="Calibri"/>
                <a:ea typeface="Calibri"/>
                <a:cs typeface="Calibri"/>
                <a:sym typeface="Calibri"/>
              </a:rPr>
              <a:t> </a:t>
            </a:r>
            <a:r>
              <a:rPr lang="es-CL" sz="3400" b="0" i="0" u="none" strike="noStrike" cap="none">
                <a:solidFill>
                  <a:srgbClr val="C73E32"/>
                </a:solidFill>
                <a:latin typeface="Calibri"/>
                <a:ea typeface="Calibri"/>
                <a:cs typeface="Calibri"/>
                <a:sym typeface="Calibri"/>
              </a:rPr>
              <a:t>DIAGNÓSTICO</a:t>
            </a:r>
            <a:endParaRPr sz="3400" b="0" i="0" u="none" strike="noStrike" cap="none">
              <a:latin typeface="Arial"/>
              <a:ea typeface="Arial"/>
              <a:cs typeface="Arial"/>
              <a:sym typeface="Arial"/>
            </a:endParaRPr>
          </a:p>
        </p:txBody>
      </p:sp>
      <p:sp>
        <p:nvSpPr>
          <p:cNvPr id="411" name="Google Shape;411;p9"/>
          <p:cNvSpPr/>
          <p:nvPr/>
        </p:nvSpPr>
        <p:spPr>
          <a:xfrm>
            <a:off x="609480" y="2289240"/>
            <a:ext cx="8292240" cy="8596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En el Informe de Diagnóstico se debe incluir una etapa de revisión de la instalación (establecimiento) considerando su estado actual. Además, en este objetivo se debe incluir.</a:t>
            </a:r>
            <a:endParaRPr sz="17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700" b="0" i="0" u="none" strike="noStrike" cap="none">
              <a:latin typeface="Arial"/>
              <a:ea typeface="Arial"/>
              <a:cs typeface="Arial"/>
              <a:sym typeface="Arial"/>
            </a:endParaRPr>
          </a:p>
        </p:txBody>
      </p:sp>
      <p:graphicFrame>
        <p:nvGraphicFramePr>
          <p:cNvPr id="412" name="Google Shape;412;p9"/>
          <p:cNvGraphicFramePr/>
          <p:nvPr/>
        </p:nvGraphicFramePr>
        <p:xfrm>
          <a:off x="647640" y="3165840"/>
          <a:ext cx="7949875" cy="3043425"/>
        </p:xfrm>
        <a:graphic>
          <a:graphicData uri="http://schemas.openxmlformats.org/drawingml/2006/table">
            <a:tbl>
              <a:tblPr>
                <a:noFill/>
                <a:tableStyleId>{0D20930E-5AE1-4163-B922-AEE06D77D213}</a:tableStyleId>
              </a:tblPr>
              <a:tblGrid>
                <a:gridCol w="7949875">
                  <a:extLst>
                    <a:ext uri="{9D8B030D-6E8A-4147-A177-3AD203B41FA5}">
                      <a16:colId xmlns:a16="http://schemas.microsoft.com/office/drawing/2014/main" val="20000"/>
                    </a:ext>
                  </a:extLst>
                </a:gridCol>
              </a:tblGrid>
              <a:tr h="399600">
                <a:tc>
                  <a:txBody>
                    <a:bodyPr/>
                    <a:lstStyle/>
                    <a:p>
                      <a:pPr marL="0" marR="0" lvl="0" indent="0" algn="l" rtl="0">
                        <a:lnSpc>
                          <a:spcPct val="100000"/>
                        </a:lnSpc>
                        <a:spcBef>
                          <a:spcPts val="0"/>
                        </a:spcBef>
                        <a:spcAft>
                          <a:spcPts val="0"/>
                        </a:spcAft>
                        <a:buNone/>
                      </a:pPr>
                      <a:r>
                        <a:rPr lang="es-CL" sz="1600" b="1" u="none" strike="noStrike" cap="none">
                          <a:solidFill>
                            <a:srgbClr val="000000"/>
                          </a:solidFill>
                          <a:latin typeface="Calibri"/>
                          <a:ea typeface="Calibri"/>
                          <a:cs typeface="Calibri"/>
                          <a:sym typeface="Calibri"/>
                        </a:rPr>
                        <a:t>INFORME DIAGNÓSTICO </a:t>
                      </a:r>
                      <a:endParaRPr sz="1600" b="0" u="none" strike="noStrike" cap="none">
                        <a:latin typeface="Arial"/>
                        <a:ea typeface="Arial"/>
                        <a:cs typeface="Arial"/>
                        <a:sym typeface="Arial"/>
                      </a:endParaRPr>
                    </a:p>
                  </a:txBody>
                  <a:tcPr marL="91450" marR="91450" marT="45725" marB="45725">
                    <a:solidFill>
                      <a:srgbClr val="AAE0C1"/>
                    </a:solidFill>
                  </a:tcPr>
                </a:tc>
                <a:extLst>
                  <a:ext uri="{0D108BD9-81ED-4DB2-BD59-A6C34878D82A}">
                    <a16:rowId xmlns:a16="http://schemas.microsoft.com/office/drawing/2014/main" val="10000"/>
                  </a:ext>
                </a:extLst>
              </a:tr>
              <a:tr h="1844275">
                <a:tc>
                  <a:txBody>
                    <a:bodyPr/>
                    <a:lstStyle/>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Introducción.</a:t>
                      </a:r>
                      <a:endParaRPr sz="1600" b="0" u="none" strike="noStrike" cap="none">
                        <a:latin typeface="Arial"/>
                        <a:ea typeface="Arial"/>
                        <a:cs typeface="Arial"/>
                        <a:sym typeface="Arial"/>
                      </a:endParaRPr>
                    </a:p>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Alcances.</a:t>
                      </a:r>
                      <a:endParaRPr sz="1600" b="0" u="none" strike="noStrike" cap="none">
                        <a:latin typeface="Arial"/>
                        <a:ea typeface="Arial"/>
                        <a:cs typeface="Arial"/>
                        <a:sym typeface="Arial"/>
                      </a:endParaRPr>
                    </a:p>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Condiciones generales.</a:t>
                      </a:r>
                      <a:endParaRPr sz="1600" b="0" u="none" strike="noStrike" cap="none">
                        <a:latin typeface="Arial"/>
                        <a:ea typeface="Arial"/>
                        <a:cs typeface="Arial"/>
                        <a:sym typeface="Arial"/>
                      </a:endParaRPr>
                    </a:p>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Normas y documentos de referencias.</a:t>
                      </a:r>
                      <a:endParaRPr sz="1600" b="0" u="none" strike="noStrike" cap="none">
                        <a:latin typeface="Arial"/>
                        <a:ea typeface="Arial"/>
                        <a:cs typeface="Arial"/>
                        <a:sym typeface="Arial"/>
                      </a:endParaRPr>
                    </a:p>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Descripción situación existente (diagnóstico).</a:t>
                      </a:r>
                      <a:endParaRPr sz="1600" b="0" u="none" strike="noStrike" cap="none">
                        <a:latin typeface="Arial"/>
                        <a:ea typeface="Arial"/>
                        <a:cs typeface="Arial"/>
                        <a:sym typeface="Arial"/>
                      </a:endParaRPr>
                    </a:p>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Resumen de diagnóstico según norma.</a:t>
                      </a:r>
                      <a:endParaRPr sz="1600" b="0" u="none" strike="noStrike" cap="none">
                        <a:latin typeface="Arial"/>
                        <a:ea typeface="Arial"/>
                        <a:cs typeface="Arial"/>
                        <a:sym typeface="Arial"/>
                      </a:endParaRPr>
                    </a:p>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Propuesta de mejora.</a:t>
                      </a:r>
                      <a:endParaRPr sz="1600" b="0" u="none" strike="noStrike" cap="none">
                        <a:latin typeface="Arial"/>
                        <a:ea typeface="Arial"/>
                        <a:cs typeface="Arial"/>
                        <a:sym typeface="Arial"/>
                      </a:endParaRPr>
                    </a:p>
                  </a:txBody>
                  <a:tcPr marL="91450" marR="91450" marT="45725" marB="45725">
                    <a:solidFill>
                      <a:srgbClr val="FFFFFF"/>
                    </a:solidFill>
                  </a:tcPr>
                </a:tc>
                <a:extLst>
                  <a:ext uri="{0D108BD9-81ED-4DB2-BD59-A6C34878D82A}">
                    <a16:rowId xmlns:a16="http://schemas.microsoft.com/office/drawing/2014/main" val="10001"/>
                  </a:ext>
                </a:extLst>
              </a:tr>
              <a:tr h="399600">
                <a:tc>
                  <a:txBody>
                    <a:bodyPr/>
                    <a:lstStyle/>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Planos eléctricos.</a:t>
                      </a:r>
                      <a:endParaRPr sz="1600" b="0" u="none" strike="noStrike" cap="none">
                        <a:latin typeface="Arial"/>
                        <a:ea typeface="Arial"/>
                        <a:cs typeface="Arial"/>
                        <a:sym typeface="Arial"/>
                      </a:endParaRPr>
                    </a:p>
                  </a:txBody>
                  <a:tcPr marL="91450" marR="91450" marT="45725" marB="45725">
                    <a:solidFill>
                      <a:srgbClr val="FFFFFF"/>
                    </a:solidFill>
                  </a:tcPr>
                </a:tc>
                <a:extLst>
                  <a:ext uri="{0D108BD9-81ED-4DB2-BD59-A6C34878D82A}">
                    <a16:rowId xmlns:a16="http://schemas.microsoft.com/office/drawing/2014/main" val="10002"/>
                  </a:ext>
                </a:extLst>
              </a:tr>
              <a:tr h="399950">
                <a:tc>
                  <a:txBody>
                    <a:bodyPr/>
                    <a:lstStyle/>
                    <a:p>
                      <a:pPr marL="248400" marR="0" lvl="0" indent="-211680" algn="l" rtl="0">
                        <a:lnSpc>
                          <a:spcPct val="100000"/>
                        </a:lnSpc>
                        <a:spcBef>
                          <a:spcPts val="0"/>
                        </a:spcBef>
                        <a:spcAft>
                          <a:spcPts val="0"/>
                        </a:spcAft>
                        <a:buClr>
                          <a:srgbClr val="000000"/>
                        </a:buClr>
                        <a:buSzPts val="1600"/>
                        <a:buFont typeface="Arial"/>
                        <a:buChar char="•"/>
                      </a:pPr>
                      <a:r>
                        <a:rPr lang="es-CL" sz="1600" b="0" u="none" strike="noStrike" cap="none">
                          <a:solidFill>
                            <a:srgbClr val="000000"/>
                          </a:solidFill>
                          <a:latin typeface="Calibri"/>
                          <a:ea typeface="Calibri"/>
                          <a:cs typeface="Calibri"/>
                          <a:sym typeface="Calibri"/>
                        </a:rPr>
                        <a:t>Cubicación. </a:t>
                      </a:r>
                      <a:endParaRPr sz="1600" b="0" u="none" strike="noStrike" cap="none">
                        <a:latin typeface="Arial"/>
                        <a:ea typeface="Arial"/>
                        <a:cs typeface="Arial"/>
                        <a:sym typeface="Arial"/>
                      </a:endParaRPr>
                    </a:p>
                  </a:txBody>
                  <a:tcPr marL="91450" marR="91450" marT="45725" marB="45725">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Personalizado</PresentationFormat>
  <Paragraphs>153</Paragraphs>
  <Slides>18</Slides>
  <Notes>18</Notes>
  <HiddenSlides>0</HiddenSlides>
  <MMClips>0</MMClips>
  <ScaleCrop>false</ScaleCrop>
  <HeadingPairs>
    <vt:vector size="6" baseType="variant">
      <vt:variant>
        <vt:lpstr>Fuentes usadas</vt:lpstr>
      </vt:variant>
      <vt:variant>
        <vt:i4>2</vt:i4>
      </vt:variant>
      <vt:variant>
        <vt:lpstr>Tema</vt:lpstr>
      </vt:variant>
      <vt:variant>
        <vt:i4>5</vt:i4>
      </vt:variant>
      <vt:variant>
        <vt:lpstr>Títulos de diapositiva</vt:lpstr>
      </vt:variant>
      <vt:variant>
        <vt:i4>18</vt:i4>
      </vt:variant>
    </vt:vector>
  </HeadingPairs>
  <TitlesOfParts>
    <vt:vector size="25" baseType="lpstr">
      <vt:lpstr>Arial</vt:lpstr>
      <vt:lpstr>Calibri</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2021-02-18T23:44:25Z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ies>
</file>