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2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1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7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2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3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7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8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6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7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05684"/>
            <a:ext cx="3168351" cy="5298022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6205" y="1124746"/>
            <a:ext cx="3444720" cy="14401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4541" y="1124746"/>
            <a:ext cx="3459802" cy="144015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1600" b="1" dirty="0" smtClean="0"/>
              <a:t>La cultura precolombina de América se formó y desarrolló independiente de la del “Viejo Mundo”</a:t>
            </a:r>
            <a:endParaRPr lang="es-CL" sz="16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4499992" y="3284986"/>
            <a:ext cx="3908965" cy="17984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19548" y="3501010"/>
            <a:ext cx="3816424" cy="14681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Se desarrollaron una serie de culturas, tanto en Mesoamérica como en el área andina de América del Sur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7" name="6 Flecha derecha"/>
          <p:cNvSpPr/>
          <p:nvPr/>
        </p:nvSpPr>
        <p:spPr>
          <a:xfrm rot="5400000">
            <a:off x="5952159" y="2576700"/>
            <a:ext cx="884566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10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44008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88024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Los Atacameños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951384" y="2924944"/>
            <a:ext cx="3608081" cy="33123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959949" y="2924945"/>
            <a:ext cx="3599517" cy="331236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600" b="1" dirty="0" smtClean="0">
                <a:solidFill>
                  <a:prstClr val="black"/>
                </a:solidFill>
              </a:rPr>
              <a:t>Habitaban </a:t>
            </a:r>
            <a:r>
              <a:rPr lang="es-CL" sz="1600" b="1" dirty="0" smtClean="0">
                <a:solidFill>
                  <a:prstClr val="black"/>
                </a:solidFill>
              </a:rPr>
              <a:t> en</a:t>
            </a:r>
            <a:r>
              <a:rPr lang="es-CL" sz="1600" b="1" dirty="0" smtClean="0">
                <a:solidFill>
                  <a:prstClr val="black"/>
                </a:solidFill>
              </a:rPr>
              <a:t> oasis cercanos al </a:t>
            </a:r>
            <a:r>
              <a:rPr lang="es-CL" sz="1600" b="1" dirty="0" smtClean="0">
                <a:solidFill>
                  <a:prstClr val="black"/>
                </a:solidFill>
              </a:rPr>
              <a:t>río Loa.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600" b="1" dirty="0" smtClean="0">
                <a:solidFill>
                  <a:prstClr val="black"/>
                </a:solidFill>
              </a:rPr>
              <a:t>Este territorio tenía malas condiciones para el trabajo agrícola.  Por esto desarrollaron riego artificial y el cultivo en terrazas</a:t>
            </a:r>
            <a:endParaRPr lang="es-ES" sz="1600" b="1" dirty="0" smtClean="0">
              <a:solidFill>
                <a:prstClr val="black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6255290" y="1973398"/>
            <a:ext cx="864096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56" y="1211804"/>
            <a:ext cx="3610146" cy="46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44008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88024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Los Atacameños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32150" y="2852936"/>
            <a:ext cx="3888432" cy="33123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914706" y="2924943"/>
            <a:ext cx="3761750" cy="345638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Cultivaban maíz</a:t>
            </a:r>
            <a:r>
              <a:rPr lang="es-CL" sz="1400" b="1" dirty="0" smtClean="0">
                <a:solidFill>
                  <a:prstClr val="black"/>
                </a:solidFill>
              </a:rPr>
              <a:t>, quínoa, papas y </a:t>
            </a:r>
            <a:r>
              <a:rPr lang="es-CL" sz="1400" b="1" dirty="0" smtClean="0">
                <a:solidFill>
                  <a:prstClr val="black"/>
                </a:solidFill>
              </a:rPr>
              <a:t>algodón.</a:t>
            </a:r>
            <a:endParaRPr lang="es-CL" sz="1400" b="1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es-CL" sz="1100" b="1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Practicaban el comercio de trueque </a:t>
            </a:r>
            <a:r>
              <a:rPr lang="es-CL" sz="1400" b="1" dirty="0" smtClean="0">
                <a:solidFill>
                  <a:prstClr val="black"/>
                </a:solidFill>
              </a:rPr>
              <a:t>con la costa.</a:t>
            </a:r>
            <a:endParaRPr lang="es-CL" sz="1400" b="1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es-CL" sz="1100" b="1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Trabajaban metales y </a:t>
            </a:r>
            <a:r>
              <a:rPr lang="es-CL" sz="1400" b="1" dirty="0" smtClean="0">
                <a:solidFill>
                  <a:prstClr val="black"/>
                </a:solidFill>
              </a:rPr>
              <a:t>elaboraron </a:t>
            </a:r>
            <a:r>
              <a:rPr lang="es-CL" sz="1400" b="1" dirty="0" smtClean="0">
                <a:solidFill>
                  <a:prstClr val="black"/>
                </a:solidFill>
              </a:rPr>
              <a:t>tejidos </a:t>
            </a:r>
            <a:r>
              <a:rPr lang="es-CL" sz="1400" b="1" dirty="0" smtClean="0">
                <a:solidFill>
                  <a:prstClr val="black"/>
                </a:solidFill>
              </a:rPr>
              <a:t>y cerámicas </a:t>
            </a:r>
            <a:r>
              <a:rPr lang="es-CL" sz="1400" b="1" dirty="0" smtClean="0">
                <a:solidFill>
                  <a:prstClr val="black"/>
                </a:solidFill>
              </a:rPr>
              <a:t>de </a:t>
            </a:r>
            <a:r>
              <a:rPr lang="es-CL" sz="1400" b="1" dirty="0" smtClean="0">
                <a:solidFill>
                  <a:prstClr val="black"/>
                </a:solidFill>
              </a:rPr>
              <a:t>gran </a:t>
            </a:r>
            <a:r>
              <a:rPr lang="es-CL" sz="1400" b="1" dirty="0" smtClean="0">
                <a:solidFill>
                  <a:prstClr val="black"/>
                </a:solidFill>
              </a:rPr>
              <a:t>calidad.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es-CL" sz="1100" b="1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Construyeron </a:t>
            </a:r>
            <a:r>
              <a:rPr lang="es-CL" sz="1400" b="1" dirty="0">
                <a:solidFill>
                  <a:prstClr val="black"/>
                </a:solidFill>
              </a:rPr>
              <a:t>aldeas fortificadas o pucaras.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es-ES" sz="1600" b="1" dirty="0" smtClean="0">
              <a:solidFill>
                <a:prstClr val="black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6255290" y="1973398"/>
            <a:ext cx="864096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107588" cy="401191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44" y="4402782"/>
            <a:ext cx="113538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44008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88024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Los Diaguitas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788024" y="2780928"/>
            <a:ext cx="3960440" cy="34563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52020" y="3140968"/>
            <a:ext cx="4032448" cy="316835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600" b="1" dirty="0" smtClean="0">
                <a:solidFill>
                  <a:prstClr val="black"/>
                </a:solidFill>
              </a:rPr>
              <a:t>Habitaban </a:t>
            </a:r>
            <a:r>
              <a:rPr lang="es-CL" sz="1600" b="1" dirty="0" smtClean="0">
                <a:solidFill>
                  <a:prstClr val="black"/>
                </a:solidFill>
              </a:rPr>
              <a:t>entre los ríos Copiapó y Aconcagua</a:t>
            </a:r>
            <a:endParaRPr lang="es-CL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600" b="1" dirty="0">
                <a:solidFill>
                  <a:prstClr val="black"/>
                </a:solidFill>
              </a:rPr>
              <a:t>Practicaban la </a:t>
            </a:r>
            <a:r>
              <a:rPr lang="es-CL" sz="1600" b="1" dirty="0" smtClean="0">
                <a:solidFill>
                  <a:prstClr val="black"/>
                </a:solidFill>
              </a:rPr>
              <a:t>agricultura. </a:t>
            </a:r>
            <a:r>
              <a:rPr lang="es-CL" sz="1600" b="1" dirty="0">
                <a:solidFill>
                  <a:prstClr val="black"/>
                </a:solidFill>
              </a:rPr>
              <a:t>S</a:t>
            </a:r>
            <a:r>
              <a:rPr lang="es-CL" sz="1600" b="1" dirty="0" smtClean="0">
                <a:solidFill>
                  <a:prstClr val="black"/>
                </a:solidFill>
              </a:rPr>
              <a:t>us principales cultivos eran  </a:t>
            </a:r>
            <a:r>
              <a:rPr lang="es-CL" sz="1600" b="1" dirty="0">
                <a:solidFill>
                  <a:prstClr val="black"/>
                </a:solidFill>
              </a:rPr>
              <a:t>papa, quínoa, zapallos y </a:t>
            </a:r>
            <a:r>
              <a:rPr lang="es-CL" sz="1600" b="1" dirty="0" smtClean="0">
                <a:solidFill>
                  <a:prstClr val="black"/>
                </a:solidFill>
              </a:rPr>
              <a:t>frejoles.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600" b="1" dirty="0" smtClean="0">
                <a:solidFill>
                  <a:prstClr val="black"/>
                </a:solidFill>
              </a:rPr>
              <a:t>Se </a:t>
            </a:r>
            <a:r>
              <a:rPr lang="es-CL" sz="1600" b="1" dirty="0" smtClean="0">
                <a:solidFill>
                  <a:prstClr val="black"/>
                </a:solidFill>
              </a:rPr>
              <a:t>destacaron por el trabajo en cerámica. Sus piezas más características son el jarro pato y el jarro zapato.</a:t>
            </a:r>
            <a:endParaRPr lang="es-CL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600" b="1" dirty="0" smtClean="0">
              <a:solidFill>
                <a:prstClr val="black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6255290" y="1973398"/>
            <a:ext cx="864096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59722"/>
            <a:ext cx="4248472" cy="39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22" y="1266478"/>
            <a:ext cx="6840760" cy="5185034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2843367" y="1037428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987383" y="1029462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</a:rPr>
              <a:t>Los </a:t>
            </a:r>
            <a:r>
              <a:rPr lang="es-ES" sz="2400" b="1" dirty="0" smtClean="0">
                <a:solidFill>
                  <a:prstClr val="black"/>
                </a:solidFill>
              </a:rPr>
              <a:t>mapuche</a:t>
            </a:r>
            <a:endParaRPr lang="es-ES" sz="2400" b="1" dirty="0" smtClean="0">
              <a:solidFill>
                <a:prstClr val="black"/>
              </a:solidFill>
            </a:endParaRPr>
          </a:p>
          <a:p>
            <a:pPr algn="ctr"/>
            <a:r>
              <a:rPr lang="es-ES" b="1" dirty="0" smtClean="0">
                <a:solidFill>
                  <a:prstClr val="black"/>
                </a:solidFill>
              </a:rPr>
              <a:t>“Gente </a:t>
            </a:r>
            <a:r>
              <a:rPr lang="es-ES" b="1" dirty="0" smtClean="0">
                <a:solidFill>
                  <a:prstClr val="black"/>
                </a:solidFill>
              </a:rPr>
              <a:t>de la tierra”</a:t>
            </a:r>
            <a:endParaRPr lang="es-C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44008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88024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Los </a:t>
            </a:r>
            <a:r>
              <a:rPr lang="es-ES" sz="2000" b="1" dirty="0" smtClean="0">
                <a:solidFill>
                  <a:prstClr val="black"/>
                </a:solidFill>
              </a:rPr>
              <a:t>mapuche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951384" y="2780928"/>
            <a:ext cx="3608081" cy="34563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959949" y="2924945"/>
            <a:ext cx="3599517" cy="331236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600" b="1" dirty="0" smtClean="0">
                <a:solidFill>
                  <a:prstClr val="black"/>
                </a:solidFill>
              </a:rPr>
              <a:t>Habitaban desde el río </a:t>
            </a:r>
            <a:r>
              <a:rPr lang="es-CL" sz="1600" b="1" dirty="0" err="1" smtClean="0">
                <a:solidFill>
                  <a:prstClr val="black"/>
                </a:solidFill>
              </a:rPr>
              <a:t>Choapa</a:t>
            </a:r>
            <a:r>
              <a:rPr lang="es-CL" sz="1600" b="1" dirty="0" smtClean="0">
                <a:solidFill>
                  <a:prstClr val="black"/>
                </a:solidFill>
              </a:rPr>
              <a:t> hasta el seno de </a:t>
            </a:r>
            <a:r>
              <a:rPr lang="es-CL" sz="1600" b="1" dirty="0" err="1" smtClean="0">
                <a:solidFill>
                  <a:prstClr val="black"/>
                </a:solidFill>
              </a:rPr>
              <a:t>Reloncaví</a:t>
            </a:r>
            <a:r>
              <a:rPr lang="es-CL" sz="1600" b="1" dirty="0" smtClean="0">
                <a:solidFill>
                  <a:prstClr val="black"/>
                </a:solidFill>
              </a:rPr>
              <a:t>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600" b="1" dirty="0" smtClean="0">
                <a:solidFill>
                  <a:prstClr val="black"/>
                </a:solidFill>
              </a:rPr>
              <a:t>Eran un conjunto de tribus sin unidad política, cuyo elemento en común era el idioma mapudungun.</a:t>
            </a:r>
            <a:endParaRPr lang="es-CL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600" b="1" dirty="0" smtClean="0">
              <a:solidFill>
                <a:prstClr val="black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6291294" y="1937394"/>
            <a:ext cx="792088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0386"/>
            <a:ext cx="4032448" cy="39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15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44008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88024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Los </a:t>
            </a:r>
            <a:r>
              <a:rPr lang="es-ES" sz="2000" b="1" dirty="0" smtClean="0">
                <a:solidFill>
                  <a:prstClr val="black"/>
                </a:solidFill>
              </a:rPr>
              <a:t>mapuche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951384" y="2780928"/>
            <a:ext cx="3608081" cy="34563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905014" y="2924944"/>
            <a:ext cx="3771442" cy="331236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4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Varias</a:t>
            </a:r>
            <a:r>
              <a:rPr lang="es-CL" sz="1400" b="1" dirty="0" smtClean="0">
                <a:solidFill>
                  <a:prstClr val="black"/>
                </a:solidFill>
              </a:rPr>
              <a:t> familias emparentadas formaban un clan o </a:t>
            </a:r>
            <a:r>
              <a:rPr lang="es-CL" sz="1400" b="1" dirty="0" err="1" smtClean="0">
                <a:solidFill>
                  <a:prstClr val="black"/>
                </a:solidFill>
              </a:rPr>
              <a:t>lov</a:t>
            </a:r>
            <a:r>
              <a:rPr lang="es-CL" sz="1400" b="1" dirty="0" smtClean="0">
                <a:solidFill>
                  <a:prstClr val="black"/>
                </a:solidFill>
              </a:rPr>
              <a:t> y era </a:t>
            </a:r>
            <a:r>
              <a:rPr lang="es-CL" sz="1400" b="1" dirty="0" smtClean="0">
                <a:solidFill>
                  <a:prstClr val="black"/>
                </a:solidFill>
              </a:rPr>
              <a:t>el núcleo básico de </a:t>
            </a:r>
            <a:r>
              <a:rPr lang="es-CL" sz="1400" b="1" dirty="0" smtClean="0">
                <a:solidFill>
                  <a:prstClr val="black"/>
                </a:solidFill>
              </a:rPr>
              <a:t>la sociedad. </a:t>
            </a:r>
            <a:endParaRPr lang="es-CL" sz="14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4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La unión de varios </a:t>
            </a:r>
            <a:r>
              <a:rPr lang="es-CL" sz="1400" b="1" dirty="0" err="1" smtClean="0">
                <a:solidFill>
                  <a:prstClr val="black"/>
                </a:solidFill>
              </a:rPr>
              <a:t>lov</a:t>
            </a:r>
            <a:r>
              <a:rPr lang="es-CL" sz="1400" b="1" dirty="0" smtClean="0">
                <a:solidFill>
                  <a:prstClr val="black"/>
                </a:solidFill>
              </a:rPr>
              <a:t> se denominaba levo.  Y era dirigido por un lonco en tiempos de paz y por un toqui en tiempos de guerra.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400" b="1" dirty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En caso de peligro los </a:t>
            </a:r>
            <a:r>
              <a:rPr lang="es-CL" sz="1400" b="1" dirty="0" err="1" smtClean="0">
                <a:solidFill>
                  <a:prstClr val="black"/>
                </a:solidFill>
              </a:rPr>
              <a:t>levos</a:t>
            </a:r>
            <a:r>
              <a:rPr lang="es-CL" sz="1400" b="1" dirty="0" smtClean="0">
                <a:solidFill>
                  <a:prstClr val="black"/>
                </a:solidFill>
              </a:rPr>
              <a:t> se agrupaban formando un </a:t>
            </a:r>
            <a:r>
              <a:rPr lang="es-CL" sz="1400" b="1" dirty="0" err="1" smtClean="0">
                <a:solidFill>
                  <a:prstClr val="black"/>
                </a:solidFill>
              </a:rPr>
              <a:t>aillarehue</a:t>
            </a:r>
            <a:r>
              <a:rPr lang="es-CL" sz="1400" b="1" dirty="0" smtClean="0">
                <a:solidFill>
                  <a:prstClr val="black"/>
                </a:solidFill>
              </a:rPr>
              <a:t>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400" b="1" dirty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600" b="1" dirty="0" smtClean="0">
              <a:solidFill>
                <a:prstClr val="black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6291294" y="1937394"/>
            <a:ext cx="792088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0386"/>
            <a:ext cx="4032448" cy="39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16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44008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88024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Los </a:t>
            </a:r>
            <a:r>
              <a:rPr lang="es-ES" sz="2000" b="1" dirty="0" smtClean="0">
                <a:solidFill>
                  <a:prstClr val="black"/>
                </a:solidFill>
              </a:rPr>
              <a:t>mapuche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951384" y="2780928"/>
            <a:ext cx="3608081" cy="34563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946627" y="2924944"/>
            <a:ext cx="3599517" cy="331236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La agricultura era la principal actividad económica. </a:t>
            </a:r>
            <a:r>
              <a:rPr lang="es-CL" sz="1400" b="1" dirty="0" smtClean="0">
                <a:solidFill>
                  <a:prstClr val="black"/>
                </a:solidFill>
              </a:rPr>
              <a:t>Cultivaban maíz</a:t>
            </a:r>
            <a:r>
              <a:rPr lang="es-CL" sz="1400" b="1" dirty="0" smtClean="0">
                <a:solidFill>
                  <a:prstClr val="black"/>
                </a:solidFill>
              </a:rPr>
              <a:t>, </a:t>
            </a:r>
            <a:r>
              <a:rPr lang="es-CL" sz="1400" b="1" dirty="0" smtClean="0">
                <a:solidFill>
                  <a:prstClr val="black"/>
                </a:solidFill>
              </a:rPr>
              <a:t>papa</a:t>
            </a:r>
            <a:r>
              <a:rPr lang="es-CL" sz="1400" b="1" dirty="0" smtClean="0">
                <a:solidFill>
                  <a:prstClr val="black"/>
                </a:solidFill>
              </a:rPr>
              <a:t>, </a:t>
            </a:r>
            <a:r>
              <a:rPr lang="es-CL" sz="1400" b="1" dirty="0" smtClean="0">
                <a:solidFill>
                  <a:prstClr val="black"/>
                </a:solidFill>
              </a:rPr>
              <a:t>ají</a:t>
            </a:r>
            <a:r>
              <a:rPr lang="es-CL" sz="1400" b="1" dirty="0" smtClean="0">
                <a:solidFill>
                  <a:prstClr val="black"/>
                </a:solidFill>
              </a:rPr>
              <a:t>, </a:t>
            </a:r>
            <a:r>
              <a:rPr lang="es-CL" sz="1400" b="1" dirty="0" smtClean="0">
                <a:solidFill>
                  <a:prstClr val="black"/>
                </a:solidFill>
              </a:rPr>
              <a:t>poroto </a:t>
            </a:r>
            <a:r>
              <a:rPr lang="es-CL" sz="1400" b="1" dirty="0" smtClean="0">
                <a:solidFill>
                  <a:prstClr val="black"/>
                </a:solidFill>
              </a:rPr>
              <a:t>y zapallo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4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Creían en un ser superior, creador del pueblo al que llamaban Pillán.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Se </a:t>
            </a:r>
            <a:r>
              <a:rPr lang="es-CL" sz="1400" b="1" dirty="0" smtClean="0">
                <a:solidFill>
                  <a:prstClr val="black"/>
                </a:solidFill>
              </a:rPr>
              <a:t>le </a:t>
            </a:r>
            <a:r>
              <a:rPr lang="es-CL" sz="1400" b="1" dirty="0" smtClean="0">
                <a:solidFill>
                  <a:prstClr val="black"/>
                </a:solidFill>
              </a:rPr>
              <a:t>hacían rogativas pidiendo favores . Una de estas </a:t>
            </a:r>
            <a:r>
              <a:rPr lang="es-CL" sz="1400" b="1" dirty="0" smtClean="0">
                <a:solidFill>
                  <a:prstClr val="black"/>
                </a:solidFill>
              </a:rPr>
              <a:t>ceremonias era el </a:t>
            </a:r>
            <a:r>
              <a:rPr lang="es-CL" sz="1400" b="1" dirty="0" err="1" smtClean="0">
                <a:solidFill>
                  <a:prstClr val="black"/>
                </a:solidFill>
              </a:rPr>
              <a:t>nguillatún</a:t>
            </a:r>
            <a:r>
              <a:rPr lang="es-CL" sz="1400" b="1" dirty="0" smtClean="0">
                <a:solidFill>
                  <a:prstClr val="black"/>
                </a:solidFill>
              </a:rPr>
              <a:t>.</a:t>
            </a:r>
            <a:endParaRPr lang="es-CL" sz="14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600" b="1" dirty="0" smtClean="0">
              <a:solidFill>
                <a:prstClr val="black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6291294" y="1937394"/>
            <a:ext cx="792088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6" y="4043929"/>
            <a:ext cx="4073356" cy="229545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6" y="1919186"/>
            <a:ext cx="4073356" cy="19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17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44008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88024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Rapa </a:t>
            </a:r>
            <a:r>
              <a:rPr lang="es-ES" sz="2000" b="1" dirty="0" err="1" smtClean="0">
                <a:solidFill>
                  <a:prstClr val="black"/>
                </a:solidFill>
              </a:rPr>
              <a:t>Nui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951384" y="2780928"/>
            <a:ext cx="3608081" cy="31683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959949" y="2780928"/>
            <a:ext cx="3599517" cy="3600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La </a:t>
            </a:r>
            <a:r>
              <a:rPr lang="es-CL" sz="1400" b="1" dirty="0" smtClean="0">
                <a:solidFill>
                  <a:prstClr val="black"/>
                </a:solidFill>
              </a:rPr>
              <a:t>isla </a:t>
            </a:r>
            <a:r>
              <a:rPr lang="es-CL" sz="1400" b="1" dirty="0" smtClean="0">
                <a:solidFill>
                  <a:prstClr val="black"/>
                </a:solidFill>
              </a:rPr>
              <a:t>de </a:t>
            </a:r>
            <a:r>
              <a:rPr lang="es-CL" sz="1400" b="1" dirty="0" smtClean="0">
                <a:solidFill>
                  <a:prstClr val="black"/>
                </a:solidFill>
              </a:rPr>
              <a:t>Rapa </a:t>
            </a:r>
            <a:r>
              <a:rPr lang="es-CL" sz="1400" b="1" dirty="0" err="1" smtClean="0">
                <a:solidFill>
                  <a:prstClr val="black"/>
                </a:solidFill>
              </a:rPr>
              <a:t>Nui</a:t>
            </a:r>
            <a:r>
              <a:rPr lang="es-CL" sz="1400" b="1" dirty="0" smtClean="0">
                <a:solidFill>
                  <a:prstClr val="black"/>
                </a:solidFill>
              </a:rPr>
              <a:t> o isla </a:t>
            </a:r>
            <a:r>
              <a:rPr lang="es-CL" sz="1400" b="1" dirty="0" smtClean="0">
                <a:solidFill>
                  <a:prstClr val="black"/>
                </a:solidFill>
              </a:rPr>
              <a:t>de Pascua, tiene una historia muy </a:t>
            </a:r>
            <a:r>
              <a:rPr lang="es-CL" sz="1400" b="1" dirty="0" smtClean="0">
                <a:solidFill>
                  <a:prstClr val="black"/>
                </a:solidFill>
              </a:rPr>
              <a:t>particular. 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400" b="1" dirty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Fue </a:t>
            </a:r>
            <a:r>
              <a:rPr lang="es-CL" sz="1400" b="1" dirty="0" smtClean="0">
                <a:solidFill>
                  <a:prstClr val="black"/>
                </a:solidFill>
              </a:rPr>
              <a:t>colonizada por inmigrantes </a:t>
            </a:r>
            <a:r>
              <a:rPr lang="es-CL" sz="1400" b="1" dirty="0" smtClean="0">
                <a:solidFill>
                  <a:prstClr val="black"/>
                </a:solidFill>
              </a:rPr>
              <a:t>polinésicos.</a:t>
            </a:r>
            <a:endParaRPr lang="es-CL" sz="14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4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Su </a:t>
            </a:r>
            <a:r>
              <a:rPr lang="es-CL" sz="1400" b="1" dirty="0" smtClean="0">
                <a:solidFill>
                  <a:prstClr val="black"/>
                </a:solidFill>
              </a:rPr>
              <a:t> aislamiento </a:t>
            </a:r>
            <a:r>
              <a:rPr lang="es-CL" sz="1400" b="1" dirty="0" smtClean="0">
                <a:solidFill>
                  <a:prstClr val="black"/>
                </a:solidFill>
              </a:rPr>
              <a:t>favoreció el desarrollo de una cultura con rasgos </a:t>
            </a:r>
            <a:r>
              <a:rPr lang="es-CL" sz="1400" b="1" dirty="0" smtClean="0">
                <a:solidFill>
                  <a:prstClr val="black"/>
                </a:solidFill>
              </a:rPr>
              <a:t>únicos.</a:t>
            </a:r>
            <a:endParaRPr lang="es-CL" sz="14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400" b="1" dirty="0">
              <a:solidFill>
                <a:prstClr val="black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6291294" y="1937394"/>
            <a:ext cx="792088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46291"/>
            <a:ext cx="3456384" cy="509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18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44008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88024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Rapa </a:t>
            </a:r>
            <a:r>
              <a:rPr lang="es-ES" sz="2000" b="1" dirty="0" err="1" smtClean="0">
                <a:solidFill>
                  <a:prstClr val="black"/>
                </a:solidFill>
              </a:rPr>
              <a:t>Nui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951384" y="2780928"/>
            <a:ext cx="3608081" cy="3600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959949" y="2996952"/>
            <a:ext cx="3599517" cy="3600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Según la </a:t>
            </a:r>
            <a:r>
              <a:rPr lang="es-CL" sz="1400" b="1" dirty="0" smtClean="0">
                <a:solidFill>
                  <a:prstClr val="black"/>
                </a:solidFill>
              </a:rPr>
              <a:t>tradición, </a:t>
            </a:r>
            <a:r>
              <a:rPr lang="es-CL" sz="1400" b="1" dirty="0" smtClean="0">
                <a:solidFill>
                  <a:prstClr val="black"/>
                </a:solidFill>
              </a:rPr>
              <a:t>el </a:t>
            </a:r>
            <a:r>
              <a:rPr lang="es-CL" sz="1400" b="1" dirty="0" err="1" smtClean="0">
                <a:solidFill>
                  <a:prstClr val="black"/>
                </a:solidFill>
              </a:rPr>
              <a:t>Ariki</a:t>
            </a:r>
            <a:r>
              <a:rPr lang="es-CL" sz="1400" b="1" dirty="0" smtClean="0">
                <a:solidFill>
                  <a:prstClr val="black"/>
                </a:solidFill>
              </a:rPr>
              <a:t> </a:t>
            </a:r>
            <a:r>
              <a:rPr lang="es-CL" sz="1400" b="1" dirty="0" err="1" smtClean="0">
                <a:solidFill>
                  <a:prstClr val="black"/>
                </a:solidFill>
              </a:rPr>
              <a:t>Hotu</a:t>
            </a:r>
            <a:r>
              <a:rPr lang="es-CL" sz="1400" b="1" dirty="0" smtClean="0">
                <a:solidFill>
                  <a:prstClr val="black"/>
                </a:solidFill>
              </a:rPr>
              <a:t> </a:t>
            </a:r>
            <a:r>
              <a:rPr lang="es-CL" sz="1400" b="1" dirty="0" err="1" smtClean="0">
                <a:solidFill>
                  <a:prstClr val="black"/>
                </a:solidFill>
              </a:rPr>
              <a:t>Matu’a</a:t>
            </a:r>
            <a:r>
              <a:rPr lang="es-CL" sz="1400" b="1" dirty="0" smtClean="0">
                <a:solidFill>
                  <a:prstClr val="black"/>
                </a:solidFill>
              </a:rPr>
              <a:t>  fue el primer rey.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4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Hacia el año 1.000 la sociedad Rapa </a:t>
            </a:r>
            <a:r>
              <a:rPr lang="es-CL" sz="1400" b="1" dirty="0" err="1" smtClean="0">
                <a:solidFill>
                  <a:prstClr val="black"/>
                </a:solidFill>
              </a:rPr>
              <a:t>Nui</a:t>
            </a:r>
            <a:r>
              <a:rPr lang="es-CL" sz="1400" b="1" dirty="0" smtClean="0">
                <a:solidFill>
                  <a:prstClr val="black"/>
                </a:solidFill>
              </a:rPr>
              <a:t> alcanzó su máximo </a:t>
            </a:r>
            <a:r>
              <a:rPr lang="es-CL" sz="1400" b="1" dirty="0" smtClean="0">
                <a:solidFill>
                  <a:prstClr val="black"/>
                </a:solidFill>
              </a:rPr>
              <a:t>apogeo.  Se </a:t>
            </a:r>
            <a:r>
              <a:rPr lang="es-CL" sz="1400" b="1" dirty="0" smtClean="0">
                <a:solidFill>
                  <a:prstClr val="black"/>
                </a:solidFill>
              </a:rPr>
              <a:t>inició la construcción de gigantescas estatuas de piedra, los </a:t>
            </a:r>
            <a:r>
              <a:rPr lang="es-CL" sz="1400" b="1" dirty="0" err="1" smtClean="0">
                <a:solidFill>
                  <a:prstClr val="black"/>
                </a:solidFill>
              </a:rPr>
              <a:t>moais</a:t>
            </a:r>
            <a:r>
              <a:rPr lang="es-CL" sz="1400" b="1" dirty="0" smtClean="0">
                <a:solidFill>
                  <a:prstClr val="black"/>
                </a:solidFill>
              </a:rPr>
              <a:t>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4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CL" sz="1400" b="1" dirty="0">
              <a:solidFill>
                <a:prstClr val="black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6291294" y="1937394"/>
            <a:ext cx="792088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8" y="1965146"/>
            <a:ext cx="4187487" cy="42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19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44008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88024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Rapa </a:t>
            </a:r>
            <a:r>
              <a:rPr lang="es-ES" sz="2000" b="1" dirty="0" err="1" smtClean="0">
                <a:solidFill>
                  <a:prstClr val="black"/>
                </a:solidFill>
              </a:rPr>
              <a:t>Nui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951384" y="2780928"/>
            <a:ext cx="3608081" cy="3600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959949" y="2780928"/>
            <a:ext cx="3599517" cy="345638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El crecimiento de la </a:t>
            </a:r>
            <a:r>
              <a:rPr lang="es-CL" sz="1400" b="1" dirty="0" smtClean="0">
                <a:solidFill>
                  <a:prstClr val="black"/>
                </a:solidFill>
              </a:rPr>
              <a:t>población provocó la sobre explotación  de los recursos,  llegando casi a </a:t>
            </a:r>
            <a:r>
              <a:rPr lang="es-CL" sz="1400" b="1" dirty="0">
                <a:solidFill>
                  <a:prstClr val="black"/>
                </a:solidFill>
              </a:rPr>
              <a:t> </a:t>
            </a:r>
            <a:r>
              <a:rPr lang="es-CL" sz="1400" b="1" dirty="0" smtClean="0">
                <a:solidFill>
                  <a:prstClr val="black"/>
                </a:solidFill>
              </a:rPr>
              <a:t>la </a:t>
            </a:r>
            <a:r>
              <a:rPr lang="es-CL" sz="1400" b="1" dirty="0" smtClean="0">
                <a:solidFill>
                  <a:prstClr val="black"/>
                </a:solidFill>
              </a:rPr>
              <a:t>deforestación </a:t>
            </a:r>
            <a:r>
              <a:rPr lang="es-CL" sz="1400" b="1" dirty="0" smtClean="0">
                <a:solidFill>
                  <a:prstClr val="black"/>
                </a:solidFill>
              </a:rPr>
              <a:t>total de la </a:t>
            </a:r>
            <a:r>
              <a:rPr lang="es-CL" sz="1400" b="1" dirty="0" smtClean="0">
                <a:solidFill>
                  <a:prstClr val="black"/>
                </a:solidFill>
              </a:rPr>
              <a:t>isla.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endParaRPr lang="es-CL" sz="1400" b="1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s-CL" sz="1400" b="1" dirty="0" smtClean="0">
                <a:solidFill>
                  <a:prstClr val="black"/>
                </a:solidFill>
              </a:rPr>
              <a:t>Dentro de sus creencias figura el culto a </a:t>
            </a:r>
            <a:r>
              <a:rPr lang="es-CL" sz="1400" b="1" dirty="0" err="1" smtClean="0">
                <a:solidFill>
                  <a:prstClr val="black"/>
                </a:solidFill>
              </a:rPr>
              <a:t>Make</a:t>
            </a:r>
            <a:r>
              <a:rPr lang="es-CL" sz="1400" b="1" dirty="0" smtClean="0">
                <a:solidFill>
                  <a:prstClr val="black"/>
                </a:solidFill>
              </a:rPr>
              <a:t> </a:t>
            </a:r>
            <a:r>
              <a:rPr lang="es-CL" sz="1400" b="1" dirty="0" err="1" smtClean="0">
                <a:solidFill>
                  <a:prstClr val="black"/>
                </a:solidFill>
              </a:rPr>
              <a:t>Make</a:t>
            </a:r>
            <a:r>
              <a:rPr lang="es-CL" sz="1400" b="1" dirty="0" smtClean="0">
                <a:solidFill>
                  <a:prstClr val="black"/>
                </a:solidFill>
              </a:rPr>
              <a:t>, dios creador y la ceremonia del </a:t>
            </a:r>
            <a:r>
              <a:rPr lang="es-CL" sz="1400" b="1" dirty="0" err="1">
                <a:solidFill>
                  <a:prstClr val="black"/>
                </a:solidFill>
              </a:rPr>
              <a:t>T</a:t>
            </a:r>
            <a:r>
              <a:rPr lang="es-CL" sz="1400" b="1" dirty="0" err="1" smtClean="0">
                <a:solidFill>
                  <a:prstClr val="black"/>
                </a:solidFill>
              </a:rPr>
              <a:t>angata</a:t>
            </a:r>
            <a:r>
              <a:rPr lang="es-CL" sz="1400" b="1" dirty="0" smtClean="0">
                <a:solidFill>
                  <a:prstClr val="black"/>
                </a:solidFill>
              </a:rPr>
              <a:t> Manu, hombre pájaro.</a:t>
            </a:r>
            <a:endParaRPr lang="es-CL" sz="1400" b="1" dirty="0">
              <a:solidFill>
                <a:prstClr val="black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6291294" y="1937394"/>
            <a:ext cx="792088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8" y="1965146"/>
            <a:ext cx="4187487" cy="42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40" y="1268760"/>
            <a:ext cx="3548816" cy="4419508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93968"/>
            <a:ext cx="4251960" cy="2367280"/>
          </a:xfrm>
          <a:prstGeom prst="rect">
            <a:avLst/>
          </a:prstGeom>
        </p:spPr>
      </p:pic>
      <p:sp>
        <p:nvSpPr>
          <p:cNvPr id="11" name="10 Rectángulo redondeado"/>
          <p:cNvSpPr/>
          <p:nvPr/>
        </p:nvSpPr>
        <p:spPr>
          <a:xfrm>
            <a:off x="899592" y="1124744"/>
            <a:ext cx="4392488" cy="15121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827584" y="1052736"/>
            <a:ext cx="4464496" cy="165618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300" b="1" dirty="0" smtClean="0"/>
              <a:t>Los pueblos originarios chilenos no realizaron grandes construcciones ni establecieron  </a:t>
            </a:r>
            <a:r>
              <a:rPr lang="es-ES" sz="1300" b="1" dirty="0" smtClean="0"/>
              <a:t>sistemas político-religiosos complejos </a:t>
            </a:r>
            <a:r>
              <a:rPr lang="es-ES" sz="1300" b="1" dirty="0" smtClean="0"/>
              <a:t>como los que </a:t>
            </a:r>
            <a:r>
              <a:rPr lang="es-ES" sz="1300" b="1" dirty="0" smtClean="0"/>
              <a:t>caracterizaron </a:t>
            </a:r>
            <a:r>
              <a:rPr lang="es-ES" sz="1300" b="1" dirty="0" smtClean="0"/>
              <a:t>a las grandes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300" b="1" dirty="0" smtClean="0"/>
              <a:t>culturas precolombinas americanas.</a:t>
            </a:r>
            <a:endParaRPr lang="es-CL" sz="13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7" name="6 Flecha derecha"/>
          <p:cNvSpPr/>
          <p:nvPr/>
        </p:nvSpPr>
        <p:spPr>
          <a:xfrm rot="5400000">
            <a:off x="3179088" y="2733678"/>
            <a:ext cx="913613" cy="576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 rot="3297452">
            <a:off x="4525445" y="2549293"/>
            <a:ext cx="896826" cy="559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827584" y="5661248"/>
            <a:ext cx="7457018" cy="9361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814173" y="5517232"/>
            <a:ext cx="7485963" cy="122413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1600" b="1" dirty="0" smtClean="0"/>
              <a:t>Los pueblos originarios chilenos se caracterizaron por su variedad ecológica, económica y cultural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18335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11372"/>
            <a:ext cx="7920880" cy="3607940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913003" y="1196752"/>
            <a:ext cx="7457018" cy="9361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99592" y="1052736"/>
            <a:ext cx="7485963" cy="122413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1600" b="1" dirty="0" smtClean="0"/>
              <a:t>La riqueza de la prehistoria chilena se </a:t>
            </a:r>
            <a:r>
              <a:rPr lang="es-ES" sz="1600" b="1" dirty="0" smtClean="0"/>
              <a:t>expresa a través de </a:t>
            </a:r>
            <a:r>
              <a:rPr lang="es-ES" sz="1600" b="1" dirty="0" smtClean="0"/>
              <a:t>la gran </a:t>
            </a:r>
            <a:r>
              <a:rPr lang="es-ES" sz="1600" b="1" dirty="0" smtClean="0"/>
              <a:t>variedad de </a:t>
            </a:r>
            <a:r>
              <a:rPr lang="es-ES" sz="1600" b="1" dirty="0" smtClean="0"/>
              <a:t>pueblos y paisajes que </a:t>
            </a:r>
            <a:r>
              <a:rPr lang="es-ES" sz="1600" b="1" dirty="0" smtClean="0"/>
              <a:t>constituyen las raíces de nuestra nación.</a:t>
            </a:r>
            <a:endParaRPr lang="es-CL" sz="1600" b="1" dirty="0"/>
          </a:p>
        </p:txBody>
      </p:sp>
      <p:sp>
        <p:nvSpPr>
          <p:cNvPr id="7" name="6 Flecha derecha"/>
          <p:cNvSpPr/>
          <p:nvPr/>
        </p:nvSpPr>
        <p:spPr>
          <a:xfrm rot="5400000">
            <a:off x="4070282" y="2196967"/>
            <a:ext cx="884566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44008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88024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Pueblos </a:t>
            </a:r>
          </a:p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pre-</a:t>
            </a:r>
            <a:r>
              <a:rPr lang="es-ES" sz="2000" b="1" dirty="0" err="1" smtClean="0">
                <a:solidFill>
                  <a:prstClr val="black"/>
                </a:solidFill>
              </a:rPr>
              <a:t>agroalfareros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951385" y="2996952"/>
            <a:ext cx="3444720" cy="20162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959950" y="3398147"/>
            <a:ext cx="3363170" cy="125498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>
                <a:solidFill>
                  <a:prstClr val="black"/>
                </a:solidFill>
              </a:rPr>
              <a:t>Se denomina así a aquellos pueblos que viven de la </a:t>
            </a:r>
            <a:r>
              <a:rPr lang="es-ES" sz="1700" b="1" dirty="0" smtClean="0">
                <a:solidFill>
                  <a:prstClr val="black"/>
                </a:solidFill>
              </a:rPr>
              <a:t>recolección de frutos silvestres, </a:t>
            </a:r>
            <a:r>
              <a:rPr lang="es-ES" sz="1700" b="1" dirty="0" smtClean="0">
                <a:solidFill>
                  <a:prstClr val="black"/>
                </a:solidFill>
              </a:rPr>
              <a:t>la pesca y la </a:t>
            </a:r>
            <a:r>
              <a:rPr lang="es-ES" sz="1700" b="1" dirty="0" smtClean="0">
                <a:solidFill>
                  <a:prstClr val="black"/>
                </a:solidFill>
              </a:rPr>
              <a:t>caza.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7" name="6 Flecha derecha"/>
          <p:cNvSpPr/>
          <p:nvPr/>
        </p:nvSpPr>
        <p:spPr>
          <a:xfrm rot="5400000">
            <a:off x="6161383" y="1983633"/>
            <a:ext cx="884566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66748"/>
            <a:ext cx="3024335" cy="28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5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727680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71696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Los Changos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71696" y="2924944"/>
            <a:ext cx="3771443" cy="33123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043622" y="3068961"/>
            <a:ext cx="3363170" cy="30963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600" b="1" dirty="0" smtClean="0">
                <a:solidFill>
                  <a:prstClr val="black"/>
                </a:solidFill>
              </a:rPr>
              <a:t>Habitaban </a:t>
            </a:r>
            <a:r>
              <a:rPr lang="es-ES" sz="1600" b="1" dirty="0" smtClean="0">
                <a:solidFill>
                  <a:prstClr val="black"/>
                </a:solidFill>
              </a:rPr>
              <a:t>las costas </a:t>
            </a:r>
            <a:r>
              <a:rPr lang="es-ES" sz="1600" b="1" dirty="0" smtClean="0">
                <a:solidFill>
                  <a:prstClr val="black"/>
                </a:solidFill>
              </a:rPr>
              <a:t>entre los ríos Loa y </a:t>
            </a:r>
            <a:r>
              <a:rPr lang="es-ES" sz="1600" b="1" dirty="0" smtClean="0">
                <a:solidFill>
                  <a:prstClr val="black"/>
                </a:solidFill>
              </a:rPr>
              <a:t>Cachapoal.</a:t>
            </a:r>
            <a:endParaRPr lang="es-ES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ES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600" b="1" dirty="0" smtClean="0">
                <a:solidFill>
                  <a:prstClr val="black"/>
                </a:solidFill>
              </a:rPr>
              <a:t>Vivían de la pesca y de la caza de lobos </a:t>
            </a:r>
            <a:r>
              <a:rPr lang="es-ES" sz="1600" b="1" dirty="0" smtClean="0">
                <a:solidFill>
                  <a:prstClr val="black"/>
                </a:solidFill>
              </a:rPr>
              <a:t>marinos.</a:t>
            </a:r>
            <a:endParaRPr lang="es-ES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ES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600" b="1" dirty="0" smtClean="0">
                <a:solidFill>
                  <a:prstClr val="black"/>
                </a:solidFill>
              </a:rPr>
              <a:t>Se </a:t>
            </a:r>
            <a:r>
              <a:rPr lang="es-ES" sz="1600" b="1" dirty="0" smtClean="0">
                <a:solidFill>
                  <a:prstClr val="black"/>
                </a:solidFill>
              </a:rPr>
              <a:t>desplazaban en balsas </a:t>
            </a:r>
            <a:r>
              <a:rPr lang="es-ES" sz="1600" b="1" dirty="0" smtClean="0">
                <a:solidFill>
                  <a:prstClr val="black"/>
                </a:solidFill>
              </a:rPr>
              <a:t>de cuero de lobo </a:t>
            </a:r>
            <a:r>
              <a:rPr lang="es-ES" sz="1600" b="1" dirty="0" smtClean="0">
                <a:solidFill>
                  <a:prstClr val="black"/>
                </a:solidFill>
              </a:rPr>
              <a:t>inflado.</a:t>
            </a:r>
            <a:endParaRPr lang="es-CL" sz="1600" b="1" dirty="0">
              <a:solidFill>
                <a:prstClr val="black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 rot="5400000">
            <a:off x="6245055" y="1983633"/>
            <a:ext cx="884566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2" y="1449500"/>
            <a:ext cx="4112906" cy="45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6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727680" y="1072539"/>
            <a:ext cx="3948776" cy="6282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86533" y="1085441"/>
            <a:ext cx="3771443" cy="65990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Los </a:t>
            </a:r>
            <a:r>
              <a:rPr lang="es-ES" sz="2000" b="1" dirty="0" err="1" smtClean="0">
                <a:solidFill>
                  <a:prstClr val="black"/>
                </a:solidFill>
              </a:rPr>
              <a:t>Chonos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727679" y="2801398"/>
            <a:ext cx="3915459" cy="35594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871696" y="2801398"/>
            <a:ext cx="3724803" cy="35594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300" b="1" dirty="0" smtClean="0">
                <a:solidFill>
                  <a:prstClr val="black"/>
                </a:solidFill>
              </a:rPr>
              <a:t>Habitaban </a:t>
            </a:r>
            <a:r>
              <a:rPr lang="es-ES" sz="1300" b="1" dirty="0" smtClean="0">
                <a:solidFill>
                  <a:prstClr val="black"/>
                </a:solidFill>
              </a:rPr>
              <a:t>desde la </a:t>
            </a:r>
            <a:r>
              <a:rPr lang="es-ES" sz="1300" b="1" dirty="0" smtClean="0">
                <a:solidFill>
                  <a:prstClr val="black"/>
                </a:solidFill>
              </a:rPr>
              <a:t>zona </a:t>
            </a:r>
            <a:r>
              <a:rPr lang="es-ES" sz="1300" b="1" dirty="0" smtClean="0">
                <a:solidFill>
                  <a:prstClr val="black"/>
                </a:solidFill>
              </a:rPr>
              <a:t>sur de la </a:t>
            </a:r>
            <a:r>
              <a:rPr lang="es-ES" sz="1300" b="1" dirty="0" smtClean="0">
                <a:solidFill>
                  <a:prstClr val="black"/>
                </a:solidFill>
              </a:rPr>
              <a:t>isla de Chiloé hasta el archipiélago de </a:t>
            </a:r>
            <a:r>
              <a:rPr lang="es-ES" sz="1300" b="1" dirty="0" smtClean="0">
                <a:solidFill>
                  <a:prstClr val="black"/>
                </a:solidFill>
              </a:rPr>
              <a:t>las </a:t>
            </a:r>
            <a:r>
              <a:rPr lang="es-ES" sz="1300" b="1" dirty="0" err="1" smtClean="0">
                <a:solidFill>
                  <a:prstClr val="black"/>
                </a:solidFill>
              </a:rPr>
              <a:t>Guaitecas</a:t>
            </a:r>
            <a:r>
              <a:rPr lang="es-ES" sz="1300" b="1" dirty="0" smtClean="0">
                <a:solidFill>
                  <a:prstClr val="black"/>
                </a:solidFill>
              </a:rPr>
              <a:t>.</a:t>
            </a:r>
            <a:endParaRPr lang="es-ES" sz="1300" b="1" dirty="0" smtClean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s-ES" sz="1300" b="1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300" b="1" dirty="0" smtClean="0">
                <a:solidFill>
                  <a:prstClr val="black"/>
                </a:solidFill>
              </a:rPr>
              <a:t>Vivían de la </a:t>
            </a:r>
            <a:r>
              <a:rPr lang="es-ES" sz="1300" b="1" dirty="0" smtClean="0">
                <a:solidFill>
                  <a:prstClr val="black"/>
                </a:solidFill>
              </a:rPr>
              <a:t>pesca, de </a:t>
            </a:r>
            <a:r>
              <a:rPr lang="es-ES" sz="1300" b="1" dirty="0" smtClean="0">
                <a:solidFill>
                  <a:prstClr val="black"/>
                </a:solidFill>
              </a:rPr>
              <a:t>la caza de lobos </a:t>
            </a:r>
            <a:r>
              <a:rPr lang="es-ES" sz="1300" b="1" dirty="0" smtClean="0">
                <a:solidFill>
                  <a:prstClr val="black"/>
                </a:solidFill>
              </a:rPr>
              <a:t>marinos y de la recolección de mariscos.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es-ES" sz="1300" b="1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300" b="1" dirty="0" smtClean="0">
                <a:solidFill>
                  <a:prstClr val="black"/>
                </a:solidFill>
              </a:rPr>
              <a:t>Se desplazaban en embarcaciones llamadas “</a:t>
            </a:r>
            <a:r>
              <a:rPr lang="es-ES" sz="1300" b="1" dirty="0" err="1" smtClean="0">
                <a:solidFill>
                  <a:prstClr val="black"/>
                </a:solidFill>
              </a:rPr>
              <a:t>dalcas</a:t>
            </a:r>
            <a:r>
              <a:rPr lang="es-ES" sz="1300" b="1" dirty="0" smtClean="0">
                <a:solidFill>
                  <a:prstClr val="black"/>
                </a:solidFill>
              </a:rPr>
              <a:t>”.</a:t>
            </a:r>
            <a:endParaRPr lang="es-ES" sz="1300" b="1" dirty="0" smtClean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s-ES" sz="1300" b="1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300" b="1" dirty="0" smtClean="0">
                <a:solidFill>
                  <a:prstClr val="black"/>
                </a:solidFill>
              </a:rPr>
              <a:t>Utilizaban </a:t>
            </a:r>
            <a:r>
              <a:rPr lang="es-ES" sz="1300" b="1" dirty="0" smtClean="0">
                <a:solidFill>
                  <a:prstClr val="black"/>
                </a:solidFill>
              </a:rPr>
              <a:t>anzuelos  </a:t>
            </a:r>
            <a:r>
              <a:rPr lang="es-ES" sz="1300" b="1" dirty="0" smtClean="0">
                <a:solidFill>
                  <a:prstClr val="black"/>
                </a:solidFill>
              </a:rPr>
              <a:t>y redes </a:t>
            </a:r>
            <a:r>
              <a:rPr lang="es-ES" sz="1300" b="1" dirty="0" smtClean="0">
                <a:solidFill>
                  <a:prstClr val="black"/>
                </a:solidFill>
              </a:rPr>
              <a:t>fabricados </a:t>
            </a:r>
            <a:r>
              <a:rPr lang="es-ES" sz="1300" b="1" dirty="0" smtClean="0">
                <a:solidFill>
                  <a:prstClr val="black"/>
                </a:solidFill>
              </a:rPr>
              <a:t>con la corteza de los árboles</a:t>
            </a:r>
            <a:endParaRPr lang="es-CL" sz="1300" b="1" dirty="0">
              <a:solidFill>
                <a:prstClr val="black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 rot="5400000">
            <a:off x="6245055" y="1932534"/>
            <a:ext cx="884566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8" y="1415395"/>
            <a:ext cx="401817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7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727680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71696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Los Alacalufes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71696" y="2924944"/>
            <a:ext cx="3771443" cy="33123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043622" y="3140968"/>
            <a:ext cx="3363170" cy="30963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600" b="1" dirty="0" smtClean="0">
                <a:solidFill>
                  <a:prstClr val="black"/>
                </a:solidFill>
              </a:rPr>
              <a:t>Pueblo nómade marino que se desplaza a entre el golfo de Penas y el estrecho de Magallanes.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ES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600" b="1" dirty="0">
                <a:solidFill>
                  <a:prstClr val="black"/>
                </a:solidFill>
              </a:rPr>
              <a:t>La canoa constituía su verdadero </a:t>
            </a:r>
            <a:r>
              <a:rPr lang="es-ES" sz="1600" b="1" dirty="0" smtClean="0">
                <a:solidFill>
                  <a:prstClr val="black"/>
                </a:solidFill>
              </a:rPr>
              <a:t>hogar.  Esta era construida con cortezas de árboles.</a:t>
            </a:r>
            <a:endParaRPr lang="es-CL" sz="1600" b="1" dirty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ES" sz="16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ES" sz="1600" b="1" dirty="0" smtClean="0">
              <a:solidFill>
                <a:prstClr val="black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 rot="5400000">
            <a:off x="6245055" y="1983633"/>
            <a:ext cx="884566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40225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8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727680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71696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Los </a:t>
            </a:r>
            <a:r>
              <a:rPr lang="es-ES" sz="2000" b="1" dirty="0" err="1" smtClean="0">
                <a:solidFill>
                  <a:prstClr val="black"/>
                </a:solidFill>
              </a:rPr>
              <a:t>Onas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71695" y="2924944"/>
            <a:ext cx="3771443" cy="30243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932039" y="2852935"/>
            <a:ext cx="3711099" cy="309634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600" b="1" dirty="0" smtClean="0">
                <a:solidFill>
                  <a:prstClr val="black"/>
                </a:solidFill>
              </a:rPr>
              <a:t>Pueblo nómade terrestre cuyo rasgo original era la utilización de pintura corporal.</a:t>
            </a:r>
            <a:r>
              <a:rPr lang="es-ES" sz="1600" b="1" dirty="0" smtClean="0">
                <a:solidFill>
                  <a:prstClr val="black"/>
                </a:solidFill>
              </a:rPr>
              <a:t>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ES" sz="1600" b="1" dirty="0">
              <a:solidFill>
                <a:prstClr val="black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600" b="1" dirty="0" smtClean="0">
                <a:solidFill>
                  <a:prstClr val="black"/>
                </a:solidFill>
              </a:rPr>
              <a:t>Esta pintura cumplía un doble objetivo: protegerse del frío y reflejar el estado de ánimo. </a:t>
            </a:r>
            <a:endParaRPr lang="es-ES" sz="1600" b="1" dirty="0" smtClean="0">
              <a:solidFill>
                <a:prstClr val="black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 rot="5400000">
            <a:off x="6219286" y="2009401"/>
            <a:ext cx="936103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976661" cy="45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Pueblos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Originarios de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Chile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9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44008" y="1072539"/>
            <a:ext cx="3948776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88024" y="1064573"/>
            <a:ext cx="3771443" cy="7200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Pueblos </a:t>
            </a:r>
          </a:p>
          <a:p>
            <a:pPr algn="ctr"/>
            <a:r>
              <a:rPr lang="es-ES" sz="2000" b="1" dirty="0" err="1" smtClean="0">
                <a:solidFill>
                  <a:prstClr val="black"/>
                </a:solidFill>
              </a:rPr>
              <a:t>agroalfareros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951385" y="3212976"/>
            <a:ext cx="3444720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959950" y="3542163"/>
            <a:ext cx="3363170" cy="125498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>
                <a:solidFill>
                  <a:prstClr val="black"/>
                </a:solidFill>
              </a:rPr>
              <a:t>Alcanzaron un desarrollo cultural muy superior al de los pueblos descritos anteriormente</a:t>
            </a:r>
            <a:r>
              <a:rPr lang="es-CL" sz="17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, debido a la influencia inca</a:t>
            </a:r>
            <a:endParaRPr lang="es-ES" sz="1700" b="1" dirty="0" smtClean="0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99529"/>
            <a:ext cx="3231240" cy="4735142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rot="10800000">
            <a:off x="3923927" y="4644363"/>
            <a:ext cx="1296144" cy="375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6147278" y="2081410"/>
            <a:ext cx="1080120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780</Words>
  <Application>Microsoft Office PowerPoint</Application>
  <PresentationFormat>Presentación en pantalla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Aspecto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  <vt:lpstr>Pueblos Originarios de Chile 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Victoriosa</dc:title>
  <dc:creator>Christian Olivares</dc:creator>
  <cp:lastModifiedBy>Susan Quintana Galvez</cp:lastModifiedBy>
  <cp:revision>129</cp:revision>
  <dcterms:created xsi:type="dcterms:W3CDTF">2013-04-17T03:59:13Z</dcterms:created>
  <dcterms:modified xsi:type="dcterms:W3CDTF">2014-10-16T15:30:22Z</dcterms:modified>
</cp:coreProperties>
</file>